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
  </p:notesMasterIdLst>
  <p:handoutMasterIdLst>
    <p:handoutMasterId r:id="rId8"/>
  </p:handoutMasterIdLst>
  <p:sldIdLst>
    <p:sldId id="272" r:id="rId5"/>
    <p:sldId id="273" r:id="rId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45"/>
    <a:srgbClr val="FAC360"/>
    <a:srgbClr val="F2F268"/>
    <a:srgbClr val="FFD85B"/>
    <a:srgbClr val="FF7C80"/>
    <a:srgbClr val="FFF2C8"/>
    <a:srgbClr val="FFFFFF"/>
    <a:srgbClr val="FFFFCC"/>
    <a:srgbClr val="66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07" d="100"/>
          <a:sy n="107" d="100"/>
        </p:scale>
        <p:origin x="612" y="102"/>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72BFC85-49E4-447A-A7E3-16153CB2FE2A}" type="datetimeFigureOut">
              <a:rPr lang="en-US" smtClean="0"/>
              <a:t>2/9/2026</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4T08:27:34.874"/>
    </inkml:context>
    <inkml:brush xml:id="br0">
      <inkml:brushProperty name="width" value="0.5" units="cm"/>
      <inkml:brushProperty name="height" value="1" units="cm"/>
      <inkml:brushProperty name="color" value="#F9B945"/>
      <inkml:brushProperty name="tip" value="rectangle"/>
      <inkml:brushProperty name="rasterOp" value="maskPen"/>
      <inkml:brushProperty name="ignorePressure" value="1"/>
    </inkml:brush>
  </inkml:definitions>
  <inkml:trace contextRef="#ctx0" brushRef="#br0">0 1,'21731'0,"-17347"0,-4316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2/9/2026</a:t>
            </a:fld>
            <a:endParaRPr lang="en-US" noProof="0"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ja-JP" altLang="en-US" noProof="0"/>
              <a:t>マスター テキストの書式設定</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noProof="0"/>
              <a:t>図を追加</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ja-JP" altLang="en-US" noProof="0"/>
              <a:t>図を追加</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グラフを追加</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a:t>表を追加</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60">
              <a:schemeClr val="accent2">
                <a:lumMod val="20000"/>
                <a:lumOff val="80000"/>
                <a:shade val="30000"/>
                <a:satMod val="115000"/>
              </a:schemeClr>
            </a:gs>
            <a:gs pos="81200">
              <a:srgbClr val="F1E5B8"/>
            </a:gs>
            <a:gs pos="400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ja-JP" altLang="en-US" noProof="0"/>
              <a:t>マスター タイトルの書式設定</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kumimoji="1"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8.xml"/><Relationship Id="rId10" Type="http://schemas.openxmlformats.org/officeDocument/2006/relationships/image" Target="../media/image4.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2081B7-3258-5AAE-54F3-FEF4E95C992B}"/>
              </a:ext>
            </a:extLst>
          </p:cNvPr>
          <p:cNvSpPr>
            <a:spLocks noGrp="1"/>
          </p:cNvSpPr>
          <p:nvPr>
            <p:ph type="title"/>
          </p:nvPr>
        </p:nvSpPr>
        <p:spPr>
          <a:xfrm>
            <a:off x="1760488" y="128515"/>
            <a:ext cx="8671023" cy="782844"/>
          </a:xfrm>
          <a:prstGeom prst="rect">
            <a:avLst/>
          </a:prstGeom>
          <a:noFill/>
        </p:spPr>
        <p:txBody>
          <a:bodyPr>
            <a:noAutofit/>
          </a:bodyPr>
          <a:lstStyle/>
          <a:p>
            <a:r>
              <a:rPr lang="ja-JP" altLang="en-US" sz="4000" dirty="0">
                <a:ln w="9525">
                  <a:solidFill>
                    <a:schemeClr val="bg1">
                      <a:lumMod val="85000"/>
                    </a:schemeClr>
                  </a:solidFill>
                  <a:prstDash val="solid"/>
                </a:ln>
                <a:solidFill>
                  <a:schemeClr val="tx1">
                    <a:lumMod val="60000"/>
                    <a:lumOff val="40000"/>
                  </a:schemeClr>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至極</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の一杯で世界の</a:t>
            </a:r>
            <a:r>
              <a:rPr lang="ja-JP" altLang="en-US" sz="4000" dirty="0">
                <a:ln w="9525">
                  <a:solidFill>
                    <a:schemeClr val="bg1">
                      <a:lumMod val="85000"/>
                    </a:schemeClr>
                  </a:solidFill>
                  <a:prstDash val="solid"/>
                </a:ln>
                <a:solidFill>
                  <a:srgbClr val="FF7C80"/>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笑顔</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を繋ぐコーヒーづくり</a:t>
            </a:r>
            <a:endParaRPr kumimoji="1"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endParaRPr>
          </a:p>
        </p:txBody>
      </p:sp>
      <p:pic>
        <p:nvPicPr>
          <p:cNvPr id="6" name="図 5" descr="コーヒー豆">
            <a:extLst>
              <a:ext uri="{FF2B5EF4-FFF2-40B4-BE49-F238E27FC236}">
                <a16:creationId xmlns:a16="http://schemas.microsoft.com/office/drawing/2014/main" id="{16CC4985-7589-A26B-AC15-95213559CD83}"/>
              </a:ext>
            </a:extLst>
          </p:cNvPr>
          <p:cNvPicPr>
            <a:picLocks noChangeAspect="1"/>
          </p:cNvPicPr>
          <p:nvPr/>
        </p:nvPicPr>
        <p:blipFill>
          <a:blip r:embed="rId2"/>
          <a:stretch>
            <a:fillRect/>
          </a:stretch>
        </p:blipFill>
        <p:spPr>
          <a:xfrm>
            <a:off x="1093166" y="4603427"/>
            <a:ext cx="2580159" cy="1719686"/>
          </a:xfrm>
          <a:prstGeom prst="rect">
            <a:avLst/>
          </a:prstGeom>
          <a:ln>
            <a:noFill/>
          </a:ln>
          <a:effectLst>
            <a:outerShdw blurRad="190500" algn="tl" rotWithShape="0">
              <a:srgbClr val="000000">
                <a:alpha val="70000"/>
              </a:srgbClr>
            </a:outerShdw>
          </a:effectLst>
        </p:spPr>
      </p:pic>
      <p:graphicFrame>
        <p:nvGraphicFramePr>
          <p:cNvPr id="10" name="表 9">
            <a:extLst>
              <a:ext uri="{FF2B5EF4-FFF2-40B4-BE49-F238E27FC236}">
                <a16:creationId xmlns:a16="http://schemas.microsoft.com/office/drawing/2014/main" id="{536F435C-E4AD-956C-C0D7-02127C4DBCBA}"/>
              </a:ext>
            </a:extLst>
          </p:cNvPr>
          <p:cNvGraphicFramePr>
            <a:graphicFrameLocks noGrp="1"/>
          </p:cNvGraphicFramePr>
          <p:nvPr>
            <p:extLst>
              <p:ext uri="{D42A27DB-BD31-4B8C-83A1-F6EECF244321}">
                <p14:modId xmlns:p14="http://schemas.microsoft.com/office/powerpoint/2010/main" val="2891321380"/>
              </p:ext>
            </p:extLst>
          </p:nvPr>
        </p:nvGraphicFramePr>
        <p:xfrm>
          <a:off x="4531298" y="4129927"/>
          <a:ext cx="7334765" cy="2651131"/>
        </p:xfrm>
        <a:graphic>
          <a:graphicData uri="http://schemas.openxmlformats.org/drawingml/2006/table">
            <a:tbl>
              <a:tblPr firstRow="1" firstCol="1" bandRow="1">
                <a:tableStyleId>{8A107856-5554-42FB-B03E-39F5DBC370BA}</a:tableStyleId>
              </a:tblPr>
              <a:tblGrid>
                <a:gridCol w="1171461">
                  <a:extLst>
                    <a:ext uri="{9D8B030D-6E8A-4147-A177-3AD203B41FA5}">
                      <a16:colId xmlns:a16="http://schemas.microsoft.com/office/drawing/2014/main" val="1817584843"/>
                    </a:ext>
                  </a:extLst>
                </a:gridCol>
                <a:gridCol w="4455052">
                  <a:extLst>
                    <a:ext uri="{9D8B030D-6E8A-4147-A177-3AD203B41FA5}">
                      <a16:colId xmlns:a16="http://schemas.microsoft.com/office/drawing/2014/main" val="410972746"/>
                    </a:ext>
                  </a:extLst>
                </a:gridCol>
                <a:gridCol w="1708252">
                  <a:extLst>
                    <a:ext uri="{9D8B030D-6E8A-4147-A177-3AD203B41FA5}">
                      <a16:colId xmlns:a16="http://schemas.microsoft.com/office/drawing/2014/main" val="3733348441"/>
                    </a:ext>
                  </a:extLst>
                </a:gridCol>
              </a:tblGrid>
              <a:tr h="291459">
                <a:tc>
                  <a:txBody>
                    <a:bodyPr/>
                    <a:lstStyle/>
                    <a:p>
                      <a:pPr algn="ctr">
                        <a:spcAft>
                          <a:spcPts val="0"/>
                        </a:spcAft>
                      </a:pPr>
                      <a:r>
                        <a:rPr lang="ja-JP" sz="1200" kern="0" dirty="0">
                          <a:solidFill>
                            <a:schemeClr val="accent1"/>
                          </a:solidFill>
                          <a:effectLst/>
                        </a:rPr>
                        <a:t>日付</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内容</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宿泊地</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64178482"/>
                  </a:ext>
                </a:extLst>
              </a:tr>
              <a:tr h="446311">
                <a:tc>
                  <a:txBody>
                    <a:bodyPr/>
                    <a:lstStyle/>
                    <a:p>
                      <a:pPr algn="just">
                        <a:spcAft>
                          <a:spcPts val="0"/>
                        </a:spcAft>
                      </a:pPr>
                      <a:r>
                        <a:rPr lang="en-US" sz="1200" kern="0" dirty="0">
                          <a:solidFill>
                            <a:schemeClr val="accent1"/>
                          </a:solidFill>
                          <a:effectLst/>
                        </a:rPr>
                        <a:t>7/30</a:t>
                      </a:r>
                      <a:r>
                        <a:rPr lang="ja-JP" altLang="en-US" sz="1200" kern="0" dirty="0">
                          <a:solidFill>
                            <a:schemeClr val="accent1"/>
                          </a:solidFill>
                          <a:effectLst/>
                        </a:rPr>
                        <a:t>～</a:t>
                      </a:r>
                      <a:r>
                        <a:rPr lang="en-US" altLang="ja-JP" sz="1200" kern="0" dirty="0">
                          <a:solidFill>
                            <a:schemeClr val="accent1"/>
                          </a:solidFill>
                          <a:effectLst/>
                        </a:rPr>
                        <a:t>31</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sz="1200" kern="0" dirty="0">
                          <a:solidFill>
                            <a:schemeClr val="accent1"/>
                          </a:solidFill>
                          <a:effectLst/>
                        </a:rPr>
                        <a:t>関西国際空港発→○○国際空港着</a:t>
                      </a:r>
                      <a:endParaRPr lang="en-US" altLang="ja-JP" sz="1200" kern="0" dirty="0">
                        <a:solidFill>
                          <a:schemeClr val="accent1"/>
                        </a:solidFill>
                        <a:effectLst/>
                      </a:endParaRPr>
                    </a:p>
                    <a:p>
                      <a:pPr algn="just">
                        <a:spcAft>
                          <a:spcPts val="0"/>
                        </a:spcAft>
                      </a:pPr>
                      <a:r>
                        <a:rPr lang="ja-JP" altLang="en-US" sz="1200" kern="100" dirty="0">
                          <a:solidFill>
                            <a:schemeClr val="accent1"/>
                          </a:solidFill>
                          <a:effectLst/>
                        </a:rPr>
                        <a:t>〇〇国際空港発→△△国際空港着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tc>
                  <a:txBody>
                    <a:bodyPr/>
                    <a:lstStyle/>
                    <a:p>
                      <a:pPr algn="just">
                        <a:spcAft>
                          <a:spcPts val="0"/>
                        </a:spcAft>
                      </a:pPr>
                      <a:r>
                        <a:rPr lang="ja-JP" altLang="en-US" sz="1200" kern="100" dirty="0">
                          <a:solidFill>
                            <a:schemeClr val="accent1"/>
                          </a:solidFill>
                          <a:effectLst/>
                          <a:latin typeface="+mj-ea"/>
                          <a:ea typeface="+mj-ea"/>
                          <a:cs typeface="Times New Roman" panose="02020603050405020304" pitchFamily="18" charset="0"/>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41028372"/>
                  </a:ext>
                </a:extLst>
              </a:tr>
              <a:tr h="522853">
                <a:tc>
                  <a:txBody>
                    <a:bodyPr/>
                    <a:lstStyle/>
                    <a:p>
                      <a:r>
                        <a:rPr lang="en-US" sz="1200" kern="0" dirty="0">
                          <a:solidFill>
                            <a:schemeClr val="accent1"/>
                          </a:solidFill>
                          <a:effectLst/>
                        </a:rPr>
                        <a:t>8/1</a:t>
                      </a:r>
                      <a:r>
                        <a:rPr lang="ja-JP" sz="1200" kern="0" dirty="0">
                          <a:solidFill>
                            <a:schemeClr val="accent1"/>
                          </a:solidFill>
                          <a:effectLst/>
                        </a:rPr>
                        <a:t>～</a:t>
                      </a:r>
                      <a:r>
                        <a:rPr lang="en-US" altLang="ja-JP" sz="1200" kern="0" dirty="0">
                          <a:solidFill>
                            <a:schemeClr val="accent1"/>
                          </a:solidFill>
                          <a:effectLst/>
                        </a:rPr>
                        <a:t>15</a:t>
                      </a:r>
                      <a:endParaRPr kumimoji="1" lang="ja-JP" altLang="en-US" dirty="0"/>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accent1"/>
                          </a:solidFill>
                          <a:effectLst/>
                        </a:rPr>
                        <a:t>●●コーヒー農園でボランティア・</a:t>
                      </a:r>
                      <a:r>
                        <a:rPr lang="ja-JP" altLang="en-US" sz="1200" kern="100" dirty="0">
                          <a:solidFill>
                            <a:schemeClr val="accent1"/>
                          </a:solidFill>
                          <a:effectLst/>
                        </a:rPr>
                        <a:t>加工工場見学</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生産者にインタビュー</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コーヒーを使った兵庫県のお菓子等を紹介</a:t>
                      </a:r>
                      <a:endParaRPr kumimoji="1" lang="ja-JP" altLang="en-US" dirty="0"/>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ホームステイ</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rPr>
                        <a:t>（サンパウロ州郊外）</a:t>
                      </a:r>
                      <a:endParaRPr kumimoji="1" lang="ja-JP" altLang="ja-JP" sz="1200" kern="100" dirty="0">
                        <a:solidFill>
                          <a:schemeClr val="accent1"/>
                        </a:solidFill>
                        <a:effectLst/>
                        <a:latin typeface="+mj-ea"/>
                        <a:ea typeface="+mn-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49934403"/>
                  </a:ext>
                </a:extLst>
              </a:tr>
              <a:tr h="407182">
                <a:tc>
                  <a:txBody>
                    <a:bodyPr/>
                    <a:lstStyle/>
                    <a:p>
                      <a:pPr algn="just">
                        <a:spcAft>
                          <a:spcPts val="0"/>
                        </a:spcAft>
                      </a:pPr>
                      <a:r>
                        <a:rPr lang="en-US" sz="1200" kern="0" dirty="0">
                          <a:solidFill>
                            <a:schemeClr val="accent1"/>
                          </a:solidFill>
                          <a:effectLst/>
                        </a:rPr>
                        <a:t>8/16</a:t>
                      </a:r>
                      <a:r>
                        <a:rPr lang="ja-JP" altLang="en-US" sz="1200" kern="0" dirty="0">
                          <a:solidFill>
                            <a:schemeClr val="accent1"/>
                          </a:solidFill>
                          <a:effectLst/>
                        </a:rPr>
                        <a:t>～</a:t>
                      </a:r>
                      <a:r>
                        <a:rPr lang="en-US" altLang="ja-JP" sz="1200" kern="0" dirty="0">
                          <a:solidFill>
                            <a:schemeClr val="accent1"/>
                          </a:solidFill>
                          <a:effectLst/>
                        </a:rPr>
                        <a:t>24</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■■コーヒー会社でインターンシップ</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インターンシップ生に兵庫とブラジルの結びつきを紹介</a:t>
                      </a:r>
                      <a:endParaRPr kumimoji="1" lang="en-US" altLang="ja-JP" sz="1200" kern="100" dirty="0">
                        <a:solidFill>
                          <a:schemeClr val="accent1"/>
                        </a:solidFill>
                        <a:effectLst/>
                        <a:latin typeface="+mj-ea"/>
                        <a:ea typeface="+mn-ea"/>
                        <a:cs typeface="Times New Roman" panose="02020603050405020304" pitchFamily="18" charset="0"/>
                      </a:endParaRPr>
                    </a:p>
                  </a:txBody>
                  <a:tcPr marL="68580" marR="68580" marT="0" marB="0" anchor="ctr"/>
                </a:tc>
                <a:tc rowSpan="2">
                  <a:txBody>
                    <a:bodyPr/>
                    <a:lstStyle/>
                    <a:p>
                      <a:pPr algn="just">
                        <a:spcAft>
                          <a:spcPts val="0"/>
                        </a:spcAft>
                      </a:pPr>
                      <a:r>
                        <a:rPr lang="ja-JP" altLang="en-US" sz="1200" kern="0" dirty="0">
                          <a:solidFill>
                            <a:schemeClr val="accent1"/>
                          </a:solidFill>
                          <a:effectLst/>
                        </a:rPr>
                        <a:t>寮</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latin typeface="+mj-ea"/>
                          <a:ea typeface="+mj-ea"/>
                          <a:cs typeface="Times New Roman" panose="02020603050405020304" pitchFamily="18" charset="0"/>
                        </a:rPr>
                        <a:t>（サンパウロ市内）</a:t>
                      </a:r>
                      <a:endParaRPr lang="ja-JP" sz="1100" kern="100" dirty="0">
                        <a:solidFill>
                          <a:schemeClr val="accent1"/>
                        </a:solidFill>
                        <a:effectLst/>
                        <a:latin typeface="+mj-ea"/>
                        <a:ea typeface="+mj-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906496"/>
                  </a:ext>
                </a:extLst>
              </a:tr>
              <a:tr h="522853">
                <a:tc>
                  <a:txBody>
                    <a:bodyPr/>
                    <a:lstStyle/>
                    <a:p>
                      <a:pPr algn="just">
                        <a:spcAft>
                          <a:spcPts val="0"/>
                        </a:spcAft>
                      </a:pPr>
                      <a:r>
                        <a:rPr lang="en-US" sz="1200" kern="0" dirty="0">
                          <a:solidFill>
                            <a:schemeClr val="accent1"/>
                          </a:solidFill>
                          <a:effectLst/>
                        </a:rPr>
                        <a:t>8/25</a:t>
                      </a:r>
                      <a:r>
                        <a:rPr lang="ja-JP" sz="1200" kern="0" dirty="0">
                          <a:solidFill>
                            <a:schemeClr val="accent1"/>
                          </a:solidFill>
                          <a:effectLst/>
                        </a:rPr>
                        <a:t>～</a:t>
                      </a:r>
                      <a:r>
                        <a:rPr lang="en-US" altLang="ja-JP" sz="1200" kern="0" dirty="0">
                          <a:solidFill>
                            <a:schemeClr val="accent1"/>
                          </a:solidFill>
                          <a:effectLst/>
                        </a:rPr>
                        <a:t>2</a:t>
                      </a:r>
                      <a:r>
                        <a:rPr lang="en-US" sz="1200" kern="0" dirty="0">
                          <a:solidFill>
                            <a:schemeClr val="accent1"/>
                          </a:solidFill>
                          <a:effectLst/>
                        </a:rPr>
                        <a:t>7</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altLang="en-US" sz="1200" kern="0" dirty="0">
                          <a:solidFill>
                            <a:schemeClr val="accent1"/>
                          </a:solidFill>
                          <a:effectLst/>
                        </a:rPr>
                        <a:t>市内のコーヒーショップ巡り、消費者にインタビュー</a:t>
                      </a:r>
                      <a:endParaRPr lang="en-US" altLang="ja-JP" sz="1200" kern="0" dirty="0">
                        <a:solidFill>
                          <a:schemeClr val="accent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コーヒー博物館、サンパウロ市場訪問</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accent1"/>
                          </a:solidFill>
                          <a:effectLst/>
                        </a:rPr>
                        <a:t>知り合った方々に兵庫県の魅力をまとめた自作チラシを配布</a:t>
                      </a:r>
                      <a:endParaRPr lang="en-US" altLang="ja-JP" sz="1200" kern="100" dirty="0">
                        <a:solidFill>
                          <a:schemeClr val="accent1"/>
                        </a:solidFill>
                        <a:effectLst/>
                      </a:endParaRPr>
                    </a:p>
                  </a:txBody>
                  <a:tcPr marL="68580" marR="68580" marT="0" marB="0" anchor="ctr">
                    <a:lnB w="12700" cap="flat" cmpd="sng" algn="ctr">
                      <a:solidFill>
                        <a:schemeClr val="accent2"/>
                      </a:solidFill>
                      <a:prstDash val="solid"/>
                      <a:round/>
                      <a:headEnd type="none" w="med" len="med"/>
                      <a:tailEnd type="none" w="med" len="med"/>
                    </a:lnB>
                  </a:tcPr>
                </a:tc>
                <a:tc vMerge="1">
                  <a:txBody>
                    <a:bodyPr/>
                    <a:lstStyle/>
                    <a:p>
                      <a:endParaRPr dirty="0"/>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646261291"/>
                  </a:ext>
                </a:extLst>
              </a:tr>
              <a:tr h="408899">
                <a:tc>
                  <a:txBody>
                    <a:bodyPr/>
                    <a:lstStyle/>
                    <a:p>
                      <a:pPr algn="just">
                        <a:spcAft>
                          <a:spcPts val="0"/>
                        </a:spcAft>
                      </a:pPr>
                      <a:r>
                        <a:rPr lang="en-US" sz="1200" kern="0" dirty="0">
                          <a:solidFill>
                            <a:schemeClr val="accent1"/>
                          </a:solidFill>
                          <a:effectLst/>
                        </a:rPr>
                        <a:t>8/28</a:t>
                      </a:r>
                      <a:r>
                        <a:rPr lang="ja-JP" altLang="en-US" sz="1200" kern="0" dirty="0">
                          <a:solidFill>
                            <a:schemeClr val="accent1"/>
                          </a:solidFill>
                          <a:effectLst/>
                        </a:rPr>
                        <a:t>～</a:t>
                      </a:r>
                      <a:r>
                        <a:rPr lang="en-US" altLang="ja-JP" sz="1200" kern="0" dirty="0">
                          <a:solidFill>
                            <a:schemeClr val="accent1"/>
                          </a:solidFill>
                          <a:effectLst/>
                        </a:rPr>
                        <a:t>29</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indent="0" algn="just">
                        <a:spcAft>
                          <a:spcPts val="0"/>
                        </a:spcAft>
                      </a:pPr>
                      <a:r>
                        <a:rPr lang="ja-JP" altLang="en-US" sz="1200" kern="0" dirty="0">
                          <a:solidFill>
                            <a:schemeClr val="accent1"/>
                          </a:solidFill>
                          <a:effectLst/>
                        </a:rPr>
                        <a:t>△△国際空港発→〇〇国際空港着</a:t>
                      </a:r>
                      <a:endParaRPr lang="en-US" altLang="ja-JP" sz="1200" kern="0" dirty="0">
                        <a:solidFill>
                          <a:schemeClr val="accent1"/>
                        </a:solidFill>
                        <a:effectLst/>
                      </a:endParaRPr>
                    </a:p>
                    <a:p>
                      <a:pPr marL="0" indent="0" algn="just">
                        <a:spcAft>
                          <a:spcPts val="0"/>
                        </a:spcAft>
                      </a:pPr>
                      <a:r>
                        <a:rPr lang="ja-JP" altLang="en-US" sz="1200" kern="0" dirty="0">
                          <a:solidFill>
                            <a:schemeClr val="accent1"/>
                          </a:solidFill>
                          <a:effectLst/>
                        </a:rPr>
                        <a:t>〇〇</a:t>
                      </a:r>
                      <a:r>
                        <a:rPr lang="ja-JP" sz="1200" kern="0" dirty="0">
                          <a:solidFill>
                            <a:schemeClr val="accent1"/>
                          </a:solidFill>
                          <a:effectLst/>
                        </a:rPr>
                        <a:t>国際空港発→関西国際空港着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04605555"/>
                  </a:ext>
                </a:extLst>
              </a:tr>
            </a:tbl>
          </a:graphicData>
        </a:graphic>
      </p:graphicFrame>
      <p:sp>
        <p:nvSpPr>
          <p:cNvPr id="13" name="Title 10">
            <a:extLst>
              <a:ext uri="{FF2B5EF4-FFF2-40B4-BE49-F238E27FC236}">
                <a16:creationId xmlns:a16="http://schemas.microsoft.com/office/drawing/2014/main" id="{A547681F-0010-E754-598D-E86B158841CF}"/>
              </a:ext>
            </a:extLst>
          </p:cNvPr>
          <p:cNvSpPr txBox="1">
            <a:spLocks/>
          </p:cNvSpPr>
          <p:nvPr/>
        </p:nvSpPr>
        <p:spPr>
          <a:xfrm>
            <a:off x="4307151" y="3403788"/>
            <a:ext cx="6060788"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Schedule</a:t>
            </a:r>
            <a:r>
              <a:rPr lang="ja-JP" altLang="en-US"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 </a:t>
            </a:r>
            <a:r>
              <a:rPr lang="ja-JP" altLang="en-US"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～スケジュール～</a:t>
            </a:r>
            <a:endParaRPr lang="en-US" altLang="ja-JP"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endParaRPr>
          </a:p>
        </p:txBody>
      </p:sp>
      <p:sp>
        <p:nvSpPr>
          <p:cNvPr id="8" name="楕円 7">
            <a:extLst>
              <a:ext uri="{FF2B5EF4-FFF2-40B4-BE49-F238E27FC236}">
                <a16:creationId xmlns:a16="http://schemas.microsoft.com/office/drawing/2014/main" id="{D35DEA78-663A-97E6-F74A-3830A5C500DF}"/>
              </a:ext>
            </a:extLst>
          </p:cNvPr>
          <p:cNvSpPr/>
          <p:nvPr/>
        </p:nvSpPr>
        <p:spPr>
          <a:xfrm>
            <a:off x="421878" y="867640"/>
            <a:ext cx="3559507" cy="3342972"/>
          </a:xfrm>
          <a:prstGeom prst="ellipse">
            <a:avLst/>
          </a:prstGeom>
          <a:solidFill>
            <a:srgbClr val="FFF2C8">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E841FFC-9204-F3BA-E7C0-F51A6807CEC4}"/>
              </a:ext>
            </a:extLst>
          </p:cNvPr>
          <p:cNvGrpSpPr/>
          <p:nvPr/>
        </p:nvGrpSpPr>
        <p:grpSpPr>
          <a:xfrm>
            <a:off x="382882" y="1001928"/>
            <a:ext cx="3941643" cy="3411278"/>
            <a:chOff x="437302" y="1015812"/>
            <a:chExt cx="3941643" cy="3411278"/>
          </a:xfrm>
        </p:grpSpPr>
        <p:sp>
          <p:nvSpPr>
            <p:cNvPr id="12" name="Content Placeholder 6">
              <a:extLst>
                <a:ext uri="{FF2B5EF4-FFF2-40B4-BE49-F238E27FC236}">
                  <a16:creationId xmlns:a16="http://schemas.microsoft.com/office/drawing/2014/main" id="{4C2F36FB-ACF3-BC82-B870-16C72FC50A17}"/>
                </a:ext>
              </a:extLst>
            </p:cNvPr>
            <p:cNvSpPr txBox="1">
              <a:spLocks/>
            </p:cNvSpPr>
            <p:nvPr/>
          </p:nvSpPr>
          <p:spPr>
            <a:xfrm>
              <a:off x="620727" y="1015812"/>
              <a:ext cx="3758218" cy="3411278"/>
            </a:xfrm>
            <a:prstGeom prst="ellipse">
              <a:avLst/>
            </a:prstGeom>
            <a:solidFill>
              <a:schemeClr val="bg1">
                <a:alpha val="16078"/>
              </a:schemeClr>
            </a:solidFill>
          </p:spPr>
          <p:txBody>
            <a:bodyPr tIns="216000">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accent1"/>
                </a:solidFill>
              </a:endParaRPr>
            </a:p>
            <a:p>
              <a:pPr marL="0" indent="0">
                <a:buNone/>
              </a:pPr>
              <a:endParaRPr lang="en-US" altLang="ja-JP" sz="2000" dirty="0">
                <a:solidFill>
                  <a:schemeClr val="accent1"/>
                </a:solidFill>
              </a:endParaRPr>
            </a:p>
            <a:p>
              <a:endParaRPr lang="en-US" altLang="ja-JP" dirty="0">
                <a:solidFill>
                  <a:schemeClr val="accent1"/>
                </a:solidFill>
              </a:endParaRPr>
            </a:p>
            <a:p>
              <a:endParaRPr lang="en-US" dirty="0">
                <a:solidFill>
                  <a:schemeClr val="accent1"/>
                </a:solidFill>
              </a:endParaRPr>
            </a:p>
          </p:txBody>
        </p:sp>
        <p:sp>
          <p:nvSpPr>
            <p:cNvPr id="14" name="テキスト ボックス 13">
              <a:extLst>
                <a:ext uri="{FF2B5EF4-FFF2-40B4-BE49-F238E27FC236}">
                  <a16:creationId xmlns:a16="http://schemas.microsoft.com/office/drawing/2014/main" id="{7585CD84-2BF8-9B85-81E7-D6994A0DAA88}"/>
                </a:ext>
              </a:extLst>
            </p:cNvPr>
            <p:cNvSpPr txBox="1"/>
            <p:nvPr/>
          </p:nvSpPr>
          <p:spPr>
            <a:xfrm>
              <a:off x="437302" y="1409055"/>
              <a:ext cx="3637497" cy="307777"/>
            </a:xfrm>
            <a:prstGeom prst="rect">
              <a:avLst/>
            </a:prstGeom>
            <a:noFill/>
          </p:spPr>
          <p:txBody>
            <a:bodyPr wrap="square" rtlCol="0">
              <a:spAutoFit/>
            </a:bodyPr>
            <a:lstStyle/>
            <a:p>
              <a:pPr marL="0" indent="0" algn="ctr">
                <a:buClr>
                  <a:schemeClr val="accent1"/>
                </a:buClr>
                <a:buNone/>
              </a:pPr>
              <a:r>
                <a:rPr lang="ja-JP" altLang="en-US" sz="1400" dirty="0">
                  <a:solidFill>
                    <a:schemeClr val="accent1"/>
                  </a:solidFill>
                  <a:latin typeface="Meiryo UI" panose="020B0604030504040204" pitchFamily="50" charset="-128"/>
                  <a:ea typeface="Meiryo UI" panose="020B0604030504040204" pitchFamily="50" charset="-128"/>
                </a:rPr>
                <a:t>● </a:t>
              </a:r>
              <a:r>
                <a:rPr lang="en-US" altLang="ja-JP" sz="1400" dirty="0">
                  <a:solidFill>
                    <a:schemeClr val="accent1"/>
                  </a:solidFill>
                  <a:latin typeface="Meiryo UI" panose="020B0604030504040204" pitchFamily="50" charset="-128"/>
                  <a:ea typeface="Meiryo UI" panose="020B0604030504040204" pitchFamily="50" charset="-128"/>
                </a:rPr>
                <a:t>About Me </a:t>
              </a:r>
              <a:r>
                <a:rPr lang="ja-JP" altLang="en-US" sz="1400" dirty="0">
                  <a:solidFill>
                    <a:schemeClr val="accent1"/>
                  </a:solidFill>
                  <a:latin typeface="Meiryo UI" panose="020B0604030504040204" pitchFamily="50" charset="-128"/>
                  <a:ea typeface="Meiryo UI" panose="020B0604030504040204" pitchFamily="50" charset="-128"/>
                </a:rPr>
                <a:t>●</a:t>
              </a:r>
              <a:r>
                <a:rPr lang="en-US" altLang="ja-JP" sz="1400" dirty="0">
                  <a:solidFill>
                    <a:schemeClr val="accent1"/>
                  </a:solidFill>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6815306F-6103-561D-F99C-2E7A614D5789}"/>
                </a:ext>
              </a:extLst>
            </p:cNvPr>
            <p:cNvSpPr txBox="1"/>
            <p:nvPr/>
          </p:nvSpPr>
          <p:spPr>
            <a:xfrm>
              <a:off x="852849" y="1831925"/>
              <a:ext cx="3210840" cy="726161"/>
            </a:xfrm>
            <a:prstGeom prst="rect">
              <a:avLst/>
            </a:prstGeom>
            <a:noFill/>
          </p:spPr>
          <p:txBody>
            <a:bodyPr wrap="square" rtlCol="0">
              <a:spAutoFit/>
            </a:bodyPr>
            <a:lstStyle/>
            <a:p>
              <a:pPr marL="0" indent="0">
                <a:buClr>
                  <a:schemeClr val="accent1"/>
                </a:buClr>
                <a:buNone/>
              </a:pPr>
              <a:r>
                <a:rPr lang="ja-JP" altLang="en-US" sz="1700" dirty="0">
                  <a:solidFill>
                    <a:schemeClr val="accent1"/>
                  </a:solidFill>
                  <a:latin typeface="Meiryo UI" panose="020B0604030504040204" pitchFamily="50" charset="-128"/>
                  <a:ea typeface="Meiryo UI" panose="020B0604030504040204" pitchFamily="50" charset="-128"/>
                </a:rPr>
                <a:t>海外 花子（</a:t>
              </a:r>
              <a:r>
                <a:rPr lang="en-US" altLang="ja-JP" sz="1700" dirty="0">
                  <a:solidFill>
                    <a:schemeClr val="accent1"/>
                  </a:solidFill>
                  <a:latin typeface="Meiryo UI" panose="020B0604030504040204" pitchFamily="50" charset="-128"/>
                  <a:ea typeface="Meiryo UI" panose="020B0604030504040204" pitchFamily="50" charset="-128"/>
                </a:rPr>
                <a:t>KAIGAI Hanako</a:t>
              </a:r>
              <a:r>
                <a:rPr lang="ja-JP" altLang="en-US" sz="1700" dirty="0">
                  <a:solidFill>
                    <a:schemeClr val="accent1"/>
                  </a:solidFill>
                  <a:latin typeface="Meiryo UI" panose="020B0604030504040204" pitchFamily="50" charset="-128"/>
                  <a:ea typeface="Meiryo UI" panose="020B0604030504040204" pitchFamily="50" charset="-128"/>
                </a:rPr>
                <a:t>）</a:t>
              </a:r>
              <a:r>
                <a:rPr lang="en-US" altLang="ja-JP" sz="1700" dirty="0">
                  <a:solidFill>
                    <a:schemeClr val="accent1"/>
                  </a:solidFill>
                  <a:latin typeface="Meiryo UI" panose="020B0604030504040204" pitchFamily="50" charset="-128"/>
                  <a:ea typeface="Meiryo UI" panose="020B0604030504040204" pitchFamily="50" charset="-128"/>
                </a:rPr>
                <a:t> </a:t>
              </a:r>
            </a:p>
            <a:p>
              <a:pPr marL="0" indent="0">
                <a:buClr>
                  <a:schemeClr val="accent1"/>
                </a:buClr>
                <a:buNone/>
              </a:pPr>
              <a:r>
                <a:rPr lang="ja-JP" altLang="en-US" sz="1700">
                  <a:solidFill>
                    <a:schemeClr val="accent1"/>
                  </a:solidFill>
                  <a:latin typeface="Meiryo UI" panose="020B0604030504040204" pitchFamily="50" charset="-128"/>
                  <a:ea typeface="Meiryo UI" panose="020B0604030504040204" pitchFamily="50" charset="-128"/>
                </a:rPr>
                <a:t>兵庫県立◎◎高校 </a:t>
              </a:r>
              <a:r>
                <a:rPr lang="ja-JP" altLang="en-US" sz="1700" dirty="0">
                  <a:solidFill>
                    <a:schemeClr val="accent1"/>
                  </a:solidFill>
                  <a:latin typeface="Meiryo UI" panose="020B0604030504040204" pitchFamily="50" charset="-128"/>
                  <a:ea typeface="Meiryo UI" panose="020B0604030504040204" pitchFamily="50" charset="-128"/>
                </a:rPr>
                <a:t>第１学年</a:t>
              </a:r>
              <a:endParaRPr lang="en-US" altLang="ja-JP" sz="1700" dirty="0">
                <a:solidFill>
                  <a:schemeClr val="accent1"/>
                </a:solidFill>
                <a:latin typeface="Meiryo UI" panose="020B0604030504040204" pitchFamily="50" charset="-128"/>
                <a:ea typeface="Meiryo UI" panose="020B0604030504040204" pitchFamily="50" charset="-128"/>
              </a:endParaRPr>
            </a:p>
            <a:p>
              <a:pPr marL="0" indent="0">
                <a:lnSpc>
                  <a:spcPts val="700"/>
                </a:lnSpc>
                <a:buClr>
                  <a:schemeClr val="accent1"/>
                </a:buClr>
                <a:buNone/>
              </a:pPr>
              <a:endParaRPr lang="en-US" altLang="ja-JP" sz="1700" dirty="0">
                <a:solidFill>
                  <a:schemeClr val="accent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0F1592-3721-EDD1-F6BB-4C1755AE4B73}"/>
                </a:ext>
              </a:extLst>
            </p:cNvPr>
            <p:cNvSpPr txBox="1"/>
            <p:nvPr/>
          </p:nvSpPr>
          <p:spPr>
            <a:xfrm>
              <a:off x="770675" y="2455957"/>
              <a:ext cx="3559507" cy="1492716"/>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a:t>
              </a:r>
              <a:r>
                <a:rPr lang="ja-JP" altLang="en-US" sz="1300">
                  <a:solidFill>
                    <a:schemeClr val="accent1"/>
                  </a:solidFill>
                  <a:latin typeface="Meiryo UI" panose="020B0604030504040204" pitchFamily="50" charset="-128"/>
                  <a:ea typeface="Meiryo UI" panose="020B0604030504040204" pitchFamily="50" charset="-128"/>
                </a:rPr>
                <a:t>希望先　　ブラジル／サンパウロ州</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留学分野　　　 地域産業、ビジネス</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defTabSz="1165225">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留学テーマ　　　世界最大のコーヒー生産国で</a:t>
              </a:r>
              <a:endParaRPr lang="en-US" altLang="ja-JP" sz="1300" dirty="0">
                <a:solidFill>
                  <a:schemeClr val="accent1"/>
                </a:solidFill>
                <a:latin typeface="Meiryo UI" panose="020B0604030504040204" pitchFamily="50" charset="-128"/>
                <a:ea typeface="Meiryo UI" panose="020B0604030504040204" pitchFamily="50" charset="-128"/>
              </a:endParaRPr>
            </a:p>
            <a:p>
              <a:pPr defTabSz="1165225">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現場のリアルを知る</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将来の夢　　　 生産者と消費者を繋ぐ</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持続可能なコーヒーづくりに　</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携わること</a:t>
              </a:r>
              <a:endParaRPr lang="en-US" altLang="ja-JP" sz="1300" dirty="0">
                <a:solidFill>
                  <a:schemeClr val="accent1"/>
                </a:solidFill>
                <a:latin typeface="Meiryo UI" panose="020B0604030504040204" pitchFamily="50" charset="-128"/>
                <a:ea typeface="Meiryo UI" panose="020B0604030504040204" pitchFamily="50" charset="-128"/>
              </a:endParaRPr>
            </a:p>
          </p:txBody>
        </p:sp>
      </p:grpSp>
      <p:sp>
        <p:nvSpPr>
          <p:cNvPr id="20" name="角丸四角形 16">
            <a:extLst>
              <a:ext uri="{FF2B5EF4-FFF2-40B4-BE49-F238E27FC236}">
                <a16:creationId xmlns:a16="http://schemas.microsoft.com/office/drawing/2014/main" id="{9DBB2CD3-3D68-400E-25E2-D9F5B7924550}"/>
              </a:ext>
            </a:extLst>
          </p:cNvPr>
          <p:cNvSpPr/>
          <p:nvPr/>
        </p:nvSpPr>
        <p:spPr>
          <a:xfrm>
            <a:off x="4531298" y="1185129"/>
            <a:ext cx="7334763" cy="2495784"/>
          </a:xfrm>
          <a:prstGeom prst="roundRect">
            <a:avLst>
              <a:gd name="adj" fmla="val 1118"/>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留学前に兵庫県内のコーヒー会社や海外移住と文化の交流センターを訪問し、日本のコーヒー市場を調査、分析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世界最大のコーヒー生産国であるブラジルに留学し、農園ボランティアやコーヒー会社でのインターンシップを実施</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地球温暖化や世界的な価格変動に伴う生産現場の課題を聞き取り</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コーヒー大国における消費者の実情を調査</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生産者、消費者それぞれから見たブラジルにおけるコーヒー市場の分析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分析した結果をレポートにまとめ、持続可能なコーヒーづくりに向けたロードマップを作成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23" name="Title 10">
            <a:extLst>
              <a:ext uri="{FF2B5EF4-FFF2-40B4-BE49-F238E27FC236}">
                <a16:creationId xmlns:a16="http://schemas.microsoft.com/office/drawing/2014/main" id="{7F5F07EB-75A5-4FAD-07F9-ADDD67140852}"/>
              </a:ext>
            </a:extLst>
          </p:cNvPr>
          <p:cNvSpPr txBox="1">
            <a:spLocks/>
          </p:cNvSpPr>
          <p:nvPr/>
        </p:nvSpPr>
        <p:spPr>
          <a:xfrm>
            <a:off x="4324986" y="799813"/>
            <a:ext cx="4884776" cy="497159"/>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Plan</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～留学計画～</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grpSp>
        <p:nvGrpSpPr>
          <p:cNvPr id="5" name="グループ化 4">
            <a:extLst>
              <a:ext uri="{FF2B5EF4-FFF2-40B4-BE49-F238E27FC236}">
                <a16:creationId xmlns:a16="http://schemas.microsoft.com/office/drawing/2014/main" id="{CB1A5B42-DF7B-F216-3FFA-A3A6B1701990}"/>
              </a:ext>
            </a:extLst>
          </p:cNvPr>
          <p:cNvGrpSpPr/>
          <p:nvPr/>
        </p:nvGrpSpPr>
        <p:grpSpPr>
          <a:xfrm>
            <a:off x="235193" y="5330003"/>
            <a:ext cx="3221052" cy="1285874"/>
            <a:chOff x="107504" y="5037239"/>
            <a:chExt cx="3221052" cy="1285874"/>
          </a:xfrm>
        </p:grpSpPr>
        <p:sp>
          <p:nvSpPr>
            <p:cNvPr id="7" name="正方形/長方形 6">
              <a:extLst>
                <a:ext uri="{FF2B5EF4-FFF2-40B4-BE49-F238E27FC236}">
                  <a16:creationId xmlns:a16="http://schemas.microsoft.com/office/drawing/2014/main" id="{1372DA1A-75EA-BD48-71F9-633EDA632565}"/>
                </a:ext>
              </a:extLst>
            </p:cNvPr>
            <p:cNvSpPr/>
            <p:nvPr/>
          </p:nvSpPr>
          <p:spPr>
            <a:xfrm>
              <a:off x="107504" y="5037239"/>
              <a:ext cx="3221052" cy="128587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注意事項</a:t>
              </a:r>
              <a:endParaRPr kumimoji="1" lang="en-US" altLang="ja-JP" sz="1400" b="1" dirty="0">
                <a:solidFill>
                  <a:srgbClr val="FF0000"/>
                </a:solidFill>
              </a:endParaRPr>
            </a:p>
            <a:p>
              <a:pPr algn="ctr"/>
              <a:endParaRPr kumimoji="1" lang="en-US" altLang="ja-JP" sz="800" dirty="0">
                <a:solidFill>
                  <a:schemeClr val="accent1"/>
                </a:solidFill>
              </a:endParaRPr>
            </a:p>
            <a:p>
              <a:r>
                <a:rPr kumimoji="1" lang="ja-JP" altLang="en-US" sz="1400" b="1" dirty="0">
                  <a:solidFill>
                    <a:srgbClr val="FF0000"/>
                  </a:solidFill>
                </a:rPr>
                <a:t>スライド</a:t>
              </a:r>
              <a:r>
                <a:rPr kumimoji="1" lang="en-US" altLang="ja-JP" sz="1400" b="1" dirty="0">
                  <a:solidFill>
                    <a:srgbClr val="FF0000"/>
                  </a:solidFill>
                </a:rPr>
                <a:t>2</a:t>
              </a:r>
              <a:r>
                <a:rPr kumimoji="1" lang="ja-JP" altLang="en-US" sz="1400" b="1" dirty="0">
                  <a:solidFill>
                    <a:srgbClr val="FF0000"/>
                  </a:solidFill>
                </a:rPr>
                <a:t>枚以内</a:t>
              </a:r>
              <a:endParaRPr kumimoji="1" lang="en-US" altLang="ja-JP" sz="1400" b="1" dirty="0">
                <a:solidFill>
                  <a:srgbClr val="FF0000"/>
                </a:solidFill>
              </a:endParaRPr>
            </a:p>
            <a:p>
              <a:r>
                <a:rPr kumimoji="1" lang="ja-JP" altLang="en-US" sz="1400" b="1" dirty="0">
                  <a:solidFill>
                    <a:srgbClr val="FF0000"/>
                  </a:solidFill>
                </a:rPr>
                <a:t>文字の大きさ</a:t>
              </a:r>
              <a:r>
                <a:rPr kumimoji="1" lang="en-US" altLang="ja-JP" sz="1400" b="1" dirty="0">
                  <a:solidFill>
                    <a:srgbClr val="FF0000"/>
                  </a:solidFill>
                </a:rPr>
                <a:t>12</a:t>
              </a:r>
              <a:r>
                <a:rPr kumimoji="1" lang="ja-JP" altLang="en-US" sz="1400" b="1" dirty="0">
                  <a:solidFill>
                    <a:srgbClr val="FF0000"/>
                  </a:solidFill>
                </a:rPr>
                <a:t>ポイント以上</a:t>
              </a:r>
              <a:endParaRPr kumimoji="1" lang="en-US" altLang="ja-JP" sz="1400" b="1" dirty="0">
                <a:solidFill>
                  <a:srgbClr val="FF0000"/>
                </a:solidFill>
              </a:endParaRPr>
            </a:p>
            <a:p>
              <a:r>
                <a:rPr kumimoji="1" lang="ja-JP" altLang="en-US" sz="1400" b="1" dirty="0">
                  <a:solidFill>
                    <a:srgbClr val="FF0000"/>
                  </a:solidFill>
                </a:rPr>
                <a:t>写真等は</a:t>
              </a:r>
              <a:r>
                <a:rPr kumimoji="1" lang="en-US" altLang="ja-JP" sz="1400" b="1" dirty="0">
                  <a:solidFill>
                    <a:srgbClr val="FF0000"/>
                  </a:solidFill>
                </a:rPr>
                <a:t>2</a:t>
              </a:r>
              <a:r>
                <a:rPr kumimoji="1" lang="ja-JP" altLang="en-US" sz="1400" b="1" dirty="0">
                  <a:solidFill>
                    <a:srgbClr val="FF0000"/>
                  </a:solidFill>
                </a:rPr>
                <a:t>枚以内で作成してください。</a:t>
              </a:r>
              <a:endParaRPr kumimoji="1" lang="en-US" altLang="ja-JP" sz="1400" b="1" dirty="0">
                <a:solidFill>
                  <a:srgbClr val="FF0000"/>
                </a:solidFill>
              </a:endParaRPr>
            </a:p>
          </p:txBody>
        </p:sp>
        <p:pic>
          <p:nvPicPr>
            <p:cNvPr id="9" name="グラフィックス 8" descr="警告 単色塗りつぶし">
              <a:extLst>
                <a:ext uri="{FF2B5EF4-FFF2-40B4-BE49-F238E27FC236}">
                  <a16:creationId xmlns:a16="http://schemas.microsoft.com/office/drawing/2014/main" id="{0FF20655-E561-0F0C-6BBE-C4685D5C1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8760" y="5150251"/>
              <a:ext cx="221687" cy="256653"/>
            </a:xfrm>
            <a:prstGeom prst="rect">
              <a:avLst/>
            </a:prstGeom>
          </p:spPr>
        </p:pic>
        <p:pic>
          <p:nvPicPr>
            <p:cNvPr id="11" name="グラフィックス 10" descr="警告 単色塗りつぶし">
              <a:extLst>
                <a:ext uri="{FF2B5EF4-FFF2-40B4-BE49-F238E27FC236}">
                  <a16:creationId xmlns:a16="http://schemas.microsoft.com/office/drawing/2014/main" id="{1F682B48-31A6-DDA2-1CB4-5229FE26F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419" y="5141286"/>
              <a:ext cx="221687" cy="256653"/>
            </a:xfrm>
            <a:prstGeom prst="rect">
              <a:avLst/>
            </a:prstGeom>
          </p:spPr>
        </p:pic>
      </p:grpSp>
    </p:spTree>
    <p:extLst>
      <p:ext uri="{BB962C8B-B14F-4D97-AF65-F5344CB8AC3E}">
        <p14:creationId xmlns:p14="http://schemas.microsoft.com/office/powerpoint/2010/main" val="172811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E8BB8F76-EE79-BD48-5BFB-27A897DC42AA}"/>
            </a:ext>
          </a:extLst>
        </p:cNvPr>
        <p:cNvGrpSpPr/>
        <p:nvPr/>
      </p:nvGrpSpPr>
      <p:grpSpPr>
        <a:xfrm>
          <a:off x="0" y="0"/>
          <a:ext cx="0" cy="0"/>
          <a:chOff x="0" y="0"/>
          <a:chExt cx="0" cy="0"/>
        </a:xfrm>
      </p:grpSpPr>
      <p:sp>
        <p:nvSpPr>
          <p:cNvPr id="18" name="角丸四角形 16">
            <a:extLst>
              <a:ext uri="{FF2B5EF4-FFF2-40B4-BE49-F238E27FC236}">
                <a16:creationId xmlns:a16="http://schemas.microsoft.com/office/drawing/2014/main" id="{F895643A-F011-03AE-5253-EC1C4B534FE8}"/>
              </a:ext>
            </a:extLst>
          </p:cNvPr>
          <p:cNvSpPr/>
          <p:nvPr/>
        </p:nvSpPr>
        <p:spPr>
          <a:xfrm>
            <a:off x="6318235" y="939553"/>
            <a:ext cx="5450541" cy="1765454"/>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神戸の老舗ロースター炭火焙煎「萩原珈琲」焙煎師の技にふれる工場見学と淹れ方ワークショップ</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en-US" altLang="ja-JP" sz="1600" i="0" dirty="0">
                <a:solidFill>
                  <a:srgbClr val="000000"/>
                </a:solidFill>
                <a:effectLst/>
                <a:latin typeface="Meiryo UI" panose="020B0604030504040204" pitchFamily="50" charset="-128"/>
                <a:ea typeface="Meiryo UI" panose="020B0604030504040204" pitchFamily="50" charset="-128"/>
              </a:rPr>
              <a:t>150</a:t>
            </a:r>
            <a:r>
              <a:rPr lang="ja-JP" altLang="en-US" sz="1600" i="0" dirty="0">
                <a:solidFill>
                  <a:srgbClr val="000000"/>
                </a:solidFill>
                <a:effectLst/>
                <a:latin typeface="Meiryo UI" panose="020B0604030504040204" pitchFamily="50" charset="-128"/>
                <a:ea typeface="Meiryo UI" panose="020B0604030504040204" pitchFamily="50" charset="-128"/>
              </a:rPr>
              <a:t>年を超える歴史をもつ、神戸元町～懐かしいのに新しい、神戸元町商店街のまち歩き～</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「あなたの命を守る</a:t>
            </a:r>
            <a:r>
              <a:rPr lang="en-US" altLang="ja-JP" sz="1600" i="0" dirty="0">
                <a:solidFill>
                  <a:srgbClr val="000000"/>
                </a:solidFill>
                <a:effectLst/>
                <a:latin typeface="Meiryo UI" panose="020B0604030504040204" pitchFamily="50" charset="-128"/>
                <a:ea typeface="Meiryo UI" panose="020B0604030504040204" pitchFamily="50" charset="-128"/>
              </a:rPr>
              <a:t>BOUSAI</a:t>
            </a:r>
            <a:r>
              <a:rPr lang="ja-JP" altLang="en-US" sz="1600" i="0" dirty="0">
                <a:solidFill>
                  <a:srgbClr val="000000"/>
                </a:solidFill>
                <a:effectLst/>
                <a:latin typeface="Meiryo UI" panose="020B0604030504040204" pitchFamily="50" charset="-128"/>
                <a:ea typeface="Meiryo UI" panose="020B0604030504040204" pitchFamily="50" charset="-128"/>
              </a:rPr>
              <a:t>体験・学習プログラム」 </a:t>
            </a:r>
            <a:r>
              <a:rPr lang="en-US" altLang="ja-JP" sz="1600" i="0" dirty="0">
                <a:solidFill>
                  <a:srgbClr val="000000"/>
                </a:solidFill>
                <a:effectLst/>
                <a:latin typeface="Meiryo UI" panose="020B0604030504040204" pitchFamily="50" charset="-128"/>
                <a:ea typeface="Meiryo UI" panose="020B0604030504040204" pitchFamily="50" charset="-128"/>
              </a:rPr>
              <a:t>―</a:t>
            </a:r>
            <a:r>
              <a:rPr lang="ja-JP" altLang="en-US" sz="1600" i="0" dirty="0">
                <a:solidFill>
                  <a:srgbClr val="000000"/>
                </a:solidFill>
                <a:effectLst/>
                <a:latin typeface="Meiryo UI" panose="020B0604030504040204" pitchFamily="50" charset="-128"/>
                <a:ea typeface="Meiryo UI" panose="020B0604030504040204" pitchFamily="50" charset="-128"/>
              </a:rPr>
              <a:t>阪神・淡路大震災を学び、自然災害への対応力を養う</a:t>
            </a:r>
            <a:r>
              <a:rPr lang="en-US" altLang="ja-JP" sz="1600" i="0" dirty="0">
                <a:solidFill>
                  <a:srgbClr val="000000"/>
                </a:solidFill>
                <a:effectLst/>
                <a:latin typeface="Meiryo UI" panose="020B0604030504040204" pitchFamily="50" charset="-128"/>
                <a:ea typeface="Meiryo UI" panose="020B0604030504040204" pitchFamily="50" charset="-128"/>
              </a:rPr>
              <a:t>―</a:t>
            </a:r>
            <a:endParaRPr lang="ja-JP" altLang="en-US" sz="1600" i="0" dirty="0">
              <a:solidFill>
                <a:srgbClr val="000000"/>
              </a:solidFill>
              <a:effectLst/>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71B6E415-0286-1713-4A93-F6BEDD4380B3}"/>
              </a:ext>
            </a:extLst>
          </p:cNvPr>
          <p:cNvSpPr/>
          <p:nvPr/>
        </p:nvSpPr>
        <p:spPr>
          <a:xfrm>
            <a:off x="8716879" y="2799154"/>
            <a:ext cx="541558" cy="412621"/>
          </a:xfrm>
          <a:prstGeom prst="downArrow">
            <a:avLst/>
          </a:prstGeom>
          <a:solidFill>
            <a:schemeClr val="accent2">
              <a:lumMod val="60000"/>
              <a:lumOff val="4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endParaRPr>
          </a:p>
        </p:txBody>
      </p:sp>
      <p:sp>
        <p:nvSpPr>
          <p:cNvPr id="5" name="角丸四角形 16">
            <a:extLst>
              <a:ext uri="{FF2B5EF4-FFF2-40B4-BE49-F238E27FC236}">
                <a16:creationId xmlns:a16="http://schemas.microsoft.com/office/drawing/2014/main" id="{DAB0BB97-67C6-C96B-3F82-DAEE55F8391A}"/>
              </a:ext>
            </a:extLst>
          </p:cNvPr>
          <p:cNvSpPr/>
          <p:nvPr/>
        </p:nvSpPr>
        <p:spPr>
          <a:xfrm>
            <a:off x="6336494" y="3872470"/>
            <a:ext cx="5415328" cy="2092667"/>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兵庫県の魅力をまとめたチラシを自作し、ホストファミリーや現地で知り合った方々に配布</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コーヒーにあう地元の銘菓やコーヒーを使った兵庫県産のお菓子を持参し、一緒にカフェタイムを楽しむ</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ホストファミリーに日本茶や日本食を振舞う</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移民の歴史を通した兵庫とブラジルの結びつきについて他のインターンシップ生に紹介</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6" name="Title 10">
            <a:extLst>
              <a:ext uri="{FF2B5EF4-FFF2-40B4-BE49-F238E27FC236}">
                <a16:creationId xmlns:a16="http://schemas.microsoft.com/office/drawing/2014/main" id="{8B4F883B-F901-DB2F-9C92-7D2B11857A20}"/>
              </a:ext>
            </a:extLst>
          </p:cNvPr>
          <p:cNvSpPr txBox="1">
            <a:spLocks/>
          </p:cNvSpPr>
          <p:nvPr/>
        </p:nvSpPr>
        <p:spPr>
          <a:xfrm>
            <a:off x="6115776" y="3014007"/>
            <a:ext cx="5184276"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Ambassador of Hyogo</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～アンバサダー活動～</a:t>
            </a:r>
            <a:endPar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2" name="Title 10">
            <a:extLst>
              <a:ext uri="{FF2B5EF4-FFF2-40B4-BE49-F238E27FC236}">
                <a16:creationId xmlns:a16="http://schemas.microsoft.com/office/drawing/2014/main" id="{78F54714-1043-0B38-E2DC-176FF7B3A623}"/>
              </a:ext>
            </a:extLst>
          </p:cNvPr>
          <p:cNvSpPr txBox="1">
            <a:spLocks/>
          </p:cNvSpPr>
          <p:nvPr/>
        </p:nvSpPr>
        <p:spPr>
          <a:xfrm>
            <a:off x="6096000" y="67682"/>
            <a:ext cx="5569760"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Hyogo Field Pavilion</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～体験予定のひょうごフィールドパビリオン～</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4" name="角丸四角形 16">
            <a:extLst>
              <a:ext uri="{FF2B5EF4-FFF2-40B4-BE49-F238E27FC236}">
                <a16:creationId xmlns:a16="http://schemas.microsoft.com/office/drawing/2014/main" id="{8FBCF3CF-CACA-7154-5E13-9006E8131502}"/>
              </a:ext>
            </a:extLst>
          </p:cNvPr>
          <p:cNvSpPr/>
          <p:nvPr/>
        </p:nvSpPr>
        <p:spPr>
          <a:xfrm>
            <a:off x="332956" y="697885"/>
            <a:ext cx="5693988" cy="5264000"/>
          </a:xfrm>
          <a:prstGeom prst="roundRect">
            <a:avLst>
              <a:gd name="adj" fmla="val 1259"/>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の祖父は喫茶店を営んでいるため、コーヒーを楽しむ消費者を身近に見ながら育ちました。祖父からコーヒーの価格高騰について話を聞いたことが、コーヒー市場が抱える環境問題などに興味を持ったきっかけ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私は現在、持続可能なコーヒーの未来を考える団体のセミナーやイベントに参加し、人々がコーヒーを飲み続けられる世界を守るための勉強や普及活動を行っています。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コーヒーの生産は気候変動の影響を受けやすく、このまま地球温暖化や生産者の減少が続くと、近い将来、コーヒーが飲めなくなると言われています。「大好きなコーヒーが無くなる世界には絶対になってほしくない！持続可能な世界で人々にコーヒーを楽しみ続けてほしい！」それが私の願い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今回の留学では、世界最大のコーヒー大国の現状を目で見て確かめ、肌で感じることで、より国際的な視点を身につけます。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高校卒業後は、サステナブルなコーヒの開発や普及、教育活動に力を入れる企業へ就職するために、海外の大学で勉強したいと考えています。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将来は、兵庫からコーヒーで、日本のみならず世界の人々に笑顔を届け続ける社会の実現を目指します。</a:t>
            </a:r>
            <a:endParaRPr lang="en-US" altLang="ja-JP" sz="1600" dirty="0">
              <a:solidFill>
                <a:srgbClr val="C00000"/>
              </a:solidFill>
              <a:latin typeface="Meiryo UI" panose="020B0604030504040204" pitchFamily="50" charset="-128"/>
              <a:ea typeface="Meiryo UI" panose="020B0604030504040204" pitchFamily="50" charset="-128"/>
            </a:endParaRPr>
          </a:p>
          <a:p>
            <a:pPr>
              <a:spcAft>
                <a:spcPts val="300"/>
              </a:spcAft>
              <a:buClr>
                <a:srgbClr val="C00000"/>
              </a:buClr>
            </a:pP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35" name="Title 10">
            <a:extLst>
              <a:ext uri="{FF2B5EF4-FFF2-40B4-BE49-F238E27FC236}">
                <a16:creationId xmlns:a16="http://schemas.microsoft.com/office/drawing/2014/main" id="{BB8D1759-45DC-88DD-8B94-DB17A6A59AAC}"/>
              </a:ext>
            </a:extLst>
          </p:cNvPr>
          <p:cNvSpPr txBox="1">
            <a:spLocks/>
          </p:cNvSpPr>
          <p:nvPr/>
        </p:nvSpPr>
        <p:spPr>
          <a:xfrm>
            <a:off x="177423" y="112058"/>
            <a:ext cx="4739844" cy="784057"/>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Passion </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～留学にかける想い～　</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8" name="Content Placeholder 6">
            <a:extLst>
              <a:ext uri="{FF2B5EF4-FFF2-40B4-BE49-F238E27FC236}">
                <a16:creationId xmlns:a16="http://schemas.microsoft.com/office/drawing/2014/main" id="{84681B30-AB8A-6971-8758-FD819DE3D081}"/>
              </a:ext>
            </a:extLst>
          </p:cNvPr>
          <p:cNvSpPr txBox="1">
            <a:spLocks/>
          </p:cNvSpPr>
          <p:nvPr/>
        </p:nvSpPr>
        <p:spPr>
          <a:xfrm>
            <a:off x="2241930" y="6082820"/>
            <a:ext cx="9803914" cy="482052"/>
          </a:xfrm>
          <a:prstGeom prst="rect">
            <a:avLst/>
          </a:prstGeom>
          <a:noFill/>
          <a:ln>
            <a:noFill/>
          </a:ln>
        </p:spPr>
        <p:txBody>
          <a:bodyPr tIns="108000">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C00000"/>
              </a:buClr>
              <a:buNone/>
            </a:pPr>
            <a:r>
              <a:rPr lang="ja-JP" altLang="en-US" sz="2700" b="1" dirty="0">
                <a:ln w="3175">
                  <a:solidFill>
                    <a:schemeClr val="tx1"/>
                  </a:solidFill>
                </a:ln>
              </a:rPr>
              <a:t>サステナブルコーヒーで世界を変えるチャンスをください！！</a:t>
            </a:r>
            <a:endParaRPr lang="en-US" altLang="ja-JP" sz="2700" b="1" dirty="0">
              <a:ln w="3175">
                <a:solidFill>
                  <a:schemeClr val="tx1"/>
                </a:solidFill>
              </a:ln>
            </a:endParaRPr>
          </a:p>
        </p:txBody>
      </p:sp>
      <mc:AlternateContent xmlns:mc="http://schemas.openxmlformats.org/markup-compatibility/2006" xmlns:p14="http://schemas.microsoft.com/office/powerpoint/2010/main">
        <mc:Choice Requires="p14">
          <p:contentPart p14:bwMode="auto" r:id="rId2">
            <p14:nvContentPartPr>
              <p14:cNvPr id="55" name="インク 54">
                <a:extLst>
                  <a:ext uri="{FF2B5EF4-FFF2-40B4-BE49-F238E27FC236}">
                    <a16:creationId xmlns:a16="http://schemas.microsoft.com/office/drawing/2014/main" id="{D1412885-C803-FB40-4AB3-352E0A75423A}"/>
                  </a:ext>
                </a:extLst>
              </p14:cNvPr>
              <p14:cNvContentPartPr/>
              <p14:nvPr/>
            </p14:nvContentPartPr>
            <p14:xfrm>
              <a:off x="2363775" y="6488295"/>
              <a:ext cx="9425760" cy="360"/>
            </p14:xfrm>
          </p:contentPart>
        </mc:Choice>
        <mc:Fallback xmlns="">
          <p:pic>
            <p:nvPicPr>
              <p:cNvPr id="55" name="インク 54">
                <a:extLst>
                  <a:ext uri="{FF2B5EF4-FFF2-40B4-BE49-F238E27FC236}">
                    <a16:creationId xmlns:a16="http://schemas.microsoft.com/office/drawing/2014/main" id="{D1412885-C803-FB40-4AB3-352E0A75423A}"/>
                  </a:ext>
                </a:extLst>
              </p:cNvPr>
              <p:cNvPicPr/>
              <p:nvPr/>
            </p:nvPicPr>
            <p:blipFill>
              <a:blip r:embed="rId9"/>
              <a:stretch>
                <a:fillRect/>
              </a:stretch>
            </p:blipFill>
            <p:spPr>
              <a:xfrm>
                <a:off x="2273780" y="6308295"/>
                <a:ext cx="9605391" cy="360000"/>
              </a:xfrm>
              <a:prstGeom prst="rect">
                <a:avLst/>
              </a:prstGeom>
            </p:spPr>
          </p:pic>
        </mc:Fallback>
      </mc:AlternateContent>
      <p:pic>
        <p:nvPicPr>
          <p:cNvPr id="4" name="図 3" descr="セラミック コーヒー ドリッパーでコーヒーとフィルターを通して水を注ぐ、金属製のコーヒー ドリップ ケトルを持っている人物">
            <a:extLst>
              <a:ext uri="{FF2B5EF4-FFF2-40B4-BE49-F238E27FC236}">
                <a16:creationId xmlns:a16="http://schemas.microsoft.com/office/drawing/2014/main" id="{C69E43E8-84B9-FB9B-5357-4D14420D8B73}"/>
              </a:ext>
            </a:extLst>
          </p:cNvPr>
          <p:cNvPicPr>
            <a:picLocks noChangeAspect="1"/>
          </p:cNvPicPr>
          <p:nvPr/>
        </p:nvPicPr>
        <p:blipFill>
          <a:blip r:embed="rId10"/>
          <a:stretch>
            <a:fillRect/>
          </a:stretch>
        </p:blipFill>
        <p:spPr>
          <a:xfrm>
            <a:off x="480883" y="5646282"/>
            <a:ext cx="1653469" cy="1102314"/>
          </a:xfrm>
          <a:prstGeom prst="ellipse">
            <a:avLst/>
          </a:prstGeom>
          <a:ln>
            <a:noFill/>
          </a:ln>
          <a:effectLst>
            <a:softEdge rad="31750"/>
          </a:effectLst>
        </p:spPr>
      </p:pic>
    </p:spTree>
    <p:extLst>
      <p:ext uri="{BB962C8B-B14F-4D97-AF65-F5344CB8AC3E}">
        <p14:creationId xmlns:p14="http://schemas.microsoft.com/office/powerpoint/2010/main" val="2997984372"/>
      </p:ext>
    </p:extLst>
  </p:cSld>
  <p:clrMapOvr>
    <a:masterClrMapping/>
  </p:clrMapOvr>
</p:sld>
</file>

<file path=ppt/theme/theme1.xml><?xml version="1.0" encoding="utf-8"?>
<a:theme xmlns:a="http://schemas.openxmlformats.org/drawingml/2006/main" name="Office テーマ">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753</Words>
  <Application>Microsoft Office PowerPoint</Application>
  <PresentationFormat>ワイド画面</PresentationFormat>
  <Paragraphs>81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メイリオ</vt:lpstr>
      <vt:lpstr>Arial</vt:lpstr>
      <vt:lpstr>Arial Black</vt:lpstr>
      <vt:lpstr>Calibri</vt:lpstr>
      <vt:lpstr>Times New Roman</vt:lpstr>
      <vt:lpstr>Wingdings</vt:lpstr>
      <vt:lpstr>Office テーマ</vt:lpstr>
      <vt:lpstr>至極の一杯で世界の笑顔を繋ぐコーヒーづくり</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2024-03-19T07:10:53Z</dcterms:created>
  <dcterms:modified xsi:type="dcterms:W3CDTF">2026-02-09T09:15:08Z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