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41" r:id="rId5"/>
    <p:sldId id="261" r:id="rId6"/>
    <p:sldId id="335" r:id="rId7"/>
    <p:sldId id="337" r:id="rId8"/>
    <p:sldId id="312" r:id="rId9"/>
    <p:sldId id="319" r:id="rId10"/>
    <p:sldId id="338" r:id="rId11"/>
    <p:sldId id="317" r:id="rId12"/>
    <p:sldId id="325" r:id="rId13"/>
    <p:sldId id="340" r:id="rId1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11" autoAdjust="0"/>
  </p:normalViewPr>
  <p:slideViewPr>
    <p:cSldViewPr>
      <p:cViewPr>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363" cy="511733"/>
          </a:xfrm>
          <a:prstGeom prst="rect">
            <a:avLst/>
          </a:prstGeom>
        </p:spPr>
        <p:txBody>
          <a:bodyPr vert="horz" lIns="95370" tIns="47684" rIns="95370" bIns="476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6" y="1"/>
            <a:ext cx="3076363" cy="511733"/>
          </a:xfrm>
          <a:prstGeom prst="rect">
            <a:avLst/>
          </a:prstGeom>
        </p:spPr>
        <p:txBody>
          <a:bodyPr vert="horz" lIns="95370" tIns="47684" rIns="95370" bIns="47684" rtlCol="0"/>
          <a:lstStyle>
            <a:lvl1pPr algn="r">
              <a:defRPr sz="1200"/>
            </a:lvl1pPr>
          </a:lstStyle>
          <a:p>
            <a:fld id="{BF5DEFCC-5C2B-4E06-8DDB-7E79E8162AD9}" type="datetimeFigureOut">
              <a:rPr kumimoji="1" lang="ja-JP" altLang="en-US" smtClean="0"/>
              <a:t>2019/3/29</a:t>
            </a:fld>
            <a:endParaRPr kumimoji="1" lang="ja-JP" altLang="en-US"/>
          </a:p>
        </p:txBody>
      </p:sp>
      <p:sp>
        <p:nvSpPr>
          <p:cNvPr id="4" name="フッター プレースホルダー 3"/>
          <p:cNvSpPr>
            <a:spLocks noGrp="1"/>
          </p:cNvSpPr>
          <p:nvPr>
            <p:ph type="ftr" sz="quarter" idx="2"/>
          </p:nvPr>
        </p:nvSpPr>
        <p:spPr>
          <a:xfrm>
            <a:off x="2" y="9721107"/>
            <a:ext cx="3076363" cy="511733"/>
          </a:xfrm>
          <a:prstGeom prst="rect">
            <a:avLst/>
          </a:prstGeom>
        </p:spPr>
        <p:txBody>
          <a:bodyPr vert="horz" lIns="95370" tIns="47684" rIns="95370" bIns="476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6" y="9721107"/>
            <a:ext cx="3076363" cy="511733"/>
          </a:xfrm>
          <a:prstGeom prst="rect">
            <a:avLst/>
          </a:prstGeom>
        </p:spPr>
        <p:txBody>
          <a:bodyPr vert="horz" lIns="95370" tIns="47684" rIns="95370" bIns="47684" rtlCol="0" anchor="b"/>
          <a:lstStyle>
            <a:lvl1pPr algn="r">
              <a:defRPr sz="1200"/>
            </a:lvl1pPr>
          </a:lstStyle>
          <a:p>
            <a:fld id="{6F26D7B8-6138-4551-A9BA-436FE63C85CE}" type="slidenum">
              <a:rPr kumimoji="1" lang="ja-JP" altLang="en-US" smtClean="0"/>
              <a:t>‹#›</a:t>
            </a:fld>
            <a:endParaRPr kumimoji="1" lang="ja-JP" altLang="en-US"/>
          </a:p>
        </p:txBody>
      </p:sp>
    </p:spTree>
    <p:extLst>
      <p:ext uri="{BB962C8B-B14F-4D97-AF65-F5344CB8AC3E}">
        <p14:creationId xmlns:p14="http://schemas.microsoft.com/office/powerpoint/2010/main" val="512670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363" cy="511733"/>
          </a:xfrm>
          <a:prstGeom prst="rect">
            <a:avLst/>
          </a:prstGeom>
        </p:spPr>
        <p:txBody>
          <a:bodyPr vert="horz" lIns="95370" tIns="47684" rIns="95370" bIns="4768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6" y="1"/>
            <a:ext cx="3076363" cy="511733"/>
          </a:xfrm>
          <a:prstGeom prst="rect">
            <a:avLst/>
          </a:prstGeom>
        </p:spPr>
        <p:txBody>
          <a:bodyPr vert="horz" lIns="95370" tIns="47684" rIns="95370" bIns="47684" rtlCol="0"/>
          <a:lstStyle>
            <a:lvl1pPr algn="r">
              <a:defRPr sz="1200"/>
            </a:lvl1pPr>
          </a:lstStyle>
          <a:p>
            <a:fld id="{06254813-B5AF-4DDD-9B2E-F3942F9006CF}" type="datetimeFigureOut">
              <a:rPr kumimoji="1" lang="ja-JP" altLang="en-US" smtClean="0"/>
              <a:t>2019/3/29</a:t>
            </a:fld>
            <a:endParaRPr kumimoji="1" lang="ja-JP" altLang="en-US"/>
          </a:p>
        </p:txBody>
      </p:sp>
      <p:sp>
        <p:nvSpPr>
          <p:cNvPr id="4" name="スライド イメージ プレースホルダー 3"/>
          <p:cNvSpPr>
            <a:spLocks noGrp="1" noRot="1" noChangeAspect="1"/>
          </p:cNvSpPr>
          <p:nvPr>
            <p:ph type="sldImg" idx="2"/>
          </p:nvPr>
        </p:nvSpPr>
        <p:spPr>
          <a:xfrm>
            <a:off x="990600" y="763588"/>
            <a:ext cx="5118100" cy="3838575"/>
          </a:xfrm>
          <a:prstGeom prst="rect">
            <a:avLst/>
          </a:prstGeom>
          <a:noFill/>
          <a:ln w="12700">
            <a:solidFill>
              <a:prstClr val="black"/>
            </a:solidFill>
          </a:ln>
        </p:spPr>
        <p:txBody>
          <a:bodyPr vert="horz" lIns="95370" tIns="47684" rIns="95370" bIns="47684" rtlCol="0" anchor="ctr"/>
          <a:lstStyle/>
          <a:p>
            <a:endParaRPr lang="ja-JP" altLang="en-US"/>
          </a:p>
        </p:txBody>
      </p:sp>
      <p:sp>
        <p:nvSpPr>
          <p:cNvPr id="5" name="ノート プレースホルダー 4"/>
          <p:cNvSpPr>
            <a:spLocks noGrp="1"/>
          </p:cNvSpPr>
          <p:nvPr>
            <p:ph type="body" sz="quarter" idx="3"/>
          </p:nvPr>
        </p:nvSpPr>
        <p:spPr>
          <a:xfrm>
            <a:off x="709931" y="4861446"/>
            <a:ext cx="5679440" cy="4605577"/>
          </a:xfrm>
          <a:prstGeom prst="rect">
            <a:avLst/>
          </a:prstGeom>
        </p:spPr>
        <p:txBody>
          <a:bodyPr vert="horz" lIns="95370" tIns="47684" rIns="95370" bIns="476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721107"/>
            <a:ext cx="3076363" cy="511733"/>
          </a:xfrm>
          <a:prstGeom prst="rect">
            <a:avLst/>
          </a:prstGeom>
        </p:spPr>
        <p:txBody>
          <a:bodyPr vert="horz" lIns="95370" tIns="47684" rIns="95370" bIns="476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3" cy="511733"/>
          </a:xfrm>
          <a:prstGeom prst="rect">
            <a:avLst/>
          </a:prstGeom>
        </p:spPr>
        <p:txBody>
          <a:bodyPr vert="horz" lIns="95370" tIns="47684" rIns="95370" bIns="47684" rtlCol="0" anchor="b"/>
          <a:lstStyle>
            <a:lvl1pPr algn="r">
              <a:defRPr sz="1200"/>
            </a:lvl1pPr>
          </a:lstStyle>
          <a:p>
            <a:fld id="{753EE4C1-A3A9-46DB-9D47-4CA3DD8826BD}" type="slidenum">
              <a:rPr kumimoji="1" lang="ja-JP" altLang="en-US" smtClean="0"/>
              <a:t>‹#›</a:t>
            </a:fld>
            <a:endParaRPr kumimoji="1" lang="ja-JP" altLang="en-US"/>
          </a:p>
        </p:txBody>
      </p:sp>
    </p:spTree>
    <p:extLst>
      <p:ext uri="{BB962C8B-B14F-4D97-AF65-F5344CB8AC3E}">
        <p14:creationId xmlns:p14="http://schemas.microsoft.com/office/powerpoint/2010/main" val="794967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主な特徴としては三つあります。</a:t>
            </a:r>
            <a:endParaRPr kumimoji="1" lang="en-US" altLang="ja-JP" dirty="0" smtClean="0"/>
          </a:p>
          <a:p>
            <a:endParaRPr kumimoji="1" lang="en-US" altLang="ja-JP" dirty="0" smtClean="0"/>
          </a:p>
          <a:p>
            <a:r>
              <a:rPr kumimoji="1" lang="ja-JP" altLang="en-US" dirty="0" smtClean="0"/>
              <a:t>まず一つ目が、強風域が非常に大きいいということです。</a:t>
            </a:r>
            <a:endParaRPr kumimoji="1" lang="en-US" altLang="ja-JP" dirty="0" smtClean="0"/>
          </a:p>
          <a:p>
            <a:r>
              <a:rPr kumimoji="1" lang="ja-JP" altLang="en-US" dirty="0" smtClean="0"/>
              <a:t>写真のように、日本列島がすっぽり隠れてしまっているほどです。</a:t>
            </a:r>
            <a:endParaRPr kumimoji="1" lang="en-US" altLang="ja-JP" dirty="0" smtClean="0"/>
          </a:p>
          <a:p>
            <a:endParaRPr kumimoji="1" lang="en-US" altLang="ja-JP" dirty="0" smtClean="0"/>
          </a:p>
          <a:p>
            <a:r>
              <a:rPr kumimoji="1" lang="ja-JP" altLang="en-US" dirty="0" smtClean="0"/>
              <a:t>二つ目が過去最多の降水量を記録したことです。</a:t>
            </a:r>
            <a:endParaRPr kumimoji="1" lang="en-US" altLang="ja-JP" dirty="0" smtClean="0"/>
          </a:p>
          <a:p>
            <a:r>
              <a:rPr kumimoji="1" lang="ja-JP" altLang="en-US" dirty="0" smtClean="0"/>
              <a:t>台風としては遅い時期の</a:t>
            </a:r>
            <a:r>
              <a:rPr kumimoji="1" lang="en-US" altLang="ja-JP" dirty="0" smtClean="0"/>
              <a:t>10</a:t>
            </a:r>
            <a:r>
              <a:rPr kumimoji="1" lang="ja-JP" altLang="en-US" dirty="0" smtClean="0"/>
              <a:t>月中旬に発生したこの台風は、秋雨前線を巻き込んで上陸しました。</a:t>
            </a:r>
            <a:endParaRPr kumimoji="1" lang="en-US" altLang="ja-JP" dirty="0" smtClean="0"/>
          </a:p>
          <a:p>
            <a:r>
              <a:rPr kumimoji="1" lang="ja-JP" altLang="en-US" dirty="0" smtClean="0"/>
              <a:t>これにより、日本に記録的な雨をもたらしました。</a:t>
            </a:r>
            <a:endParaRPr kumimoji="1" lang="en-US" altLang="ja-JP" dirty="0" smtClean="0"/>
          </a:p>
          <a:p>
            <a:endParaRPr kumimoji="1" lang="en-US" altLang="ja-JP" dirty="0" smtClean="0"/>
          </a:p>
          <a:p>
            <a:r>
              <a:rPr kumimoji="1" lang="ja-JP" altLang="en-US" dirty="0" smtClean="0"/>
              <a:t>三つ目は台風の上陸数です。</a:t>
            </a:r>
            <a:endParaRPr kumimoji="1" lang="en-US" altLang="ja-JP" dirty="0" smtClean="0"/>
          </a:p>
          <a:p>
            <a:r>
              <a:rPr kumimoji="1" lang="ja-JP" altLang="en-US" dirty="0" smtClean="0"/>
              <a:t>さきほど一年に上陸する台風はおよそ</a:t>
            </a:r>
            <a:r>
              <a:rPr kumimoji="1" lang="en-US" altLang="ja-JP" dirty="0" smtClean="0"/>
              <a:t>3</a:t>
            </a:r>
            <a:r>
              <a:rPr kumimoji="1" lang="ja-JP" altLang="en-US" dirty="0" smtClean="0"/>
              <a:t>つと説明しましたが、平成</a:t>
            </a:r>
            <a:r>
              <a:rPr kumimoji="1" lang="en-US" altLang="ja-JP" dirty="0" smtClean="0"/>
              <a:t>16</a:t>
            </a:r>
            <a:r>
              <a:rPr kumimoji="1" lang="ja-JP" altLang="en-US" dirty="0" smtClean="0"/>
              <a:t>年はなんと</a:t>
            </a:r>
            <a:r>
              <a:rPr kumimoji="1" lang="en-US" altLang="ja-JP" dirty="0" smtClean="0"/>
              <a:t>10</a:t>
            </a:r>
            <a:r>
              <a:rPr kumimoji="1" lang="ja-JP" altLang="en-US" dirty="0" smtClean="0"/>
              <a:t>個の台風が上陸しています。</a:t>
            </a:r>
            <a:endParaRPr kumimoji="1" lang="en-US" altLang="ja-JP" dirty="0" smtClean="0"/>
          </a:p>
          <a:p>
            <a:r>
              <a:rPr kumimoji="1" lang="ja-JP" altLang="en-US" dirty="0" smtClean="0"/>
              <a:t>この連続した台風によって、水を蓄える力が弱まっていたということがこの後説明する大きな被害につながりました。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3EE4C1-A3A9-46DB-9D47-4CA3DD8826BD}" type="slidenum">
              <a:rPr kumimoji="1" lang="ja-JP" altLang="en-US" smtClean="0"/>
              <a:t>2</a:t>
            </a:fld>
            <a:endParaRPr kumimoji="1" lang="ja-JP" altLang="en-US" dirty="0"/>
          </a:p>
        </p:txBody>
      </p:sp>
    </p:spTree>
    <p:extLst>
      <p:ext uri="{BB962C8B-B14F-4D97-AF65-F5344CB8AC3E}">
        <p14:creationId xmlns:p14="http://schemas.microsoft.com/office/powerpoint/2010/main" val="418304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3722"/>
            <a:r>
              <a:rPr kumimoji="1" lang="ja-JP" altLang="en-US" dirty="0" smtClean="0"/>
              <a:t>では、まずは簡単なクイズをしましょう。</a:t>
            </a:r>
            <a:endParaRPr kumimoji="1" lang="en-US" altLang="ja-JP" dirty="0" smtClean="0"/>
          </a:p>
          <a:p>
            <a:r>
              <a:rPr kumimoji="1" lang="ja-JP" altLang="en-US" dirty="0" smtClean="0"/>
              <a:t>次に、兵庫県の河川の中で、一番長い河川はどれでしょう。</a:t>
            </a:r>
            <a:endParaRPr kumimoji="1" lang="en-US" altLang="ja-JP" dirty="0" smtClean="0"/>
          </a:p>
          <a:p>
            <a:r>
              <a:rPr kumimoji="1" lang="ja-JP" altLang="en-US" dirty="0" smtClean="0"/>
              <a:t>①円山川、②加古川、③揖保川</a:t>
            </a:r>
            <a:endParaRPr kumimoji="1" lang="en-US" altLang="ja-JP" dirty="0" smtClean="0"/>
          </a:p>
          <a:p>
            <a:r>
              <a:rPr kumimoji="1" lang="ja-JP" altLang="en-US" dirty="0" smtClean="0"/>
              <a:t>（みんなに挙手で進めていく）</a:t>
            </a:r>
            <a:endParaRPr kumimoji="1" lang="en-US" altLang="ja-JP" dirty="0" smtClean="0"/>
          </a:p>
          <a:p>
            <a:r>
              <a:rPr kumimoji="1" lang="ja-JP" altLang="en-US" dirty="0" smtClean="0"/>
              <a:t>答えは、②です。</a:t>
            </a:r>
            <a:endParaRPr kumimoji="1" lang="en-US" altLang="ja-JP" dirty="0" smtClean="0"/>
          </a:p>
          <a:p>
            <a:endParaRPr kumimoji="1" lang="en-US" altLang="ja-JP" dirty="0" smtClean="0"/>
          </a:p>
          <a:p>
            <a:r>
              <a:rPr kumimoji="1" lang="en-US" altLang="ja-JP" dirty="0" smtClean="0"/>
              <a:t>※</a:t>
            </a:r>
            <a:r>
              <a:rPr kumimoji="1" lang="ja-JP" altLang="en-US" dirty="0" smtClean="0"/>
              <a:t>ちなみに、円山川は</a:t>
            </a:r>
            <a:r>
              <a:rPr kumimoji="1" lang="en-US" altLang="ja-JP" dirty="0" smtClean="0"/>
              <a:t>68km</a:t>
            </a:r>
            <a:r>
              <a:rPr kumimoji="1" lang="ja-JP" altLang="en-US" dirty="0" err="1" smtClean="0"/>
              <a:t>、</a:t>
            </a:r>
            <a:r>
              <a:rPr kumimoji="1" lang="ja-JP" altLang="en-US" dirty="0" smtClean="0"/>
              <a:t>揖保川は</a:t>
            </a:r>
            <a:r>
              <a:rPr kumimoji="1" lang="en-US" altLang="ja-JP" dirty="0" smtClean="0"/>
              <a:t>70km</a:t>
            </a:r>
            <a:r>
              <a:rPr kumimoji="1" lang="ja-JP" altLang="en-US" dirty="0" err="1" smtClean="0"/>
              <a:t>、</a:t>
            </a:r>
            <a:r>
              <a:rPr kumimoji="1" lang="ja-JP" altLang="en-US" dirty="0" smtClean="0"/>
              <a:t>加古川は</a:t>
            </a:r>
            <a:r>
              <a:rPr kumimoji="1" lang="en-US" altLang="ja-JP" dirty="0" smtClean="0"/>
              <a:t>96km</a:t>
            </a:r>
            <a:r>
              <a:rPr kumimoji="1" lang="ja-JP" altLang="en-US" dirty="0" smtClean="0"/>
              <a:t>です。</a:t>
            </a:r>
            <a:endParaRPr kumimoji="1" lang="en-US" altLang="ja-JP" dirty="0" smtClean="0"/>
          </a:p>
          <a:p>
            <a:pPr defTabSz="953722"/>
            <a:r>
              <a:rPr kumimoji="1" lang="ja-JP" altLang="en-US" dirty="0" smtClean="0"/>
              <a:t>（河川管理統計</a:t>
            </a:r>
            <a:r>
              <a:rPr kumimoji="1" lang="en-US" altLang="ja-JP" dirty="0" smtClean="0"/>
              <a:t>H26</a:t>
            </a:r>
            <a:r>
              <a:rPr kumimoji="1" lang="ja-JP" altLang="en-US" dirty="0" smtClean="0"/>
              <a:t>より）</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3F69EAE-5246-4601-962D-F00CDBCFC412}" type="slidenum">
              <a:rPr kumimoji="1" lang="ja-JP" altLang="en-US" smtClean="0"/>
              <a:t>5</a:t>
            </a:fld>
            <a:endParaRPr kumimoji="1" lang="ja-JP" altLang="en-US"/>
          </a:p>
        </p:txBody>
      </p:sp>
    </p:spTree>
    <p:extLst>
      <p:ext uri="{BB962C8B-B14F-4D97-AF65-F5344CB8AC3E}">
        <p14:creationId xmlns:p14="http://schemas.microsoft.com/office/powerpoint/2010/main" val="278921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理科の授業で習っているかと思いますが、</a:t>
            </a:r>
            <a:endParaRPr kumimoji="1" lang="en-US" altLang="ja-JP" dirty="0" smtClean="0"/>
          </a:p>
          <a:p>
            <a:r>
              <a:rPr kumimoji="1" lang="ja-JP" altLang="en-US" dirty="0" smtClean="0"/>
              <a:t>川の流れの</a:t>
            </a:r>
            <a:r>
              <a:rPr kumimoji="1" lang="en-US" altLang="ja-JP" dirty="0" smtClean="0"/>
              <a:t>3</a:t>
            </a:r>
            <a:r>
              <a:rPr kumimoji="1" lang="ja-JP" altLang="en-US" dirty="0" err="1" smtClean="0"/>
              <a:t>つの</a:t>
            </a:r>
            <a:r>
              <a:rPr kumimoji="1" lang="ja-JP" altLang="en-US" dirty="0" smtClean="0"/>
              <a:t>作用を覚えていますか？</a:t>
            </a:r>
            <a:endParaRPr kumimoji="1" lang="en-US" altLang="ja-JP" dirty="0" smtClean="0"/>
          </a:p>
          <a:p>
            <a:endParaRPr kumimoji="1" lang="en-US" altLang="ja-JP" dirty="0" smtClean="0"/>
          </a:p>
          <a:p>
            <a:r>
              <a:rPr kumimoji="1" lang="ja-JP" altLang="en-US" dirty="0" smtClean="0"/>
              <a:t>侵食、運搬、堆積</a:t>
            </a:r>
            <a:endParaRPr kumimoji="1" lang="en-US" altLang="ja-JP" dirty="0" smtClean="0"/>
          </a:p>
          <a:p>
            <a:r>
              <a:rPr kumimoji="1" lang="ja-JP" altLang="en-US" dirty="0" smtClean="0"/>
              <a:t>この</a:t>
            </a:r>
            <a:r>
              <a:rPr kumimoji="1" lang="en-US" altLang="ja-JP" dirty="0" smtClean="0"/>
              <a:t>3</a:t>
            </a:r>
            <a:r>
              <a:rPr kumimoji="1" lang="ja-JP" altLang="en-US" dirty="0" err="1" smtClean="0"/>
              <a:t>つの</a:t>
            </a:r>
            <a:r>
              <a:rPr kumimoji="1" lang="ja-JP" altLang="en-US" dirty="0" smtClean="0"/>
              <a:t>作用がありますね。</a:t>
            </a:r>
            <a:endParaRPr kumimoji="1" lang="en-US" altLang="ja-JP" dirty="0" smtClean="0"/>
          </a:p>
          <a:p>
            <a:endParaRPr kumimoji="1" lang="en-US" altLang="ja-JP" dirty="0" smtClean="0"/>
          </a:p>
          <a:p>
            <a:r>
              <a:rPr kumimoji="1" lang="ja-JP" altLang="en-US" dirty="0" smtClean="0"/>
              <a:t>（表の説明をする）</a:t>
            </a:r>
            <a:endParaRPr kumimoji="1" lang="en-US" altLang="ja-JP" dirty="0" smtClean="0"/>
          </a:p>
          <a:p>
            <a:endParaRPr kumimoji="1" lang="en-US" altLang="ja-JP" dirty="0" smtClean="0"/>
          </a:p>
          <a:p>
            <a:r>
              <a:rPr kumimoji="1" lang="ja-JP" altLang="en-US" dirty="0" smtClean="0"/>
              <a:t>この作用も限度を超えると災害となって被害をもたらします。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53EE4C1-A3A9-46DB-9D47-4CA3DD8826BD}" type="slidenum">
              <a:rPr kumimoji="1" lang="ja-JP" altLang="en-US" smtClean="0"/>
              <a:t>6</a:t>
            </a:fld>
            <a:endParaRPr kumimoji="1" lang="ja-JP" altLang="en-US"/>
          </a:p>
        </p:txBody>
      </p:sp>
    </p:spTree>
    <p:extLst>
      <p:ext uri="{BB962C8B-B14F-4D97-AF65-F5344CB8AC3E}">
        <p14:creationId xmlns:p14="http://schemas.microsoft.com/office/powerpoint/2010/main" val="262531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1388658" eaLnBrk="0" hangingPunct="0">
              <a:defRPr kumimoji="1" sz="4000">
                <a:solidFill>
                  <a:schemeClr val="tx1"/>
                </a:solidFill>
                <a:latin typeface="Arial" charset="0"/>
                <a:ea typeface="ＭＳ Ｐゴシック" pitchFamily="50" charset="-128"/>
              </a:defRPr>
            </a:lvl1pPr>
            <a:lvl2pPr marL="1086777" indent="-417990" defTabSz="1388658" eaLnBrk="0" hangingPunct="0">
              <a:defRPr kumimoji="1" sz="4000">
                <a:solidFill>
                  <a:schemeClr val="tx1"/>
                </a:solidFill>
                <a:latin typeface="Arial" charset="0"/>
                <a:ea typeface="ＭＳ Ｐゴシック" pitchFamily="50" charset="-128"/>
              </a:defRPr>
            </a:lvl2pPr>
            <a:lvl3pPr marL="1671962" indent="-334393" defTabSz="1388658" eaLnBrk="0" hangingPunct="0">
              <a:defRPr kumimoji="1" sz="4000">
                <a:solidFill>
                  <a:schemeClr val="tx1"/>
                </a:solidFill>
                <a:latin typeface="Arial" charset="0"/>
                <a:ea typeface="ＭＳ Ｐゴシック" pitchFamily="50" charset="-128"/>
              </a:defRPr>
            </a:lvl3pPr>
            <a:lvl4pPr marL="2340749" indent="-334393" defTabSz="1388658" eaLnBrk="0" hangingPunct="0">
              <a:defRPr kumimoji="1" sz="4000">
                <a:solidFill>
                  <a:schemeClr val="tx1"/>
                </a:solidFill>
                <a:latin typeface="Arial" charset="0"/>
                <a:ea typeface="ＭＳ Ｐゴシック" pitchFamily="50" charset="-128"/>
              </a:defRPr>
            </a:lvl4pPr>
            <a:lvl5pPr marL="3009536" indent="-334393" defTabSz="1388658" eaLnBrk="0" hangingPunct="0">
              <a:defRPr kumimoji="1" sz="4000">
                <a:solidFill>
                  <a:schemeClr val="tx1"/>
                </a:solidFill>
                <a:latin typeface="Arial" charset="0"/>
                <a:ea typeface="ＭＳ Ｐゴシック" pitchFamily="50" charset="-128"/>
              </a:defRPr>
            </a:lvl5pPr>
            <a:lvl6pPr marL="3678316"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6pPr>
            <a:lvl7pPr marL="4347102"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7pPr>
            <a:lvl8pPr marL="5015889"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8pPr>
            <a:lvl9pPr marL="5684675"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9pPr>
          </a:lstStyle>
          <a:p>
            <a:pPr eaLnBrk="1" hangingPunct="1"/>
            <a:fld id="{0DF20647-5DB5-49B8-A631-BCDC57CB11A5}" type="slidenum">
              <a:rPr lang="en-US" altLang="ja-JP" sz="2000"/>
              <a:pPr eaLnBrk="1" hangingPunct="1"/>
              <a:t>7</a:t>
            </a:fld>
            <a:endParaRPr lang="en-US" altLang="ja-JP" sz="2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algn="just" eaLnBrk="1" hangingPunct="1"/>
            <a:r>
              <a:rPr lang="ja-JP" altLang="en-US" dirty="0" smtClean="0">
                <a:latin typeface="ＭＳ Ｐゴシック" pitchFamily="50" charset="-128"/>
              </a:rPr>
              <a:t>そんな長い、身の回りにもすぐ近くにある川ですが、みんなの生活とどのような関係があるか考えてみましょう（２、３人当ててみる。）</a:t>
            </a:r>
            <a:endParaRPr lang="en-US" altLang="ja-JP" dirty="0" smtClean="0">
              <a:latin typeface="ＭＳ Ｐゴシック" pitchFamily="50" charset="-128"/>
            </a:endParaRPr>
          </a:p>
          <a:p>
            <a:pPr algn="just" eaLnBrk="1" hangingPunct="1"/>
            <a:r>
              <a:rPr lang="ja-JP" altLang="en-US" dirty="0" smtClean="0">
                <a:latin typeface="ＭＳ Ｐゴシック" pitchFamily="50" charset="-128"/>
              </a:rPr>
              <a:t>「たとえば、みんな飲む水はどうする？」</a:t>
            </a:r>
            <a:endParaRPr lang="en-US" altLang="ja-JP" dirty="0" smtClean="0">
              <a:latin typeface="ＭＳ Ｐゴシック" pitchFamily="50" charset="-128"/>
            </a:endParaRPr>
          </a:p>
          <a:p>
            <a:pPr algn="just" eaLnBrk="1" hangingPunct="1"/>
            <a:r>
              <a:rPr lang="ja-JP" altLang="en-US" dirty="0" smtClean="0">
                <a:latin typeface="ＭＳ Ｐゴシック" pitchFamily="50" charset="-128"/>
              </a:rPr>
              <a:t>「たとえば、畑はどうなる？」</a:t>
            </a:r>
            <a:endParaRPr lang="en-US" altLang="ja-JP" dirty="0" smtClean="0">
              <a:latin typeface="ＭＳ Ｐゴシック" pitchFamily="50" charset="-128"/>
            </a:endParaRPr>
          </a:p>
          <a:p>
            <a:pPr algn="just" eaLnBrk="1" hangingPunct="1"/>
            <a:r>
              <a:rPr lang="ja-JP" altLang="en-US" dirty="0" smtClean="0">
                <a:latin typeface="ＭＳ Ｐゴシック" pitchFamily="50" charset="-128"/>
              </a:rPr>
              <a:t>⇒ないと困りますよね。その役割を大きく３つに分けて、説明します。</a:t>
            </a:r>
            <a:endParaRPr lang="en-US" altLang="ja-JP" dirty="0" smtClean="0">
              <a:latin typeface="ＭＳ Ｐゴシック" pitchFamily="50" charset="-128"/>
            </a:endParaRPr>
          </a:p>
          <a:p>
            <a:pPr algn="just" eaLnBrk="1" hangingPunct="1"/>
            <a:endParaRPr lang="en-US" altLang="ja-JP" dirty="0" smtClean="0">
              <a:latin typeface="ＭＳ Ｐゴシック" pitchFamily="50" charset="-128"/>
            </a:endParaRPr>
          </a:p>
          <a:p>
            <a:pPr algn="just" eaLnBrk="1" hangingPunct="1"/>
            <a:r>
              <a:rPr lang="en-US" altLang="ja-JP" dirty="0" smtClean="0">
                <a:latin typeface="ＭＳ Ｐゴシック" pitchFamily="50" charset="-128"/>
              </a:rPr>
              <a:t>※</a:t>
            </a:r>
            <a:r>
              <a:rPr lang="ja-JP" altLang="en-US" dirty="0" smtClean="0">
                <a:latin typeface="ＭＳ Ｐゴシック" pitchFamily="50" charset="-128"/>
              </a:rPr>
              <a:t>　児童・生徒に「川」のはたらきを意識してもらう。（児童・生徒とコミュニケーションをとりながら講座を進めると興味を持って聞いてもらえます。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1388658" eaLnBrk="0" hangingPunct="0">
              <a:defRPr kumimoji="1" sz="4000">
                <a:solidFill>
                  <a:schemeClr val="tx1"/>
                </a:solidFill>
                <a:latin typeface="Arial" charset="0"/>
                <a:ea typeface="ＭＳ Ｐゴシック" pitchFamily="50" charset="-128"/>
              </a:defRPr>
            </a:lvl1pPr>
            <a:lvl2pPr marL="1086777" indent="-417990" defTabSz="1388658" eaLnBrk="0" hangingPunct="0">
              <a:defRPr kumimoji="1" sz="4000">
                <a:solidFill>
                  <a:schemeClr val="tx1"/>
                </a:solidFill>
                <a:latin typeface="Arial" charset="0"/>
                <a:ea typeface="ＭＳ Ｐゴシック" pitchFamily="50" charset="-128"/>
              </a:defRPr>
            </a:lvl2pPr>
            <a:lvl3pPr marL="1671962" indent="-334393" defTabSz="1388658" eaLnBrk="0" hangingPunct="0">
              <a:defRPr kumimoji="1" sz="4000">
                <a:solidFill>
                  <a:schemeClr val="tx1"/>
                </a:solidFill>
                <a:latin typeface="Arial" charset="0"/>
                <a:ea typeface="ＭＳ Ｐゴシック" pitchFamily="50" charset="-128"/>
              </a:defRPr>
            </a:lvl3pPr>
            <a:lvl4pPr marL="2340749" indent="-334393" defTabSz="1388658" eaLnBrk="0" hangingPunct="0">
              <a:defRPr kumimoji="1" sz="4000">
                <a:solidFill>
                  <a:schemeClr val="tx1"/>
                </a:solidFill>
                <a:latin typeface="Arial" charset="0"/>
                <a:ea typeface="ＭＳ Ｐゴシック" pitchFamily="50" charset="-128"/>
              </a:defRPr>
            </a:lvl4pPr>
            <a:lvl5pPr marL="3009536" indent="-334393" defTabSz="1388658" eaLnBrk="0" hangingPunct="0">
              <a:defRPr kumimoji="1" sz="4000">
                <a:solidFill>
                  <a:schemeClr val="tx1"/>
                </a:solidFill>
                <a:latin typeface="Arial" charset="0"/>
                <a:ea typeface="ＭＳ Ｐゴシック" pitchFamily="50" charset="-128"/>
              </a:defRPr>
            </a:lvl5pPr>
            <a:lvl6pPr marL="3678316"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6pPr>
            <a:lvl7pPr marL="4347102"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7pPr>
            <a:lvl8pPr marL="5015889"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8pPr>
            <a:lvl9pPr marL="5684675"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9pPr>
          </a:lstStyle>
          <a:p>
            <a:pPr eaLnBrk="1" hangingPunct="1"/>
            <a:fld id="{F8AAD39A-F145-46AF-888E-07E147E45634}" type="slidenum">
              <a:rPr lang="en-US" altLang="ja-JP" sz="2000"/>
              <a:pPr eaLnBrk="1" hangingPunct="1"/>
              <a:t>8</a:t>
            </a:fld>
            <a:endParaRPr lang="en-US" altLang="ja-JP" sz="2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algn="just" eaLnBrk="1" hangingPunct="1"/>
            <a:r>
              <a:rPr lang="ja-JP" altLang="en-US" dirty="0" smtClean="0">
                <a:latin typeface="ＭＳ Ｐゴシック" pitchFamily="50" charset="-128"/>
              </a:rPr>
              <a:t>（開始）</a:t>
            </a:r>
            <a:endParaRPr lang="en-US" altLang="ja-JP" dirty="0" smtClean="0">
              <a:latin typeface="ＭＳ Ｐゴシック" pitchFamily="50" charset="-128"/>
            </a:endParaRPr>
          </a:p>
          <a:p>
            <a:pPr algn="just" eaLnBrk="1" hangingPunct="1"/>
            <a:r>
              <a:rPr lang="ja-JP" altLang="en-US" dirty="0" smtClean="0">
                <a:latin typeface="ＭＳ Ｐゴシック" pitchFamily="50" charset="-128"/>
              </a:rPr>
              <a:t>「治水ってどういうことでしょう？」</a:t>
            </a:r>
            <a:endParaRPr lang="en-US" altLang="ja-JP" dirty="0" smtClean="0">
              <a:latin typeface="ＭＳ Ｐゴシック" pitchFamily="50" charset="-128"/>
            </a:endParaRPr>
          </a:p>
          <a:p>
            <a:pPr algn="just" eaLnBrk="1" hangingPunct="1"/>
            <a:r>
              <a:rPr lang="ja-JP" altLang="en-US" dirty="0" smtClean="0">
                <a:latin typeface="ＭＳ Ｐゴシック" pitchFamily="50" charset="-128"/>
              </a:rPr>
              <a:t>わかりそうなら当てる。</a:t>
            </a:r>
            <a:endParaRPr lang="en-US" altLang="ja-JP" dirty="0" smtClean="0">
              <a:latin typeface="ＭＳ Ｐゴシック" pitchFamily="50" charset="-128"/>
            </a:endParaRPr>
          </a:p>
          <a:p>
            <a:pPr eaLnBrk="1" hangingPunct="1"/>
            <a:endParaRPr lang="en-US" altLang="ja-JP" dirty="0" smtClean="0">
              <a:latin typeface="ＭＳ Ｐゴシック" pitchFamily="50" charset="-128"/>
            </a:endParaRPr>
          </a:p>
          <a:p>
            <a:pPr defTabSz="953722"/>
            <a:r>
              <a:rPr lang="ja-JP" altLang="en-US" dirty="0" smtClean="0">
                <a:latin typeface="ＭＳ Ｐゴシック" pitchFamily="50" charset="-128"/>
              </a:rPr>
              <a:t>（動作１後）</a:t>
            </a:r>
            <a:endParaRPr lang="en-US" altLang="ja-JP" dirty="0" smtClean="0">
              <a:latin typeface="ＭＳ Ｐゴシック" pitchFamily="50" charset="-128"/>
            </a:endParaRPr>
          </a:p>
          <a:p>
            <a:pPr defTabSz="953722"/>
            <a:r>
              <a:rPr lang="ja-JP" altLang="en-US" dirty="0" smtClean="0">
                <a:latin typeface="ＭＳ Ｐゴシック" pitchFamily="50" charset="-128"/>
              </a:rPr>
              <a:t>大雨が降ったときに、安全に海まで流し、あふれて災害などが起こらないようにすること。</a:t>
            </a:r>
          </a:p>
          <a:p>
            <a:pPr eaLnBrk="1" hangingPunct="1"/>
            <a:endParaRPr lang="en-US" altLang="ja-JP" dirty="0" smtClean="0">
              <a:latin typeface="ＭＳ Ｐゴシック" pitchFamily="50" charset="-128"/>
            </a:endParaRPr>
          </a:p>
          <a:p>
            <a:pPr eaLnBrk="1" hangingPunct="1"/>
            <a:r>
              <a:rPr lang="ja-JP" altLang="en-US" dirty="0" smtClean="0">
                <a:latin typeface="ＭＳ Ｐゴシック" pitchFamily="50" charset="-128"/>
              </a:rPr>
              <a:t>（動作２後）</a:t>
            </a:r>
            <a:endParaRPr lang="en-US" altLang="ja-JP" dirty="0" smtClean="0">
              <a:latin typeface="ＭＳ Ｐゴシック" pitchFamily="50" charset="-128"/>
            </a:endParaRPr>
          </a:p>
          <a:p>
            <a:pPr eaLnBrk="1" hangingPunct="1"/>
            <a:r>
              <a:rPr lang="ja-JP" altLang="en-US" dirty="0" smtClean="0">
                <a:latin typeface="ＭＳ Ｐゴシック" pitchFamily="50" charset="-128"/>
              </a:rPr>
              <a:t>「なぜ必要なのか、一緒に考えていきましょう」</a:t>
            </a:r>
            <a:endParaRPr lang="en-US" altLang="ja-JP" dirty="0" smtClean="0">
              <a:latin typeface="ＭＳ Ｐゴシック" pitchFamily="50" charset="-128"/>
            </a:endParaRPr>
          </a:p>
          <a:p>
            <a:pPr defTabSz="1387954"/>
            <a:endParaRPr lang="en-US" altLang="ja-JP" b="1" dirty="0" smtClean="0"/>
          </a:p>
          <a:p>
            <a:pPr defTabSz="1387954"/>
            <a:r>
              <a:rPr lang="ja-JP" altLang="en-US" b="1" dirty="0" smtClean="0"/>
              <a:t>ち</a:t>
            </a:r>
            <a:r>
              <a:rPr lang="en-US" altLang="ja-JP" b="1" dirty="0" smtClean="0"/>
              <a:t>‐</a:t>
            </a:r>
            <a:r>
              <a:rPr lang="ja-JP" altLang="en-US" b="1" dirty="0" smtClean="0"/>
              <a:t>すい</a:t>
            </a:r>
            <a:r>
              <a:rPr lang="en-US" altLang="ja-JP" b="1" dirty="0" smtClean="0"/>
              <a:t>【</a:t>
            </a:r>
            <a:r>
              <a:rPr lang="ja-JP" altLang="en-US" b="1" dirty="0" smtClean="0"/>
              <a:t>治水</a:t>
            </a:r>
            <a:r>
              <a:rPr lang="en-US" altLang="ja-JP" b="1" dirty="0" smtClean="0"/>
              <a:t>】</a:t>
            </a:r>
            <a:endParaRPr lang="en-US" altLang="ja-JP" dirty="0" smtClean="0">
              <a:latin typeface="ＭＳ Ｐゴシック" pitchFamily="50" charset="-128"/>
            </a:endParaRPr>
          </a:p>
          <a:p>
            <a:pPr defTabSz="1387954"/>
            <a:r>
              <a:rPr lang="ja-JP" altLang="en-US" dirty="0" smtClean="0"/>
              <a:t>洪水などの水害を防ぎ、また水運や農業用水の便のため、河川の改良・保全を行うこと。「</a:t>
            </a:r>
            <a:r>
              <a:rPr lang="en-US" altLang="ja-JP" dirty="0" smtClean="0"/>
              <a:t>―</a:t>
            </a:r>
            <a:r>
              <a:rPr lang="ja-JP" altLang="en-US" dirty="0" smtClean="0"/>
              <a:t>事業」「治山</a:t>
            </a:r>
            <a:r>
              <a:rPr lang="en-US" altLang="ja-JP" dirty="0" smtClean="0"/>
              <a:t>―</a:t>
            </a:r>
            <a:r>
              <a:rPr lang="ja-JP" altLang="en-US" dirty="0" smtClean="0"/>
              <a:t>」</a:t>
            </a:r>
          </a:p>
          <a:p>
            <a:pPr eaLnBrk="1" hangingPunct="1"/>
            <a:endParaRPr lang="ja-JP" altLang="en-US" dirty="0" smtClean="0">
              <a:latin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388658" eaLnBrk="0" hangingPunct="0">
              <a:defRPr kumimoji="1" sz="4000">
                <a:solidFill>
                  <a:schemeClr val="tx1"/>
                </a:solidFill>
                <a:latin typeface="Arial" charset="0"/>
                <a:ea typeface="ＭＳ Ｐゴシック" pitchFamily="50" charset="-128"/>
              </a:defRPr>
            </a:lvl1pPr>
            <a:lvl2pPr marL="1086777" indent="-417990" defTabSz="1388658" eaLnBrk="0" hangingPunct="0">
              <a:defRPr kumimoji="1" sz="4000">
                <a:solidFill>
                  <a:schemeClr val="tx1"/>
                </a:solidFill>
                <a:latin typeface="Arial" charset="0"/>
                <a:ea typeface="ＭＳ Ｐゴシック" pitchFamily="50" charset="-128"/>
              </a:defRPr>
            </a:lvl2pPr>
            <a:lvl3pPr marL="1671962" indent="-334393" defTabSz="1388658" eaLnBrk="0" hangingPunct="0">
              <a:defRPr kumimoji="1" sz="4000">
                <a:solidFill>
                  <a:schemeClr val="tx1"/>
                </a:solidFill>
                <a:latin typeface="Arial" charset="0"/>
                <a:ea typeface="ＭＳ Ｐゴシック" pitchFamily="50" charset="-128"/>
              </a:defRPr>
            </a:lvl3pPr>
            <a:lvl4pPr marL="2340749" indent="-334393" defTabSz="1388658" eaLnBrk="0" hangingPunct="0">
              <a:defRPr kumimoji="1" sz="4000">
                <a:solidFill>
                  <a:schemeClr val="tx1"/>
                </a:solidFill>
                <a:latin typeface="Arial" charset="0"/>
                <a:ea typeface="ＭＳ Ｐゴシック" pitchFamily="50" charset="-128"/>
              </a:defRPr>
            </a:lvl4pPr>
            <a:lvl5pPr marL="3009536" indent="-334393" defTabSz="1388658" eaLnBrk="0" hangingPunct="0">
              <a:defRPr kumimoji="1" sz="4000">
                <a:solidFill>
                  <a:schemeClr val="tx1"/>
                </a:solidFill>
                <a:latin typeface="Arial" charset="0"/>
                <a:ea typeface="ＭＳ Ｐゴシック" pitchFamily="50" charset="-128"/>
              </a:defRPr>
            </a:lvl5pPr>
            <a:lvl6pPr marL="3678316"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6pPr>
            <a:lvl7pPr marL="4347102"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7pPr>
            <a:lvl8pPr marL="5015889"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8pPr>
            <a:lvl9pPr marL="5684675" indent="-334393" defTabSz="1388658" eaLnBrk="0" fontAlgn="base" hangingPunct="0">
              <a:spcBef>
                <a:spcPct val="20000"/>
              </a:spcBef>
              <a:spcAft>
                <a:spcPct val="0"/>
              </a:spcAft>
              <a:buChar char="•"/>
              <a:defRPr kumimoji="1" sz="4000">
                <a:solidFill>
                  <a:schemeClr val="tx1"/>
                </a:solidFill>
                <a:latin typeface="Arial" charset="0"/>
                <a:ea typeface="ＭＳ Ｐゴシック" pitchFamily="50" charset="-128"/>
              </a:defRPr>
            </a:lvl9pPr>
          </a:lstStyle>
          <a:p>
            <a:pPr eaLnBrk="1" hangingPunct="1"/>
            <a:fld id="{582622C2-AD71-42D4-A777-53F39CC027D2}" type="slidenum">
              <a:rPr lang="en-US" altLang="ja-JP" sz="2000"/>
              <a:pPr eaLnBrk="1" hangingPunct="1"/>
              <a:t>9</a:t>
            </a:fld>
            <a:endParaRPr lang="en-US" altLang="ja-JP" sz="2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algn="just" eaLnBrk="1" hangingPunct="1"/>
            <a:r>
              <a:rPr lang="ja-JP" altLang="en-US" dirty="0" smtClean="0">
                <a:latin typeface="Century" pitchFamily="18" charset="0"/>
              </a:rPr>
              <a:t>川をひろげる</a:t>
            </a:r>
          </a:p>
          <a:p>
            <a:pPr algn="just" eaLnBrk="1" hangingPunct="1"/>
            <a:r>
              <a:rPr lang="ja-JP" altLang="en-US" dirty="0" smtClean="0">
                <a:latin typeface="ＭＳ 明朝" pitchFamily="17" charset="-128"/>
              </a:rPr>
              <a:t>・川を横にひろげることで流量を増やします。</a:t>
            </a:r>
            <a:endParaRPr lang="ja-JP" altLang="en-US" dirty="0" smtClean="0">
              <a:latin typeface="Century" pitchFamily="18" charset="0"/>
            </a:endParaRPr>
          </a:p>
          <a:p>
            <a:pPr algn="just" eaLnBrk="1" hangingPunct="1"/>
            <a:r>
              <a:rPr lang="ja-JP" altLang="en-US" dirty="0" smtClean="0">
                <a:latin typeface="ＭＳ 明朝" pitchFamily="17" charset="-128"/>
              </a:rPr>
              <a:t>・この方法では新しく土地を確保する必要があります。</a:t>
            </a:r>
            <a:endParaRPr lang="ja-JP" altLang="en-US" dirty="0" smtClean="0">
              <a:latin typeface="Century" pitchFamily="18" charset="0"/>
              <a:ea typeface="ＭＳ 明朝" pitchFamily="17" charset="-128"/>
            </a:endParaRPr>
          </a:p>
          <a:p>
            <a:pPr eaLnBrk="1" hangingPunct="1"/>
            <a:r>
              <a:rPr lang="en-US" altLang="ja-JP" dirty="0" smtClean="0"/>
              <a:t>〔</a:t>
            </a:r>
            <a:r>
              <a:rPr lang="ja-JP" altLang="en-US" dirty="0" smtClean="0"/>
              <a:t>写真：猪名川（川西市）の工事前後</a:t>
            </a:r>
            <a:r>
              <a:rPr lang="en-US" altLang="ja-JP"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53EE4C1-A3A9-46DB-9D47-4CA3DD8826BD}" type="slidenum">
              <a:rPr kumimoji="1" lang="ja-JP" altLang="en-US" smtClean="0"/>
              <a:t>10</a:t>
            </a:fld>
            <a:endParaRPr kumimoji="1" lang="ja-JP" altLang="en-US"/>
          </a:p>
        </p:txBody>
      </p:sp>
    </p:spTree>
    <p:extLst>
      <p:ext uri="{BB962C8B-B14F-4D97-AF65-F5344CB8AC3E}">
        <p14:creationId xmlns:p14="http://schemas.microsoft.com/office/powerpoint/2010/main" val="194242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61254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24049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296738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59814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12509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60007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81849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24289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154237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1010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2AE52F-1EE1-4958-A401-91F6D35E779F}" type="datetimeFigureOut">
              <a:rPr kumimoji="1" lang="ja-JP" altLang="en-US" smtClean="0"/>
              <a:t>2019/3/29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32616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AE52F-1EE1-4958-A401-91F6D35E779F}" type="datetimeFigureOut">
              <a:rPr kumimoji="1" lang="ja-JP" altLang="en-US" smtClean="0"/>
              <a:t>2019/3/29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2143F-EF57-4D5A-B6FD-074C7AC27859}" type="slidenum">
              <a:rPr kumimoji="1" lang="ja-JP" altLang="en-US" smtClean="0"/>
              <a:t>‹#›</a:t>
            </a:fld>
            <a:endParaRPr kumimoji="1" lang="ja-JP" altLang="en-US"/>
          </a:p>
        </p:txBody>
      </p:sp>
    </p:spTree>
    <p:extLst>
      <p:ext uri="{BB962C8B-B14F-4D97-AF65-F5344CB8AC3E}">
        <p14:creationId xmlns:p14="http://schemas.microsoft.com/office/powerpoint/2010/main" val="350115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大雨</a:t>
            </a:r>
            <a:r>
              <a:rPr lang="ja-JP" altLang="en-US" dirty="0" smtClean="0"/>
              <a:t>による災害を知る</a:t>
            </a:r>
            <a:endParaRPr kumimoji="1" lang="ja-JP" altLang="en-US" dirty="0"/>
          </a:p>
        </p:txBody>
      </p:sp>
      <p:pic>
        <p:nvPicPr>
          <p:cNvPr id="4" name="Picture 14" descr="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701358" cy="426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0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5865E67-3822-4600-8E86-A6C1F85D0F3C}" type="slidenum">
              <a:rPr kumimoji="1" lang="ja-JP" altLang="en-US" smtClean="0"/>
              <a:t>10</a:t>
            </a:fld>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95" y="967780"/>
            <a:ext cx="3014479" cy="236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2"/>
          <p:cNvSpPr txBox="1">
            <a:spLocks noChangeArrowheads="1"/>
          </p:cNvSpPr>
          <p:nvPr/>
        </p:nvSpPr>
        <p:spPr>
          <a:xfrm>
            <a:off x="457200" y="44450"/>
            <a:ext cx="8173690" cy="92333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800" dirty="0" smtClean="0"/>
              <a:t>校庭貯留</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785" y="802333"/>
            <a:ext cx="55911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24" y="3717032"/>
            <a:ext cx="3983136" cy="299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8180908" y="1522884"/>
            <a:ext cx="8855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12"/>
          <p:cNvSpPr txBox="1">
            <a:spLocks noChangeArrowheads="1"/>
          </p:cNvSpPr>
          <p:nvPr/>
        </p:nvSpPr>
        <p:spPr>
          <a:xfrm>
            <a:off x="4906785" y="4627605"/>
            <a:ext cx="4137163" cy="92333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en-US" altLang="ja-JP" sz="1800" dirty="0" smtClean="0"/>
              <a:t>※</a:t>
            </a:r>
            <a:r>
              <a:rPr lang="ja-JP" altLang="en-US" sz="1800" dirty="0" smtClean="0"/>
              <a:t>写真は他の学校です。</a:t>
            </a:r>
            <a:endParaRPr lang="en-US" altLang="ja-JP" sz="1800" dirty="0" smtClean="0"/>
          </a:p>
          <a:p>
            <a:pPr algn="l">
              <a:defRPr/>
            </a:pPr>
            <a:r>
              <a:rPr lang="ja-JP" altLang="en-US" sz="1800" dirty="0" smtClean="0"/>
              <a:t>　　豊岡総合高校ではありません。</a:t>
            </a:r>
          </a:p>
        </p:txBody>
      </p:sp>
    </p:spTree>
    <p:extLst>
      <p:ext uri="{BB962C8B-B14F-4D97-AF65-F5344CB8AC3E}">
        <p14:creationId xmlns:p14="http://schemas.microsoft.com/office/powerpoint/2010/main" val="378631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2290" name="Picture 2" descr="台風第23号(10月19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7" y="0"/>
            <a:ext cx="5281526" cy="686598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234" y="35913"/>
            <a:ext cx="2931050" cy="646331"/>
          </a:xfrm>
          <a:prstGeom prst="rect">
            <a:avLst/>
          </a:prstGeom>
          <a:noFill/>
        </p:spPr>
        <p:txBody>
          <a:bodyPr wrap="square" rtlCol="0">
            <a:spAutoFit/>
          </a:bodyPr>
          <a:lstStyle/>
          <a:p>
            <a:r>
              <a:rPr lang="ja-JP" altLang="en-US" sz="3600" b="1" dirty="0" smtClean="0">
                <a:solidFill>
                  <a:schemeClr val="bg1"/>
                </a:solidFill>
                <a:effectLst>
                  <a:outerShdw blurRad="38100" dist="38100" dir="2700000" algn="tl">
                    <a:srgbClr val="000000">
                      <a:alpha val="43137"/>
                    </a:srgbClr>
                  </a:outerShdw>
                </a:effectLst>
                <a:latin typeface="+mn-ea"/>
              </a:rPr>
              <a:t>台風について</a:t>
            </a:r>
            <a:endParaRPr kumimoji="1" lang="en-US" altLang="ja-JP" sz="3600" b="1" dirty="0" smtClean="0">
              <a:solidFill>
                <a:schemeClr val="bg1"/>
              </a:solidFill>
              <a:effectLst>
                <a:outerShdw blurRad="38100" dist="38100" dir="2700000" algn="tl">
                  <a:srgbClr val="000000">
                    <a:alpha val="43137"/>
                  </a:srgbClr>
                </a:outerShdw>
              </a:effectLst>
              <a:latin typeface="+mn-ea"/>
            </a:endParaRPr>
          </a:p>
        </p:txBody>
      </p:sp>
      <p:grpSp>
        <p:nvGrpSpPr>
          <p:cNvPr id="5" name="グループ化 4"/>
          <p:cNvGrpSpPr/>
          <p:nvPr/>
        </p:nvGrpSpPr>
        <p:grpSpPr>
          <a:xfrm>
            <a:off x="5148064" y="260648"/>
            <a:ext cx="3672408" cy="1872208"/>
            <a:chOff x="5220072" y="692696"/>
            <a:chExt cx="3672408" cy="1872208"/>
          </a:xfrm>
        </p:grpSpPr>
        <p:sp>
          <p:nvSpPr>
            <p:cNvPr id="2" name="正方形/長方形 1"/>
            <p:cNvSpPr/>
            <p:nvPr/>
          </p:nvSpPr>
          <p:spPr>
            <a:xfrm>
              <a:off x="5580112" y="1052736"/>
              <a:ext cx="3312368" cy="151216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800" b="1" dirty="0" smtClean="0">
                  <a:effectLst>
                    <a:outerShdw blurRad="38100" dist="38100" dir="2700000" algn="tl">
                      <a:srgbClr val="000000">
                        <a:alpha val="43137"/>
                      </a:srgbClr>
                    </a:outerShdw>
                  </a:effectLst>
                </a:rPr>
                <a:t>台風は一年間に</a:t>
              </a:r>
              <a:endParaRPr lang="en-US" altLang="ja-JP" sz="2800" b="1" dirty="0" smtClean="0">
                <a:effectLst>
                  <a:outerShdw blurRad="38100" dist="38100" dir="2700000" algn="tl">
                    <a:srgbClr val="000000">
                      <a:alpha val="43137"/>
                    </a:srgbClr>
                  </a:outerShdw>
                </a:effectLst>
              </a:endParaRPr>
            </a:p>
            <a:p>
              <a:pPr algn="ctr"/>
              <a:r>
                <a:rPr lang="ja-JP" altLang="en-US" sz="2800" b="1" dirty="0" smtClean="0">
                  <a:effectLst>
                    <a:outerShdw blurRad="38100" dist="38100" dir="2700000" algn="tl">
                      <a:srgbClr val="000000">
                        <a:alpha val="43137"/>
                      </a:srgbClr>
                    </a:outerShdw>
                  </a:effectLst>
                </a:rPr>
                <a:t>いくつ</a:t>
              </a:r>
              <a:r>
                <a:rPr lang="ja-JP" altLang="en-US" sz="2800" b="1" u="sng" dirty="0" smtClean="0">
                  <a:solidFill>
                    <a:srgbClr val="FFFF00"/>
                  </a:solidFill>
                  <a:effectLst>
                    <a:outerShdw blurRad="38100" dist="38100" dir="2700000" algn="tl">
                      <a:srgbClr val="000000">
                        <a:alpha val="43137"/>
                      </a:srgbClr>
                    </a:outerShdw>
                  </a:effectLst>
                </a:rPr>
                <a:t>発生する</a:t>
              </a:r>
              <a:r>
                <a:rPr lang="ja-JP" altLang="en-US" sz="2800" b="1" dirty="0" smtClean="0">
                  <a:effectLst>
                    <a:outerShdw blurRad="38100" dist="38100" dir="2700000" algn="tl">
                      <a:srgbClr val="000000">
                        <a:alpha val="43137"/>
                      </a:srgbClr>
                    </a:outerShdw>
                  </a:effectLst>
                </a:rPr>
                <a:t>の？</a:t>
              </a:r>
              <a:endParaRPr kumimoji="1" lang="ja-JP" altLang="en-US" sz="2800" b="1" dirty="0">
                <a:effectLst>
                  <a:outerShdw blurRad="38100" dist="38100" dir="2700000" algn="tl">
                    <a:srgbClr val="000000">
                      <a:alpha val="43137"/>
                    </a:srgbClr>
                  </a:outerShdw>
                </a:effectLst>
              </a:endParaRPr>
            </a:p>
          </p:txBody>
        </p:sp>
        <p:sp>
          <p:nvSpPr>
            <p:cNvPr id="4" name="円/楕円 3"/>
            <p:cNvSpPr/>
            <p:nvPr/>
          </p:nvSpPr>
          <p:spPr>
            <a:xfrm>
              <a:off x="5220072" y="692696"/>
              <a:ext cx="792088" cy="7920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effectLst>
                    <a:outerShdw blurRad="38100" dist="38100" dir="2700000" algn="tl">
                      <a:srgbClr val="000000">
                        <a:alpha val="43137"/>
                      </a:srgbClr>
                    </a:outerShdw>
                  </a:effectLst>
                </a:rPr>
                <a:t>問</a:t>
              </a:r>
              <a:endParaRPr kumimoji="1" lang="ja-JP" altLang="en-US" sz="2800" b="1" dirty="0">
                <a:effectLst>
                  <a:outerShdw blurRad="38100" dist="38100" dir="2700000" algn="tl">
                    <a:srgbClr val="000000">
                      <a:alpha val="43137"/>
                    </a:srgbClr>
                  </a:outerShdw>
                </a:effectLst>
              </a:endParaRPr>
            </a:p>
          </p:txBody>
        </p:sp>
      </p:grpSp>
      <p:grpSp>
        <p:nvGrpSpPr>
          <p:cNvPr id="11" name="グループ化 10"/>
          <p:cNvGrpSpPr/>
          <p:nvPr/>
        </p:nvGrpSpPr>
        <p:grpSpPr>
          <a:xfrm>
            <a:off x="5976156" y="2492896"/>
            <a:ext cx="2411288" cy="3744416"/>
            <a:chOff x="5976156" y="2492896"/>
            <a:chExt cx="2411288" cy="3744416"/>
          </a:xfrm>
        </p:grpSpPr>
        <p:sp>
          <p:nvSpPr>
            <p:cNvPr id="7" name="対角する 2 つの角を切り取った四角形 6"/>
            <p:cNvSpPr/>
            <p:nvPr/>
          </p:nvSpPr>
          <p:spPr>
            <a:xfrm>
              <a:off x="6011180" y="2492896"/>
              <a:ext cx="2376264" cy="720080"/>
            </a:xfrm>
            <a:prstGeom prst="snip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3200" b="1" dirty="0" smtClean="0">
                  <a:effectLst>
                    <a:outerShdw blurRad="38100" dist="38100" dir="2700000" algn="tl">
                      <a:srgbClr val="000000">
                        <a:alpha val="43137"/>
                      </a:srgbClr>
                    </a:outerShdw>
                  </a:effectLst>
                </a:rPr>
                <a:t>0</a:t>
              </a:r>
              <a:r>
                <a:rPr lang="ja-JP" altLang="en-US" sz="3200" b="1" dirty="0">
                  <a:effectLst>
                    <a:outerShdw blurRad="38100" dist="38100" dir="2700000" algn="tl">
                      <a:srgbClr val="000000">
                        <a:alpha val="43137"/>
                      </a:srgbClr>
                    </a:outerShdw>
                  </a:effectLst>
                </a:rPr>
                <a:t>個</a:t>
              </a:r>
              <a:endParaRPr kumimoji="1" lang="ja-JP" altLang="en-US" sz="3200" b="1" dirty="0">
                <a:effectLst>
                  <a:outerShdw blurRad="38100" dist="38100" dir="2700000" algn="tl">
                    <a:srgbClr val="000000">
                      <a:alpha val="43137"/>
                    </a:srgbClr>
                  </a:outerShdw>
                </a:effectLst>
              </a:endParaRPr>
            </a:p>
          </p:txBody>
        </p:sp>
        <p:sp>
          <p:nvSpPr>
            <p:cNvPr id="12" name="対角する 2 つの角を切り取った四角形 11"/>
            <p:cNvSpPr/>
            <p:nvPr/>
          </p:nvSpPr>
          <p:spPr>
            <a:xfrm>
              <a:off x="5976156" y="3501008"/>
              <a:ext cx="2376264" cy="720080"/>
            </a:xfrm>
            <a:prstGeom prst="snip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3200" b="1" dirty="0">
                  <a:effectLst>
                    <a:outerShdw blurRad="38100" dist="38100" dir="2700000" algn="tl">
                      <a:srgbClr val="000000">
                        <a:alpha val="43137"/>
                      </a:srgbClr>
                    </a:outerShdw>
                  </a:effectLst>
                </a:rPr>
                <a:t>5</a:t>
              </a:r>
              <a:r>
                <a:rPr lang="ja-JP" altLang="en-US" sz="3200" b="1" dirty="0" smtClean="0">
                  <a:effectLst>
                    <a:outerShdw blurRad="38100" dist="38100" dir="2700000" algn="tl">
                      <a:srgbClr val="000000">
                        <a:alpha val="43137"/>
                      </a:srgbClr>
                    </a:outerShdw>
                  </a:effectLst>
                </a:rPr>
                <a:t>個</a:t>
              </a:r>
              <a:endParaRPr kumimoji="1" lang="ja-JP" altLang="en-US" sz="3200" b="1" dirty="0">
                <a:effectLst>
                  <a:outerShdw blurRad="38100" dist="38100" dir="2700000" algn="tl">
                    <a:srgbClr val="000000">
                      <a:alpha val="43137"/>
                    </a:srgbClr>
                  </a:outerShdw>
                </a:effectLst>
              </a:endParaRPr>
            </a:p>
          </p:txBody>
        </p:sp>
        <p:sp>
          <p:nvSpPr>
            <p:cNvPr id="13" name="対角する 2 つの角を切り取った四角形 12"/>
            <p:cNvSpPr/>
            <p:nvPr/>
          </p:nvSpPr>
          <p:spPr>
            <a:xfrm>
              <a:off x="6011180" y="4509120"/>
              <a:ext cx="2376264" cy="720080"/>
            </a:xfrm>
            <a:prstGeom prst="snip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3200" b="1" dirty="0">
                  <a:effectLst>
                    <a:outerShdw blurRad="38100" dist="38100" dir="2700000" algn="tl">
                      <a:srgbClr val="000000">
                        <a:alpha val="43137"/>
                      </a:srgbClr>
                    </a:outerShdw>
                  </a:effectLst>
                </a:rPr>
                <a:t>25</a:t>
              </a:r>
              <a:r>
                <a:rPr lang="ja-JP" altLang="en-US" sz="3200" b="1" dirty="0" smtClean="0">
                  <a:effectLst>
                    <a:outerShdw blurRad="38100" dist="38100" dir="2700000" algn="tl">
                      <a:srgbClr val="000000">
                        <a:alpha val="43137"/>
                      </a:srgbClr>
                    </a:outerShdw>
                  </a:effectLst>
                </a:rPr>
                <a:t>個</a:t>
              </a:r>
              <a:endParaRPr kumimoji="1" lang="ja-JP" altLang="en-US" sz="3200" b="1" dirty="0">
                <a:effectLst>
                  <a:outerShdw blurRad="38100" dist="38100" dir="2700000" algn="tl">
                    <a:srgbClr val="000000">
                      <a:alpha val="43137"/>
                    </a:srgbClr>
                  </a:outerShdw>
                </a:effectLst>
              </a:endParaRPr>
            </a:p>
          </p:txBody>
        </p:sp>
        <p:sp>
          <p:nvSpPr>
            <p:cNvPr id="14" name="対角する 2 つの角を切り取った四角形 13"/>
            <p:cNvSpPr/>
            <p:nvPr/>
          </p:nvSpPr>
          <p:spPr>
            <a:xfrm>
              <a:off x="6011180" y="5517232"/>
              <a:ext cx="2376264" cy="720080"/>
            </a:xfrm>
            <a:prstGeom prst="snip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3200" b="1" dirty="0">
                  <a:effectLst>
                    <a:outerShdw blurRad="38100" dist="38100" dir="2700000" algn="tl">
                      <a:srgbClr val="000000">
                        <a:alpha val="43137"/>
                      </a:srgbClr>
                    </a:outerShdw>
                  </a:effectLst>
                </a:rPr>
                <a:t>100</a:t>
              </a:r>
              <a:r>
                <a:rPr lang="ja-JP" altLang="en-US" sz="3200" b="1" dirty="0" smtClean="0">
                  <a:effectLst>
                    <a:outerShdw blurRad="38100" dist="38100" dir="2700000" algn="tl">
                      <a:srgbClr val="000000">
                        <a:alpha val="43137"/>
                      </a:srgbClr>
                    </a:outerShdw>
                  </a:effectLst>
                </a:rPr>
                <a:t>個</a:t>
              </a:r>
              <a:endParaRPr kumimoji="1" lang="ja-JP" altLang="en-US" sz="3200" b="1" dirty="0">
                <a:effectLst>
                  <a:outerShdw blurRad="38100" dist="38100" dir="2700000" algn="tl">
                    <a:srgbClr val="000000">
                      <a:alpha val="43137"/>
                    </a:srgbClr>
                  </a:outerShdw>
                </a:effectLst>
              </a:endParaRPr>
            </a:p>
          </p:txBody>
        </p:sp>
      </p:grpSp>
      <p:sp>
        <p:nvSpPr>
          <p:cNvPr id="15" name="円/楕円 14"/>
          <p:cNvSpPr/>
          <p:nvPr/>
        </p:nvSpPr>
        <p:spPr>
          <a:xfrm>
            <a:off x="6516216" y="4221088"/>
            <a:ext cx="1296144" cy="129614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9890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総合治水　指導案\雨量グラ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85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8368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468313" y="481013"/>
            <a:ext cx="8424862" cy="1219200"/>
          </a:xfrm>
          <a:prstGeom prst="rect">
            <a:avLst/>
          </a:prstGeom>
          <a:solidFill>
            <a:srgbClr val="FFFF00"/>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5000">
                <a:solidFill>
                  <a:schemeClr val="accent2"/>
                </a:solidFill>
              </a:rPr>
              <a:t>兵庫県の川で</a:t>
            </a:r>
            <a:r>
              <a:rPr lang="en-US" altLang="ja-JP" sz="5000">
                <a:solidFill>
                  <a:schemeClr val="accent2"/>
                </a:solidFill>
              </a:rPr>
              <a:t>1</a:t>
            </a:r>
            <a:r>
              <a:rPr lang="ja-JP" altLang="en-US" sz="5000">
                <a:solidFill>
                  <a:schemeClr val="accent2"/>
                </a:solidFill>
              </a:rPr>
              <a:t>番長い川は？</a:t>
            </a:r>
          </a:p>
        </p:txBody>
      </p:sp>
      <p:sp>
        <p:nvSpPr>
          <p:cNvPr id="4099" name="Rectangle 11"/>
          <p:cNvSpPr>
            <a:spLocks noChangeArrowheads="1"/>
          </p:cNvSpPr>
          <p:nvPr/>
        </p:nvSpPr>
        <p:spPr bwMode="auto">
          <a:xfrm>
            <a:off x="811740" y="2306638"/>
            <a:ext cx="476837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143000" indent="-1143000"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spcBef>
                <a:spcPct val="0"/>
              </a:spcBef>
              <a:buFontTx/>
              <a:buAutoNum type="circleNumDbPlain"/>
            </a:pPr>
            <a:r>
              <a:rPr lang="ja-JP" altLang="en-US" sz="6600" dirty="0"/>
              <a:t>　 </a:t>
            </a:r>
            <a:r>
              <a:rPr lang="ja-JP" altLang="en-US" sz="6600" dirty="0" smtClean="0"/>
              <a:t>円</a:t>
            </a:r>
            <a:r>
              <a:rPr lang="ja-JP" altLang="en-US" sz="6600" dirty="0"/>
              <a:t>山川</a:t>
            </a:r>
            <a:endParaRPr lang="en-US" altLang="ja-JP" sz="6600" dirty="0"/>
          </a:p>
        </p:txBody>
      </p:sp>
      <p:sp>
        <p:nvSpPr>
          <p:cNvPr id="4100" name="Rectangle 11"/>
          <p:cNvSpPr>
            <a:spLocks noChangeArrowheads="1"/>
          </p:cNvSpPr>
          <p:nvPr/>
        </p:nvSpPr>
        <p:spPr bwMode="auto">
          <a:xfrm>
            <a:off x="799040" y="3551238"/>
            <a:ext cx="478107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spcBef>
                <a:spcPct val="0"/>
              </a:spcBef>
            </a:pPr>
            <a:r>
              <a:rPr lang="ja-JP" altLang="en-US" sz="6600" dirty="0" smtClean="0"/>
              <a:t>②</a:t>
            </a:r>
            <a:r>
              <a:rPr lang="ja-JP" altLang="en-US" sz="6600" dirty="0"/>
              <a:t>　　</a:t>
            </a:r>
            <a:r>
              <a:rPr lang="ja-JP" altLang="en-US" sz="6600" dirty="0" smtClean="0"/>
              <a:t>揖保川</a:t>
            </a:r>
            <a:endParaRPr lang="en-US" altLang="ja-JP" sz="6600" dirty="0"/>
          </a:p>
        </p:txBody>
      </p:sp>
      <p:sp>
        <p:nvSpPr>
          <p:cNvPr id="4101" name="Rectangle 11"/>
          <p:cNvSpPr>
            <a:spLocks noChangeArrowheads="1"/>
          </p:cNvSpPr>
          <p:nvPr/>
        </p:nvSpPr>
        <p:spPr bwMode="auto">
          <a:xfrm>
            <a:off x="786340" y="4832350"/>
            <a:ext cx="472176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spcBef>
                <a:spcPct val="0"/>
              </a:spcBef>
              <a:buFontTx/>
              <a:buNone/>
            </a:pPr>
            <a:r>
              <a:rPr lang="ja-JP" altLang="en-US" sz="6600" dirty="0" smtClean="0"/>
              <a:t>③　</a:t>
            </a:r>
            <a:r>
              <a:rPr lang="ja-JP" altLang="en-US" sz="6600" dirty="0"/>
              <a:t>　</a:t>
            </a:r>
            <a:r>
              <a:rPr lang="ja-JP" altLang="en-US" sz="6600" dirty="0" smtClean="0"/>
              <a:t>加古川　　 　　</a:t>
            </a:r>
            <a:endParaRPr lang="en-US" altLang="ja-JP" sz="6600" dirty="0"/>
          </a:p>
        </p:txBody>
      </p:sp>
      <p:sp>
        <p:nvSpPr>
          <p:cNvPr id="2" name="スライド番号プレースホルダー 1"/>
          <p:cNvSpPr>
            <a:spLocks noGrp="1"/>
          </p:cNvSpPr>
          <p:nvPr>
            <p:ph type="sldNum" sz="quarter" idx="12"/>
          </p:nvPr>
        </p:nvSpPr>
        <p:spPr/>
        <p:txBody>
          <a:bodyPr/>
          <a:lstStyle/>
          <a:p>
            <a:fld id="{05865E67-3822-4600-8E86-A6C1F85D0F3C}" type="slidenum">
              <a:rPr kumimoji="1" lang="ja-JP" altLang="en-US" smtClean="0"/>
              <a:t>5</a:t>
            </a:fld>
            <a:endParaRPr kumimoji="1" lang="ja-JP" altLang="en-US"/>
          </a:p>
        </p:txBody>
      </p:sp>
      <p:sp>
        <p:nvSpPr>
          <p:cNvPr id="3" name="円/楕円 2"/>
          <p:cNvSpPr/>
          <p:nvPr/>
        </p:nvSpPr>
        <p:spPr>
          <a:xfrm>
            <a:off x="468313" y="4832350"/>
            <a:ext cx="8353623" cy="12811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11"/>
          <p:cNvSpPr>
            <a:spLocks noChangeArrowheads="1"/>
          </p:cNvSpPr>
          <p:nvPr/>
        </p:nvSpPr>
        <p:spPr bwMode="auto">
          <a:xfrm>
            <a:off x="5580112" y="2306638"/>
            <a:ext cx="30963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143000" indent="-1143000"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marL="0" indent="0" eaLnBrk="1" hangingPunct="1">
              <a:spcBef>
                <a:spcPct val="0"/>
              </a:spcBef>
            </a:pPr>
            <a:r>
              <a:rPr lang="en-US" altLang="ja-JP" sz="6600" dirty="0" smtClean="0"/>
              <a:t> 68km</a:t>
            </a:r>
            <a:endParaRPr lang="en-US" altLang="ja-JP" sz="6600" dirty="0"/>
          </a:p>
        </p:txBody>
      </p:sp>
      <p:sp>
        <p:nvSpPr>
          <p:cNvPr id="11" name="Rectangle 11"/>
          <p:cNvSpPr>
            <a:spLocks noChangeArrowheads="1"/>
          </p:cNvSpPr>
          <p:nvPr/>
        </p:nvSpPr>
        <p:spPr bwMode="auto">
          <a:xfrm>
            <a:off x="5580112" y="3543884"/>
            <a:ext cx="30963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143000" indent="-1143000"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marL="0" indent="0" eaLnBrk="1" hangingPunct="1">
              <a:spcBef>
                <a:spcPct val="0"/>
              </a:spcBef>
            </a:pPr>
            <a:r>
              <a:rPr lang="en-US" altLang="ja-JP" sz="6600" dirty="0" smtClean="0"/>
              <a:t> 70km</a:t>
            </a:r>
            <a:endParaRPr lang="en-US" altLang="ja-JP" sz="6600" dirty="0"/>
          </a:p>
        </p:txBody>
      </p:sp>
      <p:sp>
        <p:nvSpPr>
          <p:cNvPr id="12" name="Rectangle 11"/>
          <p:cNvSpPr>
            <a:spLocks noChangeArrowheads="1"/>
          </p:cNvSpPr>
          <p:nvPr/>
        </p:nvSpPr>
        <p:spPr bwMode="auto">
          <a:xfrm>
            <a:off x="5580112" y="4832350"/>
            <a:ext cx="30963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143000" indent="-1143000"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marL="0" indent="0" eaLnBrk="1" hangingPunct="1">
              <a:spcBef>
                <a:spcPct val="0"/>
              </a:spcBef>
            </a:pPr>
            <a:r>
              <a:rPr lang="en-US" altLang="ja-JP" sz="6600" dirty="0" smtClean="0"/>
              <a:t> 96km</a:t>
            </a:r>
            <a:endParaRPr lang="en-US" altLang="ja-JP" sz="6600" dirty="0"/>
          </a:p>
        </p:txBody>
      </p:sp>
      <p:sp>
        <p:nvSpPr>
          <p:cNvPr id="13" name="Rectangle 11"/>
          <p:cNvSpPr>
            <a:spLocks noChangeArrowheads="1"/>
          </p:cNvSpPr>
          <p:nvPr/>
        </p:nvSpPr>
        <p:spPr bwMode="auto">
          <a:xfrm>
            <a:off x="3117568" y="2977266"/>
            <a:ext cx="478107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spcBef>
                <a:spcPct val="0"/>
              </a:spcBef>
            </a:pPr>
            <a:r>
              <a:rPr lang="ja-JP" altLang="en-US" sz="2000" dirty="0" smtClean="0"/>
              <a:t>い        ぼ  </a:t>
            </a:r>
            <a:endParaRPr lang="en-US" altLang="ja-JP" sz="2000" dirty="0"/>
          </a:p>
        </p:txBody>
      </p:sp>
    </p:spTree>
    <p:extLst>
      <p:ext uri="{BB962C8B-B14F-4D97-AF65-F5344CB8AC3E}">
        <p14:creationId xmlns:p14="http://schemas.microsoft.com/office/powerpoint/2010/main" val="21683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6000" dirty="0"/>
              <a:t>川</a:t>
            </a:r>
            <a:r>
              <a:rPr kumimoji="1" lang="ja-JP" altLang="en-US" sz="6000" dirty="0" smtClean="0"/>
              <a:t>の</a:t>
            </a:r>
            <a:r>
              <a:rPr kumimoji="1" lang="en-US" altLang="ja-JP" sz="6000" dirty="0" smtClean="0"/>
              <a:t>3</a:t>
            </a:r>
            <a:r>
              <a:rPr kumimoji="1" lang="ja-JP" altLang="en-US" sz="6000" dirty="0" err="1" smtClean="0"/>
              <a:t>つの</a:t>
            </a:r>
            <a:r>
              <a:rPr lang="ja-JP" altLang="en-US" sz="6000" dirty="0" smtClean="0"/>
              <a:t>作用</a:t>
            </a:r>
            <a:endParaRPr kumimoji="1" lang="ja-JP" altLang="en-US" sz="6000" dirty="0"/>
          </a:p>
        </p:txBody>
      </p:sp>
      <p:sp>
        <p:nvSpPr>
          <p:cNvPr id="3" name="コンテンツ プレースホルダー 2"/>
          <p:cNvSpPr>
            <a:spLocks noGrp="1"/>
          </p:cNvSpPr>
          <p:nvPr>
            <p:ph idx="1"/>
          </p:nvPr>
        </p:nvSpPr>
        <p:spPr>
          <a:xfrm>
            <a:off x="251520" y="1600200"/>
            <a:ext cx="8892480" cy="4525963"/>
          </a:xfrm>
        </p:spPr>
        <p:txBody>
          <a:bodyPr/>
          <a:lstStyle/>
          <a:p>
            <a:pPr marL="0" indent="0">
              <a:buNone/>
            </a:pPr>
            <a:r>
              <a:rPr kumimoji="1" lang="ja-JP" altLang="en-US" dirty="0" smtClean="0"/>
              <a:t>・</a:t>
            </a:r>
            <a:r>
              <a:rPr lang="ja-JP" altLang="en-US" dirty="0" smtClean="0"/>
              <a:t>浸</a:t>
            </a:r>
            <a:r>
              <a:rPr kumimoji="1" lang="ja-JP" altLang="en-US" dirty="0" smtClean="0"/>
              <a:t>食</a:t>
            </a:r>
            <a:r>
              <a:rPr kumimoji="1" lang="ja-JP" altLang="en-US" dirty="0" smtClean="0"/>
              <a:t>　⇒流水が地面を削るはたらき</a:t>
            </a:r>
            <a:endParaRPr kumimoji="1" lang="en-US" altLang="ja-JP" dirty="0" smtClean="0"/>
          </a:p>
          <a:p>
            <a:pPr marL="0" indent="0">
              <a:buNone/>
            </a:pPr>
            <a:r>
              <a:rPr lang="ja-JP" altLang="en-US" dirty="0" smtClean="0"/>
              <a:t>・運搬　⇒流水が土砂などを運ぶはたらき</a:t>
            </a:r>
            <a:endParaRPr lang="en-US" altLang="ja-JP" dirty="0" smtClean="0"/>
          </a:p>
          <a:p>
            <a:pPr marL="0" indent="0">
              <a:buNone/>
            </a:pPr>
            <a:r>
              <a:rPr kumimoji="1" lang="ja-JP" altLang="en-US" dirty="0" smtClean="0"/>
              <a:t>・堆積　⇒流水が運んできた土砂を積もらせる</a:t>
            </a:r>
            <a:endParaRPr kumimoji="1" lang="en-US" altLang="ja-JP" dirty="0" smtClean="0"/>
          </a:p>
          <a:p>
            <a:pPr marL="0" indent="0">
              <a:buNone/>
            </a:pPr>
            <a:r>
              <a:rPr lang="ja-JP" altLang="en-US" dirty="0"/>
              <a:t>　</a:t>
            </a:r>
            <a:r>
              <a:rPr lang="ja-JP" altLang="en-US" dirty="0" smtClean="0"/>
              <a:t>　　　　　　　　　　　　　　　　　　　　　　　</a:t>
            </a:r>
            <a:r>
              <a:rPr kumimoji="1" lang="ja-JP" altLang="en-US" dirty="0" smtClean="0"/>
              <a:t>はたらき</a:t>
            </a:r>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72791"/>
            <a:ext cx="60007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 3"/>
          <p:cNvGraphicFramePr>
            <a:graphicFrameLocks noGrp="1"/>
          </p:cNvGraphicFramePr>
          <p:nvPr>
            <p:extLst>
              <p:ext uri="{D42A27DB-BD31-4B8C-83A1-F6EECF244321}">
                <p14:modId xmlns:p14="http://schemas.microsoft.com/office/powerpoint/2010/main" val="1887876879"/>
              </p:ext>
            </p:extLst>
          </p:nvPr>
        </p:nvGraphicFramePr>
        <p:xfrm>
          <a:off x="4499992" y="5069989"/>
          <a:ext cx="4536504" cy="1483360"/>
        </p:xfrm>
        <a:graphic>
          <a:graphicData uri="http://schemas.openxmlformats.org/drawingml/2006/table">
            <a:tbl>
              <a:tblPr firstRow="1" bandRow="1">
                <a:tableStyleId>{5C22544A-7EE6-4342-B048-85BDC9FD1C3A}</a:tableStyleId>
              </a:tblPr>
              <a:tblGrid>
                <a:gridCol w="1080120"/>
                <a:gridCol w="1008112"/>
                <a:gridCol w="1368152"/>
                <a:gridCol w="1080120"/>
              </a:tblGrid>
              <a:tr h="370840">
                <a:tc>
                  <a:txBody>
                    <a:bodyPr/>
                    <a:lstStyle/>
                    <a:p>
                      <a:pPr algn="ctr"/>
                      <a:endParaRPr kumimoji="1" lang="ja-JP" altLang="en-US" dirty="0"/>
                    </a:p>
                  </a:txBody>
                  <a:tcPr>
                    <a:solidFill>
                      <a:srgbClr val="FFC000"/>
                    </a:solidFill>
                  </a:tcPr>
                </a:tc>
                <a:tc>
                  <a:txBody>
                    <a:bodyPr/>
                    <a:lstStyle/>
                    <a:p>
                      <a:pPr algn="ctr"/>
                      <a:r>
                        <a:rPr kumimoji="1" lang="ja-JP" altLang="en-US" dirty="0" smtClean="0"/>
                        <a:t>速い</a:t>
                      </a:r>
                      <a:endParaRPr kumimoji="1" lang="ja-JP" altLang="en-US" dirty="0"/>
                    </a:p>
                  </a:txBody>
                  <a:tcPr>
                    <a:solidFill>
                      <a:srgbClr val="FFC000"/>
                    </a:solidFill>
                  </a:tcPr>
                </a:tc>
                <a:tc>
                  <a:txBody>
                    <a:bodyPr/>
                    <a:lstStyle/>
                    <a:p>
                      <a:pPr algn="ctr"/>
                      <a:r>
                        <a:rPr kumimoji="1" lang="ja-JP" altLang="en-US" dirty="0" smtClean="0"/>
                        <a:t>←流れ→</a:t>
                      </a:r>
                      <a:endParaRPr kumimoji="1" lang="ja-JP" altLang="en-US" dirty="0"/>
                    </a:p>
                  </a:txBody>
                  <a:tcPr>
                    <a:solidFill>
                      <a:srgbClr val="FFC000"/>
                    </a:solidFill>
                  </a:tcPr>
                </a:tc>
                <a:tc>
                  <a:txBody>
                    <a:bodyPr/>
                    <a:lstStyle/>
                    <a:p>
                      <a:pPr algn="ctr"/>
                      <a:r>
                        <a:rPr kumimoji="1" lang="ja-JP" altLang="en-US" dirty="0" smtClean="0"/>
                        <a:t>遅い</a:t>
                      </a:r>
                      <a:endParaRPr kumimoji="1" lang="ja-JP" altLang="en-US" dirty="0"/>
                    </a:p>
                  </a:txBody>
                  <a:tcPr>
                    <a:solidFill>
                      <a:srgbClr val="FFC000"/>
                    </a:solidFill>
                  </a:tcPr>
                </a:tc>
              </a:tr>
              <a:tr h="370840">
                <a:tc>
                  <a:txBody>
                    <a:bodyPr/>
                    <a:lstStyle/>
                    <a:p>
                      <a:pPr algn="ctr"/>
                      <a:r>
                        <a:rPr kumimoji="1" lang="ja-JP" altLang="en-US" b="1" dirty="0" smtClean="0"/>
                        <a:t>侵食</a:t>
                      </a:r>
                      <a:endParaRPr kumimoji="1" lang="ja-JP" altLang="en-US" b="1" dirty="0"/>
                    </a:p>
                  </a:txBody>
                  <a:tcPr/>
                </a:tc>
                <a:tc>
                  <a:txBody>
                    <a:bodyPr/>
                    <a:lstStyle/>
                    <a:p>
                      <a:pPr algn="ctr"/>
                      <a:r>
                        <a:rPr kumimoji="1" lang="ja-JP" altLang="en-US" b="1" dirty="0" smtClean="0"/>
                        <a:t>大きい</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a:t>
                      </a:r>
                    </a:p>
                  </a:txBody>
                  <a:tcPr/>
                </a:tc>
                <a:tc>
                  <a:txBody>
                    <a:bodyPr/>
                    <a:lstStyle/>
                    <a:p>
                      <a:pPr algn="ctr"/>
                      <a:r>
                        <a:rPr kumimoji="1" lang="ja-JP" altLang="en-US" b="1" dirty="0" smtClean="0"/>
                        <a:t>小さい</a:t>
                      </a:r>
                      <a:endParaRPr kumimoji="1" lang="ja-JP" altLang="en-US" b="1" dirty="0"/>
                    </a:p>
                  </a:txBody>
                  <a:tcPr/>
                </a:tc>
              </a:tr>
              <a:tr h="370840">
                <a:tc>
                  <a:txBody>
                    <a:bodyPr/>
                    <a:lstStyle/>
                    <a:p>
                      <a:pPr algn="ctr"/>
                      <a:r>
                        <a:rPr kumimoji="1" lang="ja-JP" altLang="en-US" b="1" dirty="0" smtClean="0"/>
                        <a:t>運搬</a:t>
                      </a:r>
                      <a:endParaRPr kumimoji="1" lang="ja-JP" altLang="en-US" b="1" dirty="0"/>
                    </a:p>
                  </a:txBody>
                  <a:tcPr/>
                </a:tc>
                <a:tc>
                  <a:txBody>
                    <a:bodyPr/>
                    <a:lstStyle/>
                    <a:p>
                      <a:pPr algn="ctr"/>
                      <a:r>
                        <a:rPr kumimoji="1" lang="ja-JP" altLang="en-US" b="1" dirty="0" smtClean="0"/>
                        <a:t>大きい</a:t>
                      </a:r>
                      <a:endParaRPr kumimoji="1" lang="ja-JP" alt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a:t>
                      </a:r>
                      <a:endParaRPr kumimoji="1" lang="ja-JP" altLang="en-US" b="1" dirty="0"/>
                    </a:p>
                  </a:txBody>
                  <a:tcPr/>
                </a:tc>
                <a:tc>
                  <a:txBody>
                    <a:bodyPr/>
                    <a:lstStyle/>
                    <a:p>
                      <a:pPr algn="ctr"/>
                      <a:r>
                        <a:rPr kumimoji="1" lang="ja-JP" altLang="en-US" b="1" dirty="0" smtClean="0"/>
                        <a:t>小さい</a:t>
                      </a:r>
                      <a:endParaRPr kumimoji="1" lang="ja-JP" altLang="en-US" b="1" dirty="0"/>
                    </a:p>
                  </a:txBody>
                  <a:tcPr/>
                </a:tc>
              </a:tr>
              <a:tr h="370840">
                <a:tc>
                  <a:txBody>
                    <a:bodyPr/>
                    <a:lstStyle/>
                    <a:p>
                      <a:pPr algn="ctr"/>
                      <a:r>
                        <a:rPr kumimoji="1" lang="ja-JP" altLang="en-US" b="1" dirty="0" smtClean="0"/>
                        <a:t>堆積</a:t>
                      </a:r>
                      <a:endParaRPr kumimoji="1" lang="ja-JP" altLang="en-US" b="1" dirty="0"/>
                    </a:p>
                  </a:txBody>
                  <a:tcPr/>
                </a:tc>
                <a:tc>
                  <a:txBody>
                    <a:bodyPr/>
                    <a:lstStyle/>
                    <a:p>
                      <a:pPr algn="ctr"/>
                      <a:r>
                        <a:rPr kumimoji="1" lang="ja-JP" altLang="en-US" b="1" dirty="0" smtClean="0"/>
                        <a:t>小さい</a:t>
                      </a:r>
                      <a:endParaRPr kumimoji="1" lang="ja-JP" altLang="en-US" b="1" dirty="0"/>
                    </a:p>
                  </a:txBody>
                  <a:tcPr/>
                </a:tc>
                <a:tc>
                  <a:txBody>
                    <a:bodyPr/>
                    <a:lstStyle/>
                    <a:p>
                      <a:pPr algn="ctr"/>
                      <a:r>
                        <a:rPr kumimoji="1" lang="ja-JP" altLang="en-US" b="1" dirty="0" smtClean="0"/>
                        <a:t>↔</a:t>
                      </a:r>
                      <a:endParaRPr kumimoji="1" lang="ja-JP" altLang="en-US" b="1" dirty="0"/>
                    </a:p>
                  </a:txBody>
                  <a:tcPr/>
                </a:tc>
                <a:tc>
                  <a:txBody>
                    <a:bodyPr/>
                    <a:lstStyle/>
                    <a:p>
                      <a:pPr algn="ctr"/>
                      <a:r>
                        <a:rPr kumimoji="1" lang="ja-JP" altLang="en-US" b="1" dirty="0" smtClean="0"/>
                        <a:t>大きい</a:t>
                      </a:r>
                      <a:endParaRPr kumimoji="1" lang="ja-JP" altLang="en-US" b="1" dirty="0"/>
                    </a:p>
                  </a:txBody>
                  <a:tcPr/>
                </a:tc>
              </a:tr>
            </a:tbl>
          </a:graphicData>
        </a:graphic>
      </p:graphicFrame>
    </p:spTree>
    <p:extLst>
      <p:ext uri="{BB962C8B-B14F-4D97-AF65-F5344CB8AC3E}">
        <p14:creationId xmlns:p14="http://schemas.microsoft.com/office/powerpoint/2010/main" val="18101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253" y="548680"/>
            <a:ext cx="7772400" cy="914400"/>
          </a:xfrm>
        </p:spPr>
        <p:txBody>
          <a:bodyPr>
            <a:noAutofit/>
          </a:bodyPr>
          <a:lstStyle/>
          <a:p>
            <a:pPr eaLnBrk="1" hangingPunct="1"/>
            <a:r>
              <a:rPr lang="ja-JP" altLang="en-US" sz="6000" dirty="0" smtClean="0"/>
              <a:t>川の役割って何？</a:t>
            </a:r>
          </a:p>
        </p:txBody>
      </p:sp>
      <p:sp>
        <p:nvSpPr>
          <p:cNvPr id="2" name="スライド番号プレースホルダー 1"/>
          <p:cNvSpPr>
            <a:spLocks noGrp="1"/>
          </p:cNvSpPr>
          <p:nvPr>
            <p:ph type="sldNum" sz="quarter" idx="12"/>
          </p:nvPr>
        </p:nvSpPr>
        <p:spPr/>
        <p:txBody>
          <a:bodyPr/>
          <a:lstStyle/>
          <a:p>
            <a:fld id="{05865E67-3822-4600-8E86-A6C1F85D0F3C}" type="slidenum">
              <a:rPr kumimoji="1" lang="ja-JP" altLang="en-US" smtClean="0"/>
              <a:t>7</a:t>
            </a:fld>
            <a:endParaRPr kumimoji="1" lang="ja-JP" altLang="en-US"/>
          </a:p>
        </p:txBody>
      </p:sp>
      <p:grpSp>
        <p:nvGrpSpPr>
          <p:cNvPr id="4" name="グループ化 3"/>
          <p:cNvGrpSpPr/>
          <p:nvPr/>
        </p:nvGrpSpPr>
        <p:grpSpPr>
          <a:xfrm>
            <a:off x="1763688" y="1626517"/>
            <a:ext cx="5459412" cy="4322763"/>
            <a:chOff x="1763688" y="1268760"/>
            <a:chExt cx="5459412" cy="4322763"/>
          </a:xfrm>
        </p:grpSpPr>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68760"/>
              <a:ext cx="5459412"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テキスト ボックス 2"/>
            <p:cNvSpPr txBox="1"/>
            <p:nvPr/>
          </p:nvSpPr>
          <p:spPr>
            <a:xfrm>
              <a:off x="2237599" y="1712525"/>
              <a:ext cx="1039067" cy="461665"/>
            </a:xfrm>
            <a:prstGeom prst="rect">
              <a:avLst/>
            </a:prstGeom>
            <a:noFill/>
          </p:spPr>
          <p:txBody>
            <a:bodyPr wrap="none" rtlCol="0">
              <a:spAutoFit/>
            </a:bodyPr>
            <a:lstStyle/>
            <a:p>
              <a:r>
                <a:rPr kumimoji="1" lang="ja-JP" altLang="en-US" sz="2400" dirty="0" smtClean="0"/>
                <a:t>ちすい</a:t>
              </a:r>
              <a:endParaRPr kumimoji="1" lang="ja-JP" altLang="en-US" sz="2400" dirty="0"/>
            </a:p>
          </p:txBody>
        </p:sp>
        <p:sp>
          <p:nvSpPr>
            <p:cNvPr id="7" name="テキスト ボックス 6"/>
            <p:cNvSpPr txBox="1"/>
            <p:nvPr/>
          </p:nvSpPr>
          <p:spPr>
            <a:xfrm>
              <a:off x="5603797" y="1712525"/>
              <a:ext cx="1002197" cy="461665"/>
            </a:xfrm>
            <a:prstGeom prst="rect">
              <a:avLst/>
            </a:prstGeom>
            <a:noFill/>
          </p:spPr>
          <p:txBody>
            <a:bodyPr wrap="none" rtlCol="0">
              <a:spAutoFit/>
            </a:bodyPr>
            <a:lstStyle/>
            <a:p>
              <a:r>
                <a:rPr kumimoji="1" lang="ja-JP" altLang="en-US" sz="2400" dirty="0" smtClean="0"/>
                <a:t>りすい</a:t>
              </a:r>
              <a:endParaRPr kumimoji="1" lang="ja-JP" altLang="en-US" sz="2400" dirty="0"/>
            </a:p>
          </p:txBody>
        </p:sp>
        <p:sp>
          <p:nvSpPr>
            <p:cNvPr id="8" name="テキスト ボックス 7"/>
            <p:cNvSpPr txBox="1"/>
            <p:nvPr/>
          </p:nvSpPr>
          <p:spPr>
            <a:xfrm>
              <a:off x="3635896" y="3736550"/>
              <a:ext cx="1491114" cy="461665"/>
            </a:xfrm>
            <a:prstGeom prst="rect">
              <a:avLst/>
            </a:prstGeom>
            <a:noFill/>
          </p:spPr>
          <p:txBody>
            <a:bodyPr wrap="none" rtlCol="0">
              <a:spAutoFit/>
            </a:bodyPr>
            <a:lstStyle/>
            <a:p>
              <a:r>
                <a:rPr lang="ja-JP" altLang="en-US" sz="2400" dirty="0"/>
                <a:t>かんきょう</a:t>
              </a:r>
              <a:endParaRPr kumimoji="1" lang="ja-JP" altLang="en-US" sz="2400" dirty="0"/>
            </a:p>
          </p:txBody>
        </p:sp>
      </p:grpSp>
      <p:pic>
        <p:nvPicPr>
          <p:cNvPr id="6147" name="Picture 12" descr="山内さん2"/>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659563" y="4226768"/>
            <a:ext cx="2203450" cy="2514600"/>
          </a:xfrm>
        </p:spPr>
      </p:pic>
    </p:spTree>
    <p:extLst>
      <p:ext uri="{BB962C8B-B14F-4D97-AF65-F5344CB8AC3E}">
        <p14:creationId xmlns:p14="http://schemas.microsoft.com/office/powerpoint/2010/main" val="20909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030" descr="松尾さん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81" y="5157192"/>
            <a:ext cx="1175295" cy="132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1" descr="山内さん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64" y="1840872"/>
            <a:ext cx="1218672" cy="139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026"/>
          <p:cNvSpPr txBox="1">
            <a:spLocks noChangeArrowheads="1"/>
          </p:cNvSpPr>
          <p:nvPr/>
        </p:nvSpPr>
        <p:spPr bwMode="auto">
          <a:xfrm>
            <a:off x="457200" y="144105"/>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spcBef>
                <a:spcPct val="0"/>
              </a:spcBef>
              <a:buFontTx/>
              <a:buNone/>
            </a:pPr>
            <a:r>
              <a:rPr lang="ja-JP" altLang="en-US" sz="3600" dirty="0">
                <a:solidFill>
                  <a:schemeClr val="tx2"/>
                </a:solidFill>
              </a:rPr>
              <a:t>　</a:t>
            </a:r>
            <a:r>
              <a:rPr lang="en-US" altLang="ja-JP" sz="6000" dirty="0">
                <a:solidFill>
                  <a:srgbClr val="FF0000"/>
                </a:solidFill>
              </a:rPr>
              <a:t>《</a:t>
            </a:r>
            <a:r>
              <a:rPr lang="ja-JP" altLang="en-US" sz="6000" dirty="0">
                <a:solidFill>
                  <a:srgbClr val="FF0000"/>
                </a:solidFill>
              </a:rPr>
              <a:t>治水</a:t>
            </a:r>
            <a:r>
              <a:rPr lang="en-US" altLang="ja-JP" sz="6000" dirty="0">
                <a:solidFill>
                  <a:srgbClr val="FF0000"/>
                </a:solidFill>
              </a:rPr>
              <a:t>》</a:t>
            </a:r>
            <a:endParaRPr lang="ja-JP" altLang="en-US" sz="6000" dirty="0">
              <a:solidFill>
                <a:srgbClr val="FF0000"/>
              </a:solidFill>
            </a:endParaRPr>
          </a:p>
        </p:txBody>
      </p:sp>
      <p:sp>
        <p:nvSpPr>
          <p:cNvPr id="9" name="Rectangle 1026"/>
          <p:cNvSpPr txBox="1">
            <a:spLocks noChangeArrowheads="1"/>
          </p:cNvSpPr>
          <p:nvPr/>
        </p:nvSpPr>
        <p:spPr>
          <a:xfrm>
            <a:off x="515645" y="1058505"/>
            <a:ext cx="7713955" cy="12560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○大雨を安全に海まで流し、洪水（こうずい）　</a:t>
            </a:r>
            <a:endParaRPr lang="en-US" altLang="ja-JP" sz="3200" dirty="0" smtClean="0"/>
          </a:p>
          <a:p>
            <a:pPr algn="l"/>
            <a:r>
              <a:rPr lang="ja-JP" altLang="en-US" sz="3200" dirty="0"/>
              <a:t>　</a:t>
            </a:r>
            <a:r>
              <a:rPr lang="ja-JP" altLang="en-US" sz="3200" dirty="0" smtClean="0"/>
              <a:t> などの被害（ひがい）をふせぐこと。</a:t>
            </a:r>
            <a:endParaRPr lang="en-US" altLang="ja-JP" sz="3200" dirty="0"/>
          </a:p>
        </p:txBody>
      </p:sp>
      <p:sp>
        <p:nvSpPr>
          <p:cNvPr id="3" name="スライド番号プレースホルダー 2"/>
          <p:cNvSpPr>
            <a:spLocks noGrp="1"/>
          </p:cNvSpPr>
          <p:nvPr>
            <p:ph type="sldNum" sz="quarter" idx="12"/>
          </p:nvPr>
        </p:nvSpPr>
        <p:spPr/>
        <p:txBody>
          <a:bodyPr/>
          <a:lstStyle/>
          <a:p>
            <a:fld id="{05865E67-3822-4600-8E86-A6C1F85D0F3C}" type="slidenum">
              <a:rPr kumimoji="1" lang="ja-JP" altLang="en-US" smtClean="0"/>
              <a:t>8</a:t>
            </a:fld>
            <a:endParaRPr kumimoji="1" lang="ja-JP" altLang="en-US"/>
          </a:p>
        </p:txBody>
      </p:sp>
      <p:sp>
        <p:nvSpPr>
          <p:cNvPr id="10" name="Rectangle 1026"/>
          <p:cNvSpPr txBox="1">
            <a:spLocks noChangeArrowheads="1"/>
          </p:cNvSpPr>
          <p:nvPr/>
        </p:nvSpPr>
        <p:spPr>
          <a:xfrm>
            <a:off x="5403521" y="6878094"/>
            <a:ext cx="3441858" cy="2198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50" dirty="0"/>
              <a:t>http://www.kkr.mlit.go.jp/inagawa/busi/work/measures.html</a:t>
            </a:r>
          </a:p>
        </p:txBody>
      </p:sp>
      <p:pic>
        <p:nvPicPr>
          <p:cNvPr id="11" name="Picture 16" descr="dam_img0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6197" r="59651"/>
          <a:stretch>
            <a:fillRect/>
          </a:stretch>
        </p:blipFill>
        <p:spPr>
          <a:xfrm>
            <a:off x="3419872" y="2603748"/>
            <a:ext cx="3337635" cy="4221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026"/>
          <p:cNvSpPr txBox="1">
            <a:spLocks noChangeArrowheads="1"/>
          </p:cNvSpPr>
          <p:nvPr/>
        </p:nvSpPr>
        <p:spPr>
          <a:xfrm>
            <a:off x="1115228" y="3833151"/>
            <a:ext cx="3096732" cy="12560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t>治水工事を</a:t>
            </a:r>
            <a:endParaRPr lang="en-US" altLang="ja-JP" sz="2800" dirty="0" smtClean="0"/>
          </a:p>
          <a:p>
            <a:pPr algn="l"/>
            <a:r>
              <a:rPr lang="ja-JP" altLang="en-US" sz="2800" dirty="0" smtClean="0"/>
              <a:t>しないと・・・</a:t>
            </a:r>
            <a:endParaRPr lang="en-US" altLang="ja-JP" sz="2800" dirty="0"/>
          </a:p>
        </p:txBody>
      </p:sp>
    </p:spTree>
    <p:extLst>
      <p:ext uri="{BB962C8B-B14F-4D97-AF65-F5344CB8AC3E}">
        <p14:creationId xmlns:p14="http://schemas.microsoft.com/office/powerpoint/2010/main" val="4038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Grp="1" noChangeArrowheads="1"/>
          </p:cNvSpPr>
          <p:nvPr>
            <p:ph type="body" idx="4294967295"/>
          </p:nvPr>
        </p:nvSpPr>
        <p:spPr/>
        <p:txBody>
          <a:bodyPr/>
          <a:lstStyle/>
          <a:p>
            <a:pPr eaLnBrk="1" hangingPunct="1">
              <a:buFontTx/>
              <a:buNone/>
            </a:pPr>
            <a:r>
              <a:rPr lang="ja-JP" altLang="en-US" smtClean="0"/>
              <a:t>川をひろげる</a:t>
            </a:r>
          </a:p>
        </p:txBody>
      </p:sp>
      <p:sp>
        <p:nvSpPr>
          <p:cNvPr id="16387" name="Rectangle 15"/>
          <p:cNvSpPr>
            <a:spLocks noGrp="1" noChangeArrowheads="1"/>
          </p:cNvSpPr>
          <p:nvPr>
            <p:ph type="title" idx="4294967295"/>
          </p:nvPr>
        </p:nvSpPr>
        <p:spPr>
          <a:xfrm>
            <a:off x="533400" y="188640"/>
            <a:ext cx="7772400" cy="914400"/>
          </a:xfrm>
        </p:spPr>
        <p:txBody>
          <a:bodyPr/>
          <a:lstStyle/>
          <a:p>
            <a:pPr eaLnBrk="1" hangingPunct="1"/>
            <a:r>
              <a:rPr lang="ja-JP" altLang="en-US" dirty="0" smtClean="0"/>
              <a:t>大雨で水があふれないように</a:t>
            </a:r>
          </a:p>
        </p:txBody>
      </p:sp>
      <p:pic>
        <p:nvPicPr>
          <p:cNvPr id="16388" name="Picture 10"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600200"/>
            <a:ext cx="8305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対策横断０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71600"/>
            <a:ext cx="82073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猪名川改修前"/>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429000"/>
            <a:ext cx="36004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猪名川改修後"/>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124200"/>
            <a:ext cx="3960813"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AutoShape 12"/>
          <p:cNvSpPr>
            <a:spLocks noChangeArrowheads="1"/>
          </p:cNvSpPr>
          <p:nvPr/>
        </p:nvSpPr>
        <p:spPr bwMode="auto">
          <a:xfrm>
            <a:off x="3962400" y="4419600"/>
            <a:ext cx="914400" cy="457200"/>
          </a:xfrm>
          <a:prstGeom prst="rightArrow">
            <a:avLst>
              <a:gd name="adj1" fmla="val 50000"/>
              <a:gd name="adj2" fmla="val 50000"/>
            </a:avLst>
          </a:prstGeom>
          <a:solidFill>
            <a:srgbClr val="E386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pitchFamily="50" charset="-128"/>
              </a:defRPr>
            </a:lvl9pPr>
          </a:lstStyle>
          <a:p>
            <a:pPr eaLnBrk="1" hangingPunct="1"/>
            <a:endParaRPr lang="ja-JP" altLang="en-US"/>
          </a:p>
        </p:txBody>
      </p:sp>
      <p:sp>
        <p:nvSpPr>
          <p:cNvPr id="2" name="スライド番号プレースホルダー 1"/>
          <p:cNvSpPr>
            <a:spLocks noGrp="1"/>
          </p:cNvSpPr>
          <p:nvPr>
            <p:ph type="sldNum" sz="quarter" idx="12"/>
          </p:nvPr>
        </p:nvSpPr>
        <p:spPr/>
        <p:txBody>
          <a:bodyPr/>
          <a:lstStyle/>
          <a:p>
            <a:fld id="{05865E67-3822-4600-8E86-A6C1F85D0F3C}" type="slidenum">
              <a:rPr kumimoji="1" lang="ja-JP" altLang="en-US" smtClean="0"/>
              <a:t>9</a:t>
            </a:fld>
            <a:endParaRPr kumimoji="1" lang="ja-JP" altLang="en-US"/>
          </a:p>
        </p:txBody>
      </p:sp>
      <p:sp>
        <p:nvSpPr>
          <p:cNvPr id="10" name="Rectangle 15"/>
          <p:cNvSpPr txBox="1">
            <a:spLocks noChangeArrowheads="1"/>
          </p:cNvSpPr>
          <p:nvPr/>
        </p:nvSpPr>
        <p:spPr>
          <a:xfrm>
            <a:off x="-143916" y="1028700"/>
            <a:ext cx="3429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①広く</a:t>
            </a:r>
            <a:r>
              <a:rPr lang="ja-JP" altLang="en-US" sz="3200" dirty="0"/>
              <a:t>する</a:t>
            </a:r>
            <a:endParaRPr lang="ja-JP" altLang="en-US" sz="3200" dirty="0" smtClean="0"/>
          </a:p>
        </p:txBody>
      </p:sp>
    </p:spTree>
    <p:extLst>
      <p:ext uri="{BB962C8B-B14F-4D97-AF65-F5344CB8AC3E}">
        <p14:creationId xmlns:p14="http://schemas.microsoft.com/office/powerpoint/2010/main" val="1333908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43"/>
                                        </p:tgtEl>
                                        <p:attrNameLst>
                                          <p:attrName>style.visibility</p:attrName>
                                        </p:attrNameLst>
                                      </p:cBhvr>
                                      <p:to>
                                        <p:strVal val="visible"/>
                                      </p:to>
                                    </p:set>
                                    <p:animEffect transition="in" filter="dissolve">
                                      <p:cBhvr>
                                        <p:cTn id="7" dur="500"/>
                                        <p:tgtEl>
                                          <p:spTgt spid="44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dissolve">
                                      <p:cBhvr>
                                        <p:cTn id="12" dur="500"/>
                                        <p:tgtEl>
                                          <p:spTgt spid="4403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4044"/>
                                        </p:tgtEl>
                                        <p:attrNameLst>
                                          <p:attrName>style.visibility</p:attrName>
                                        </p:attrNameLst>
                                      </p:cBhvr>
                                      <p:to>
                                        <p:strVal val="visible"/>
                                      </p:to>
                                    </p:set>
                                    <p:animEffect transition="in" filter="dissolve">
                                      <p:cBhvr>
                                        <p:cTn id="15"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086A4087E756A4E95E063548CB08316" ma:contentTypeVersion="" ma:contentTypeDescription="新しいドキュメントを作成します。" ma:contentTypeScope="" ma:versionID="f6e211bf8e4d6ca7ee0b686047903c14">
  <xsd:schema xmlns:xsd="http://www.w3.org/2001/XMLSchema" xmlns:xs="http://www.w3.org/2001/XMLSchema" xmlns:p="http://schemas.microsoft.com/office/2006/metadata/properties" targetNamespace="http://schemas.microsoft.com/office/2006/metadata/properties" ma:root="true" ma:fieldsID="43d5a4ae1d3346c4741bf9ac5db056c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EEFA6-9672-4CA6-B283-CD4DAB184243}">
  <ds:schemaRef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65849AA-CA6B-4EE2-82B0-2B20FBD86719}">
  <ds:schemaRefs>
    <ds:schemaRef ds:uri="http://schemas.microsoft.com/sharepoint/v3/contenttype/forms"/>
  </ds:schemaRefs>
</ds:datastoreItem>
</file>

<file path=customXml/itemProps3.xml><?xml version="1.0" encoding="utf-8"?>
<ds:datastoreItem xmlns:ds="http://schemas.openxmlformats.org/officeDocument/2006/customXml" ds:itemID="{90003E22-14D3-4F32-A6ED-14F44717B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2578</TotalTime>
  <Words>636</Words>
  <Application>Microsoft Office PowerPoint</Application>
  <PresentationFormat>画面に合わせる (4:3)</PresentationFormat>
  <Paragraphs>116</Paragraphs>
  <Slides>10</Slides>
  <Notes>7</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大雨による災害を知る</vt:lpstr>
      <vt:lpstr>PowerPoint プレゼンテーション</vt:lpstr>
      <vt:lpstr>PowerPoint プレゼンテーション</vt:lpstr>
      <vt:lpstr>PowerPoint プレゼンテーション</vt:lpstr>
      <vt:lpstr>PowerPoint プレゼンテーション</vt:lpstr>
      <vt:lpstr>川の3つの作用</vt:lpstr>
      <vt:lpstr>川の役割って何？</vt:lpstr>
      <vt:lpstr>PowerPoint プレゼンテーション</vt:lpstr>
      <vt:lpstr>大雨で水があふれないように</vt:lpstr>
      <vt:lpstr>PowerPoint プレゼンテーション</vt:lpstr>
    </vt:vector>
  </TitlesOfParts>
  <Company>兵庫県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平成16年　台風23号による被害</dc:title>
  <dc:creator>兵庫県</dc:creator>
  <cp:lastModifiedBy>兵庫県</cp:lastModifiedBy>
  <cp:revision>213</cp:revision>
  <cp:lastPrinted>2019-03-29T01:18:08Z</cp:lastPrinted>
  <dcterms:created xsi:type="dcterms:W3CDTF">2015-09-30T05:09:16Z</dcterms:created>
  <dcterms:modified xsi:type="dcterms:W3CDTF">2019-03-29T01:22:33Z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0x0101008086A4087E756A4E95E063548CB08316</vt:lpwstr>
  </property>
</Properties>
</file>