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97" r:id="rId5"/>
    <p:sldId id="308" r:id="rId6"/>
    <p:sldId id="301" r:id="rId7"/>
    <p:sldId id="306" r:id="rId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697" autoAdjust="0"/>
  </p:normalViewPr>
  <p:slideViewPr>
    <p:cSldViewPr snapToGrid="0">
      <p:cViewPr varScale="1">
        <p:scale>
          <a:sx n="103" d="100"/>
          <a:sy n="103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8E3D-D9A2-4B74-9C9C-DF9CA2EAF753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20394-95E2-4CCB-BFDF-B853B8DD5D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98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20394-95E2-4CCB-BFDF-B853B8DD5D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72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20394-95E2-4CCB-BFDF-B853B8DD5DB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52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71D41-2BB5-4916-892F-81EA436573B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38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663" indent="-93663"/>
            <a:endParaRPr kumimoji="1" lang="ja-JP" altLang="en-US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7C58-3C8E-4ED2-8AC3-3D2213855F9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60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71D41-2BB5-4916-892F-81EA436573B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44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71D41-2BB5-4916-892F-81EA436573B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07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53E4F-B348-BE62-3A55-B516887A9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9A20D0-9D47-5EAB-2C25-33EFE71A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68D7F2-7F12-2E2F-0065-9255DEDB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A226-B25F-46E8-A8BF-55EDD8E3B3E5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278581-E58D-B1B4-04FE-53827269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8A05ED-3B48-F21E-4F76-D32B1C30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3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0484B7-28CD-F196-5685-31C34911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180749-4117-FFD4-B26E-CB7882253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E792F5-4011-B464-5F3C-7A5925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C36C-5DED-43D4-B781-DC11F5B0D65D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E246DD-AA6C-FFF5-AE97-0FFEA460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6A3962-4254-C345-427D-112DDEF9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95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AA2A62-4EB9-2FB8-72AB-D730DE621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E775DD-AA8A-0FB4-9DD5-7E696601E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6F5B5C-B453-0266-7148-569DC1D1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12DF-E2EB-4E50-BF0B-AFB76B2B1873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51C488-B925-7709-7CD2-F4C876F3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966E82-A79C-B5BE-7D8F-CE61B5D0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93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図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2049464"/>
            <a:ext cx="5259387" cy="37572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BC0A9D4B-2178-D8D2-494E-4979E9932D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6613" y="2049465"/>
            <a:ext cx="4608603" cy="2855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1079" indent="-311079">
              <a:buFont typeface="Wingdings" panose="05000000000000000000" pitchFamily="2" charset="2"/>
              <a:buChar char="l"/>
              <a:defRPr sz="1633" b="1">
                <a:solidFill>
                  <a:srgbClr val="1286AD"/>
                </a:solidFill>
              </a:defRPr>
            </a:lvl1pPr>
            <a:lvl2pPr marL="337002" indent="0">
              <a:buNone/>
              <a:defRPr sz="1474" b="1"/>
            </a:lvl2pPr>
            <a:lvl3pPr marL="674004" indent="0">
              <a:buNone/>
              <a:defRPr sz="1327" b="1"/>
            </a:lvl3pPr>
            <a:lvl4pPr marL="1011006" indent="0">
              <a:buNone/>
              <a:defRPr sz="1179" b="1"/>
            </a:lvl4pPr>
            <a:lvl5pPr marL="1348008" indent="0">
              <a:buNone/>
              <a:defRPr sz="1179" b="1"/>
            </a:lvl5pPr>
            <a:lvl6pPr marL="1685011" indent="0">
              <a:buNone/>
              <a:defRPr sz="1179" b="1"/>
            </a:lvl6pPr>
            <a:lvl7pPr marL="2022013" indent="0">
              <a:buNone/>
              <a:defRPr sz="1179" b="1"/>
            </a:lvl7pPr>
            <a:lvl8pPr marL="2359015" indent="0">
              <a:buNone/>
              <a:defRPr sz="1179" b="1"/>
            </a:lvl8pPr>
            <a:lvl9pPr marL="2696017" indent="0">
              <a:buNone/>
              <a:defRPr sz="1179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09138A7E-2B74-4DD3-88A6-7954AC68FF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025" y="2349504"/>
            <a:ext cx="4610192" cy="8451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361" b="0">
                <a:solidFill>
                  <a:schemeClr val="tx1"/>
                </a:solidFill>
              </a:defRPr>
            </a:lvl1pPr>
            <a:lvl2pPr marL="337002" indent="0">
              <a:buNone/>
              <a:defRPr sz="1474" b="1"/>
            </a:lvl2pPr>
            <a:lvl3pPr marL="674004" indent="0">
              <a:buNone/>
              <a:defRPr sz="1327" b="1"/>
            </a:lvl3pPr>
            <a:lvl4pPr marL="1011006" indent="0">
              <a:buNone/>
              <a:defRPr sz="1179" b="1"/>
            </a:lvl4pPr>
            <a:lvl5pPr marL="1348008" indent="0">
              <a:buNone/>
              <a:defRPr sz="1179" b="1"/>
            </a:lvl5pPr>
            <a:lvl6pPr marL="1685011" indent="0">
              <a:buNone/>
              <a:defRPr sz="1179" b="1"/>
            </a:lvl6pPr>
            <a:lvl7pPr marL="2022013" indent="0">
              <a:buNone/>
              <a:defRPr sz="1179" b="1"/>
            </a:lvl7pPr>
            <a:lvl8pPr marL="2359015" indent="0">
              <a:buNone/>
              <a:defRPr sz="1179" b="1"/>
            </a:lvl8pPr>
            <a:lvl9pPr marL="2696017" indent="0">
              <a:buNone/>
              <a:defRPr sz="1179" b="1"/>
            </a:lvl9pPr>
          </a:lstStyle>
          <a:p>
            <a:pPr marL="0" marR="0" lvl="0" indent="0" algn="l" defTabSz="674004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□□□□■□□□□■□□□□■□□□□■□□□□■□□□□■□□□□■□□□□■□□□□■□□□□■□□□□■□□□□■□□□□■□□□□■□□□□■□□□□■</a:t>
            </a:r>
            <a:endParaRPr kumimoji="1" lang="en-US" altLang="ja-JP" dirty="0"/>
          </a:p>
          <a:p>
            <a:pPr marL="0" marR="0" lvl="0" indent="0" algn="l" defTabSz="674004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9BEC90C8-DE8F-32E6-F853-5A3D49ACF75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6610" y="3429002"/>
            <a:ext cx="4608603" cy="2855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1079" indent="-311079">
              <a:buFont typeface="Wingdings" panose="05000000000000000000" pitchFamily="2" charset="2"/>
              <a:buChar char="l"/>
              <a:defRPr sz="1633" b="1">
                <a:solidFill>
                  <a:srgbClr val="1286AD"/>
                </a:solidFill>
              </a:defRPr>
            </a:lvl1pPr>
            <a:lvl2pPr marL="337002" indent="0">
              <a:buNone/>
              <a:defRPr sz="1474" b="1"/>
            </a:lvl2pPr>
            <a:lvl3pPr marL="674004" indent="0">
              <a:buNone/>
              <a:defRPr sz="1327" b="1"/>
            </a:lvl3pPr>
            <a:lvl4pPr marL="1011006" indent="0">
              <a:buNone/>
              <a:defRPr sz="1179" b="1"/>
            </a:lvl4pPr>
            <a:lvl5pPr marL="1348008" indent="0">
              <a:buNone/>
              <a:defRPr sz="1179" b="1"/>
            </a:lvl5pPr>
            <a:lvl6pPr marL="1685011" indent="0">
              <a:buNone/>
              <a:defRPr sz="1179" b="1"/>
            </a:lvl6pPr>
            <a:lvl7pPr marL="2022013" indent="0">
              <a:buNone/>
              <a:defRPr sz="1179" b="1"/>
            </a:lvl7pPr>
            <a:lvl8pPr marL="2359015" indent="0">
              <a:buNone/>
              <a:defRPr sz="1179" b="1"/>
            </a:lvl8pPr>
            <a:lvl9pPr marL="2696017" indent="0">
              <a:buNone/>
              <a:defRPr sz="1179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67266D0D-A610-8FCE-EAD5-7271BEF0A77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5022" y="3729041"/>
            <a:ext cx="4610192" cy="8451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361" b="0">
                <a:solidFill>
                  <a:schemeClr val="tx1"/>
                </a:solidFill>
              </a:defRPr>
            </a:lvl1pPr>
            <a:lvl2pPr marL="337002" indent="0">
              <a:buNone/>
              <a:defRPr sz="1474" b="1"/>
            </a:lvl2pPr>
            <a:lvl3pPr marL="674004" indent="0">
              <a:buNone/>
              <a:defRPr sz="1327" b="1"/>
            </a:lvl3pPr>
            <a:lvl4pPr marL="1011006" indent="0">
              <a:buNone/>
              <a:defRPr sz="1179" b="1"/>
            </a:lvl4pPr>
            <a:lvl5pPr marL="1348008" indent="0">
              <a:buNone/>
              <a:defRPr sz="1179" b="1"/>
            </a:lvl5pPr>
            <a:lvl6pPr marL="1685011" indent="0">
              <a:buNone/>
              <a:defRPr sz="1179" b="1"/>
            </a:lvl6pPr>
            <a:lvl7pPr marL="2022013" indent="0">
              <a:buNone/>
              <a:defRPr sz="1179" b="1"/>
            </a:lvl7pPr>
            <a:lvl8pPr marL="2359015" indent="0">
              <a:buNone/>
              <a:defRPr sz="1179" b="1"/>
            </a:lvl8pPr>
            <a:lvl9pPr marL="2696017" indent="0">
              <a:buNone/>
              <a:defRPr sz="1179" b="1"/>
            </a:lvl9pPr>
          </a:lstStyle>
          <a:p>
            <a:pPr marL="0" marR="0" lvl="0" indent="0" algn="l" defTabSz="674004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□□□□■□□□□■□□□□■□□□□■□□□□■□□□□■□□□□■□□□□■□□□□■□□□□■□□□□■□□□□■□□□□■□□□□■□□□□■□□□□■</a:t>
            </a:r>
            <a:endParaRPr kumimoji="1" lang="en-US" altLang="ja-JP" dirty="0"/>
          </a:p>
          <a:p>
            <a:pPr marL="0" marR="0" lvl="0" indent="0" algn="l" defTabSz="674004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8657AF1C-4DFE-525B-C6B6-A32CB4695CE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6610" y="4764852"/>
            <a:ext cx="4608603" cy="2855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1079" indent="-311079">
              <a:buFont typeface="Wingdings" panose="05000000000000000000" pitchFamily="2" charset="2"/>
              <a:buChar char="l"/>
              <a:defRPr sz="1633" b="1">
                <a:solidFill>
                  <a:srgbClr val="1286AD"/>
                </a:solidFill>
              </a:defRPr>
            </a:lvl1pPr>
            <a:lvl2pPr marL="337002" indent="0">
              <a:buNone/>
              <a:defRPr sz="1474" b="1"/>
            </a:lvl2pPr>
            <a:lvl3pPr marL="674004" indent="0">
              <a:buNone/>
              <a:defRPr sz="1327" b="1"/>
            </a:lvl3pPr>
            <a:lvl4pPr marL="1011006" indent="0">
              <a:buNone/>
              <a:defRPr sz="1179" b="1"/>
            </a:lvl4pPr>
            <a:lvl5pPr marL="1348008" indent="0">
              <a:buNone/>
              <a:defRPr sz="1179" b="1"/>
            </a:lvl5pPr>
            <a:lvl6pPr marL="1685011" indent="0">
              <a:buNone/>
              <a:defRPr sz="1179" b="1"/>
            </a:lvl6pPr>
            <a:lvl7pPr marL="2022013" indent="0">
              <a:buNone/>
              <a:defRPr sz="1179" b="1"/>
            </a:lvl7pPr>
            <a:lvl8pPr marL="2359015" indent="0">
              <a:buNone/>
              <a:defRPr sz="1179" b="1"/>
            </a:lvl8pPr>
            <a:lvl9pPr marL="2696017" indent="0">
              <a:buNone/>
              <a:defRPr sz="1179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5A750166-575B-DD61-8BAE-D7517C7C4D2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5022" y="5064892"/>
            <a:ext cx="4610192" cy="8451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361" b="0">
                <a:solidFill>
                  <a:schemeClr val="tx1"/>
                </a:solidFill>
              </a:defRPr>
            </a:lvl1pPr>
            <a:lvl2pPr marL="337002" indent="0">
              <a:buNone/>
              <a:defRPr sz="1474" b="1"/>
            </a:lvl2pPr>
            <a:lvl3pPr marL="674004" indent="0">
              <a:buNone/>
              <a:defRPr sz="1327" b="1"/>
            </a:lvl3pPr>
            <a:lvl4pPr marL="1011006" indent="0">
              <a:buNone/>
              <a:defRPr sz="1179" b="1"/>
            </a:lvl4pPr>
            <a:lvl5pPr marL="1348008" indent="0">
              <a:buNone/>
              <a:defRPr sz="1179" b="1"/>
            </a:lvl5pPr>
            <a:lvl6pPr marL="1685011" indent="0">
              <a:buNone/>
              <a:defRPr sz="1179" b="1"/>
            </a:lvl6pPr>
            <a:lvl7pPr marL="2022013" indent="0">
              <a:buNone/>
              <a:defRPr sz="1179" b="1"/>
            </a:lvl7pPr>
            <a:lvl8pPr marL="2359015" indent="0">
              <a:buNone/>
              <a:defRPr sz="1179" b="1"/>
            </a:lvl8pPr>
            <a:lvl9pPr marL="2696017" indent="0">
              <a:buNone/>
              <a:defRPr sz="1179" b="1"/>
            </a:lvl9pPr>
          </a:lstStyle>
          <a:p>
            <a:pPr marL="0" marR="0" lvl="0" indent="0" algn="l" defTabSz="674004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□□□□■□□□□■□□□□■□□□□■□□□□■□□□□■□□□□■□□□□■□□□□■□□□□■□□□□■□□□□■□□□□■□□□□■□□□□■□□□□■</a:t>
            </a:r>
            <a:endParaRPr kumimoji="1" lang="en-US" altLang="ja-JP" dirty="0"/>
          </a:p>
          <a:p>
            <a:pPr marL="0" marR="0" lvl="0" indent="0" algn="l" defTabSz="674004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20" name="タイトル 7">
            <a:extLst>
              <a:ext uri="{FF2B5EF4-FFF2-40B4-BE49-F238E27FC236}">
                <a16:creationId xmlns:a16="http://schemas.microsoft.com/office/drawing/2014/main" id="{74C9E384-BEEF-4396-8E7E-F68DE3F55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218" y="882445"/>
            <a:ext cx="6519042" cy="828000"/>
          </a:xfrm>
          <a:prstGeom prst="rect">
            <a:avLst/>
          </a:prstGeom>
          <a:noFill/>
          <a:effectLst/>
        </p:spPr>
        <p:txBody>
          <a:bodyPr lIns="46800" rIns="46800">
            <a:normAutofit/>
          </a:bodyPr>
          <a:lstStyle>
            <a:lvl1pPr>
              <a:defRPr sz="2177" b="1">
                <a:solidFill>
                  <a:srgbClr val="1286AD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ここにスライドのタイトルがはいります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233F9A39-E994-45FA-A4B5-8EC628FD4F99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1311223" y="1351721"/>
            <a:ext cx="9144001" cy="3603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70" b="1">
                <a:solidFill>
                  <a:schemeClr val="bg2">
                    <a:lumMod val="25000"/>
                  </a:schemeClr>
                </a:solidFill>
              </a:defRPr>
            </a:lvl1pPr>
            <a:lvl2pPr marL="337002" indent="0" algn="ctr">
              <a:buNone/>
              <a:defRPr sz="1474"/>
            </a:lvl2pPr>
            <a:lvl3pPr marL="674004" indent="0" algn="ctr">
              <a:buNone/>
              <a:defRPr sz="1327"/>
            </a:lvl3pPr>
            <a:lvl4pPr marL="1011006" indent="0" algn="ctr">
              <a:buNone/>
              <a:defRPr sz="1179"/>
            </a:lvl4pPr>
            <a:lvl5pPr marL="1348008" indent="0" algn="ctr">
              <a:buNone/>
              <a:defRPr sz="1179"/>
            </a:lvl5pPr>
            <a:lvl6pPr marL="1685011" indent="0" algn="ctr">
              <a:buNone/>
              <a:defRPr sz="1179"/>
            </a:lvl6pPr>
            <a:lvl7pPr marL="2022013" indent="0" algn="ctr">
              <a:buNone/>
              <a:defRPr sz="1179"/>
            </a:lvl7pPr>
            <a:lvl8pPr marL="2359015" indent="0" algn="ctr">
              <a:buNone/>
              <a:defRPr sz="1179"/>
            </a:lvl8pPr>
            <a:lvl9pPr marL="2696017" indent="0" algn="ctr">
              <a:buNone/>
              <a:defRPr sz="1179"/>
            </a:lvl9pPr>
          </a:lstStyle>
          <a:p>
            <a:r>
              <a:rPr kumimoji="1" lang="ja-JP" altLang="en-US" dirty="0"/>
              <a:t>プレゼンテーションのサブタイトル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B11E9DB1-AE86-49E4-8AA2-99E0FA9A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231" y="403276"/>
            <a:ext cx="1027899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2E4F1B4-5DBB-48B0-8293-F9AF30D93F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テキスト プレースホルダー 18">
            <a:extLst>
              <a:ext uri="{FF2B5EF4-FFF2-40B4-BE49-F238E27FC236}">
                <a16:creationId xmlns:a16="http://schemas.microsoft.com/office/drawing/2014/main" id="{B5AAB5F2-9817-4DFB-9E30-81D9247BC56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576728" y="469110"/>
            <a:ext cx="2275401" cy="36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816" b="1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Chapter 00</a:t>
            </a:r>
          </a:p>
          <a:p>
            <a:pPr lvl="0"/>
            <a:r>
              <a:rPr kumimoji="1" lang="ja-JP" altLang="en-US" dirty="0"/>
              <a:t>ここにテーマを書く</a:t>
            </a:r>
          </a:p>
        </p:txBody>
      </p:sp>
      <p:sp>
        <p:nvSpPr>
          <p:cNvPr id="19" name="日付プレースホルダー 3">
            <a:extLst>
              <a:ext uri="{FF2B5EF4-FFF2-40B4-BE49-F238E27FC236}">
                <a16:creationId xmlns:a16="http://schemas.microsoft.com/office/drawing/2014/main" id="{FF9E5739-DD06-4152-A208-DAC03BA4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4102" y="9045"/>
            <a:ext cx="1027899" cy="365125"/>
          </a:xfrm>
          <a:prstGeom prst="rect">
            <a:avLst/>
          </a:prstGeom>
        </p:spPr>
        <p:txBody>
          <a:bodyPr anchor="ctr"/>
          <a:lstStyle>
            <a:lvl1pPr>
              <a:defRPr sz="953"/>
            </a:lvl1pPr>
          </a:lstStyle>
          <a:p>
            <a:fld id="{D67B670E-FF28-4356-8F99-5E102F687352}" type="datetime1">
              <a:rPr lang="ja-JP" altLang="en-US" smtClean="0"/>
              <a:pPr/>
              <a:t>2025/6/24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934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8A6F6-7C46-A557-2D7F-D5E4551C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6DA49D-EE2B-34DC-5045-C88FA869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DB6CAE-BC3A-A082-3470-7DEFDB9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00A4-C274-491B-B816-6C8FEB9826DF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981605-53B3-DC7A-8F15-15EF34BB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81A1FB-17B9-BA80-BD7D-2D17868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71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214A4-D942-449B-B6B0-EA4CA5DF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9C795F-D652-0DC2-90A3-6A6B6BACA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132AE-C009-1E75-4EA7-55973B45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79B4-B4A9-4674-A867-777404ECC33A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7F9B-EC1E-5285-74D3-D5550AD7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6A4DCF-6975-A6DC-F0E1-ADA3ED30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03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3DA07-84D9-7CC3-7377-38F6B912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5AB993-EDB5-A664-D01A-9FAE09D72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206518-21B3-D3A4-6989-338D2A71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2223D0-9EEE-1134-5DAC-1087A2EA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4B7-16AE-484F-9BDF-C9A089B9F77E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D4ECEA-6618-B81C-9199-4BF012DC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DF4A57-88A5-76A6-72C6-77EEC0BE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81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17848-3ED4-A35C-A756-0F589D01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2933C2-360A-B545-56E3-0BF4514A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366CF7-C0D2-CD7C-7BFE-52E674BF7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FFDFE0-F4FD-27F3-8FAC-95EAC2007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034ACDB-5EEC-B483-ADF2-A08EC103A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EE2722E-79C8-B1BE-12DE-154E2F02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4D08-79B2-42D0-8865-4AF2DA78647A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55D3AC-BC9C-D42A-1EE4-381A021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40740EC-D8D9-C8C5-774E-64BCF64B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0B01B3-86B6-4DF9-C485-7FCCCB7F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115DF7-1B74-F7D9-2086-7225FEFB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361-BA9C-4C83-9134-BAF35E23245C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5D6D82-8EE7-A446-974C-41A28615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45A697-93FF-EDEE-1B38-88204965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12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6C02FE-8949-4D18-EF03-76F37EF9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4AF-DC6C-4A91-8ACC-7A4C31D907E6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68E774C-690F-2951-1ED7-F0C68DCB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47A9E6-3258-F9A7-F164-202C3748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5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207C3C-DF08-8ABF-B142-2ADFF02E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5A3903-8DCD-60DA-E001-20FAC894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CD6100-FA2D-5DEE-8231-CF594899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FF1273-CC4B-C93F-BE06-7EE602EC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9B-5277-4AB1-83A3-7545B5E4A8CE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5AAED7-5BF7-99DE-645A-08176AC4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9D49F0-1BA8-BB5B-84B2-1C80BD5BE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9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D44C7-506D-5C65-ED5A-968B235E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E5FDBF8-1359-10C5-1A68-E0F2FEDC9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F969FA-B217-05CE-1637-8A8D34D3C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EB13BE-1A13-2C36-F7D2-551A2E3A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249-752F-4B97-B9A2-04171F5C246A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27FB04-F520-0B05-D76F-3F10D417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659E2B-CE2D-F127-5F90-9F09D633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A10F8C-37E3-E64F-DA71-E3457EF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5811A6-6FA7-6AF1-4223-7C9348C4B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54E736-47A1-0E82-6ADD-495DB8DF1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240D3-9FA0-45C0-B119-63F624103546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DFCF12-D8BC-D354-5E63-0813033B1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E2490D-A09F-FA8A-4EF6-9F606A617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AFF82-0004-4C02-89E4-B5A0B0C9E4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37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dgs@pref.hyogo.lg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yogo-sdg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1B22172-654D-9D61-222E-A173498FA825}"/>
              </a:ext>
            </a:extLst>
          </p:cNvPr>
          <p:cNvSpPr/>
          <p:nvPr/>
        </p:nvSpPr>
        <p:spPr>
          <a:xfrm>
            <a:off x="298056" y="267390"/>
            <a:ext cx="11595887" cy="6612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ひょうご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SDG</a:t>
            </a:r>
            <a:r>
              <a:rPr lang="en-US" altLang="ja-JP" sz="2400" b="1" dirty="0">
                <a:solidFill>
                  <a:schemeClr val="tx1"/>
                </a:solidFill>
              </a:rPr>
              <a:t>s</a:t>
            </a:r>
            <a:r>
              <a:rPr kumimoji="1" lang="ja-JP" altLang="en-US" sz="2400" b="1">
                <a:solidFill>
                  <a:schemeClr val="tx1"/>
                </a:solidFill>
              </a:rPr>
              <a:t>コンテスト　応募様式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41698E3-EAFA-7AD0-83C0-6FFEB1464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79054"/>
              </p:ext>
            </p:extLst>
          </p:nvPr>
        </p:nvGraphicFramePr>
        <p:xfrm>
          <a:off x="329542" y="1350040"/>
          <a:ext cx="11479094" cy="445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56481404"/>
                    </a:ext>
                  </a:extLst>
                </a:gridCol>
                <a:gridCol w="1616618">
                  <a:extLst>
                    <a:ext uri="{9D8B030D-6E8A-4147-A177-3AD203B41FA5}">
                      <a16:colId xmlns:a16="http://schemas.microsoft.com/office/drawing/2014/main" val="2269636810"/>
                    </a:ext>
                  </a:extLst>
                </a:gridCol>
                <a:gridCol w="8242476">
                  <a:extLst>
                    <a:ext uri="{9D8B030D-6E8A-4147-A177-3AD203B41FA5}">
                      <a16:colId xmlns:a16="http://schemas.microsoft.com/office/drawing/2014/main" val="3640273481"/>
                    </a:ext>
                  </a:extLst>
                </a:gridCol>
              </a:tblGrid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①応募部門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</a:rPr>
                        <a:t>（団体または企業）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団体部門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51530"/>
                  </a:ext>
                </a:extLst>
              </a:tr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②フリガナ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ヒョウゴエスディージーズハブ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4622"/>
                  </a:ext>
                </a:extLst>
              </a:tr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③応募団体・企業名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ひょうご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 Hub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90746"/>
                  </a:ext>
                </a:extLst>
              </a:tr>
              <a:tr h="371278">
                <a:tc row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取組の代表者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④所属・役職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事務局長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57181"/>
                  </a:ext>
                </a:extLst>
              </a:tr>
              <a:tr h="371278">
                <a:tc v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⑤氏名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兵庫　花子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15831"/>
                  </a:ext>
                </a:extLst>
              </a:tr>
              <a:tr h="371278">
                <a:tc row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応募担当者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⑥所属・役職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事務局員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67877"/>
                  </a:ext>
                </a:extLst>
              </a:tr>
              <a:tr h="37127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⑦氏名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兵庫　太郎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67136"/>
                  </a:ext>
                </a:extLst>
              </a:tr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⑧所在地（住所）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神戸市中央区下山手通５丁目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番１号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36600"/>
                  </a:ext>
                </a:extLst>
              </a:tr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⑨電子メールアドレス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hlinkClick r:id="rId3"/>
                        </a:rPr>
                        <a:t>sdgs@pref.hyogo.lg.jp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08761"/>
                  </a:ext>
                </a:extLst>
              </a:tr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⑩電話番号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078-362-3579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81683"/>
                  </a:ext>
                </a:extLst>
              </a:tr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⑪団体・企業の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HP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hlinkClick r:id="rId4"/>
                        </a:rPr>
                        <a:t>https://hyogo-sdgs.com/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24150"/>
                  </a:ext>
                </a:extLst>
              </a:tr>
              <a:tr h="371278">
                <a:tc gridSpan="2">
                  <a:txBody>
                    <a:bodyPr/>
                    <a:lstStyle/>
                    <a:p>
                      <a:r>
                        <a:rPr kumimoji="1" lang="ja-JP" altLang="en-US" sz="1800" b="0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⑫応募する取組での受賞歴等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なし　</a:t>
                      </a:r>
                      <a:r>
                        <a:rPr kumimoji="1" lang="en-US" altLang="ja-JP" sz="1400" b="0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400" b="0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応募する取組で</a:t>
                      </a:r>
                      <a:r>
                        <a:rPr kumimoji="1" lang="en-US" altLang="ja-JP" sz="1400" b="0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400" b="0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他の団体等から</a:t>
                      </a:r>
                      <a:r>
                        <a:rPr kumimoji="1" lang="en-US" altLang="ja-JP" sz="1400" b="0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400" b="0" spc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賞又は表彰を受けている場合は応募できません。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20459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7C858F-BEF7-393A-468D-D55ABD820A94}"/>
              </a:ext>
            </a:extLst>
          </p:cNvPr>
          <p:cNvSpPr/>
          <p:nvPr/>
        </p:nvSpPr>
        <p:spPr>
          <a:xfrm>
            <a:off x="216679" y="952870"/>
            <a:ext cx="3950262" cy="438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１　応募団体・企業の基本情報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501D19-B2E9-7AA1-2507-331D1EFF3146}"/>
              </a:ext>
            </a:extLst>
          </p:cNvPr>
          <p:cNvSpPr/>
          <p:nvPr/>
        </p:nvSpPr>
        <p:spPr>
          <a:xfrm>
            <a:off x="312915" y="5822001"/>
            <a:ext cx="11531150" cy="943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※1</a:t>
            </a:r>
            <a:r>
              <a:rPr kumimoji="1" lang="ja-JP" altLang="en-US" sz="1400" dirty="0">
                <a:solidFill>
                  <a:schemeClr val="tx1"/>
                </a:solidFill>
              </a:rPr>
              <a:t> 氏名</a:t>
            </a:r>
            <a:r>
              <a:rPr lang="ja-JP" altLang="en-US" sz="1400" dirty="0">
                <a:solidFill>
                  <a:schemeClr val="tx1"/>
                </a:solidFill>
              </a:rPr>
              <a:t>や所在地</a:t>
            </a:r>
            <a:r>
              <a:rPr lang="en-US" altLang="ja-JP" sz="1400" dirty="0">
                <a:solidFill>
                  <a:schemeClr val="tx1"/>
                </a:solidFill>
              </a:rPr>
              <a:t>(</a:t>
            </a:r>
            <a:r>
              <a:rPr lang="ja-JP" altLang="en-US" sz="1400" dirty="0">
                <a:solidFill>
                  <a:schemeClr val="tx1"/>
                </a:solidFill>
              </a:rPr>
              <a:t>住所</a:t>
            </a:r>
            <a:r>
              <a:rPr lang="en-US" altLang="ja-JP" sz="1400" dirty="0">
                <a:solidFill>
                  <a:schemeClr val="tx1"/>
                </a:solidFill>
              </a:rPr>
              <a:t>)､E-mail､</a:t>
            </a:r>
            <a:r>
              <a:rPr lang="ja-JP" altLang="en-US" sz="1400" dirty="0">
                <a:solidFill>
                  <a:schemeClr val="tx1"/>
                </a:solidFill>
              </a:rPr>
              <a:t>電話番号といった</a:t>
            </a:r>
            <a:r>
              <a:rPr kumimoji="1" lang="ja-JP" altLang="en-US" sz="1400" dirty="0">
                <a:solidFill>
                  <a:schemeClr val="tx1"/>
                </a:solidFill>
              </a:rPr>
              <a:t>個人情報は、本コンテストの運営以外の目的で使用しません。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marL="182563" indent="-182563"/>
            <a:r>
              <a:rPr lang="en-US" altLang="ja-JP" sz="1400" dirty="0">
                <a:solidFill>
                  <a:schemeClr val="tx1"/>
                </a:solidFill>
              </a:rPr>
              <a:t>※2</a:t>
            </a:r>
            <a:r>
              <a:rPr lang="ja-JP" altLang="en-US" sz="1400" dirty="0">
                <a:solidFill>
                  <a:schemeClr val="tx1"/>
                </a:solidFill>
              </a:rPr>
              <a:t> </a:t>
            </a:r>
            <a:r>
              <a:rPr lang="ja-JP" altLang="en-US" sz="1400" b="1" dirty="0">
                <a:solidFill>
                  <a:schemeClr val="tx1"/>
                </a:solidFill>
              </a:rPr>
              <a:t>提出先メールアドレス（</a:t>
            </a:r>
            <a:r>
              <a:rPr lang="en-US" altLang="ja-JP" sz="1400" b="1" dirty="0">
                <a:solidFill>
                  <a:schemeClr val="tx1"/>
                </a:solidFill>
              </a:rPr>
              <a:t>sdgs@pref.hyogo.lg.jp</a:t>
            </a:r>
            <a:r>
              <a:rPr lang="ja-JP" altLang="en-US" sz="1400" b="1" dirty="0">
                <a:solidFill>
                  <a:schemeClr val="tx1"/>
                </a:solidFill>
              </a:rPr>
              <a:t>）</a:t>
            </a:r>
            <a:r>
              <a:rPr lang="ja-JP" altLang="en-US" sz="1400" dirty="0">
                <a:solidFill>
                  <a:schemeClr val="tx1"/>
                </a:solidFill>
              </a:rPr>
              <a:t>。</a:t>
            </a:r>
            <a:r>
              <a:rPr lang="ja-JP" altLang="en-US" sz="1400" u="sng" dirty="0">
                <a:solidFill>
                  <a:srgbClr val="C00000"/>
                </a:solidFill>
              </a:rPr>
              <a:t>メールの件名は「</a:t>
            </a:r>
            <a:r>
              <a:rPr lang="en-US" altLang="ja-JP" sz="1400" u="sng" dirty="0">
                <a:solidFill>
                  <a:srgbClr val="C00000"/>
                </a:solidFill>
              </a:rPr>
              <a:t>【</a:t>
            </a:r>
            <a:r>
              <a:rPr lang="ja-JP" altLang="en-US" sz="1400" u="sng" dirty="0">
                <a:solidFill>
                  <a:srgbClr val="C00000"/>
                </a:solidFill>
              </a:rPr>
              <a:t>コンテスト応募</a:t>
            </a:r>
            <a:r>
              <a:rPr lang="en-US" altLang="ja-JP" sz="1400" u="sng" dirty="0">
                <a:solidFill>
                  <a:srgbClr val="C00000"/>
                </a:solidFill>
              </a:rPr>
              <a:t>】</a:t>
            </a:r>
            <a:r>
              <a:rPr lang="ja-JP" altLang="en-US" sz="1400" u="sng" dirty="0">
                <a:solidFill>
                  <a:srgbClr val="C00000"/>
                </a:solidFill>
              </a:rPr>
              <a:t>団体・企業名」としてください</a:t>
            </a:r>
            <a:r>
              <a:rPr lang="ja-JP" altLang="en-US" sz="1400" dirty="0">
                <a:solidFill>
                  <a:schemeClr val="tx1"/>
                </a:solidFill>
              </a:rPr>
              <a:t>。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182563" indent="-182563"/>
            <a:r>
              <a:rPr lang="en-US" altLang="ja-JP" sz="1400" dirty="0">
                <a:solidFill>
                  <a:schemeClr val="tx1"/>
                </a:solidFill>
              </a:rPr>
              <a:t>※3</a:t>
            </a:r>
            <a:r>
              <a:rPr lang="ja-JP" altLang="en-US" sz="1400" dirty="0">
                <a:solidFill>
                  <a:schemeClr val="tx1"/>
                </a:solidFill>
              </a:rPr>
              <a:t> 事務局が受信後に受信確認メールを返信します。</a:t>
            </a:r>
            <a:r>
              <a:rPr lang="ja-JP" altLang="en-US" sz="1400" u="sng" dirty="0">
                <a:solidFill>
                  <a:srgbClr val="C00000"/>
                </a:solidFill>
              </a:rPr>
              <a:t>もし、土日祝を除く翌日中に受信確認メールが届かない場合は、お手数ですが、平日</a:t>
            </a:r>
            <a:r>
              <a:rPr lang="en-US" altLang="ja-JP" sz="1400" u="sng" dirty="0">
                <a:solidFill>
                  <a:srgbClr val="C00000"/>
                </a:solidFill>
              </a:rPr>
              <a:t>9:00</a:t>
            </a:r>
            <a:r>
              <a:rPr lang="ja-JP" altLang="en-US" sz="1400" u="sng" dirty="0">
                <a:solidFill>
                  <a:srgbClr val="C00000"/>
                </a:solidFill>
              </a:rPr>
              <a:t>～</a:t>
            </a:r>
            <a:r>
              <a:rPr lang="en-US" altLang="ja-JP" sz="1400" u="sng" dirty="0">
                <a:solidFill>
                  <a:srgbClr val="C00000"/>
                </a:solidFill>
              </a:rPr>
              <a:t>17:30</a:t>
            </a:r>
            <a:r>
              <a:rPr lang="ja-JP" altLang="en-US" sz="1400" u="sng" dirty="0">
                <a:solidFill>
                  <a:srgbClr val="C00000"/>
                </a:solidFill>
              </a:rPr>
              <a:t>に事務局（</a:t>
            </a:r>
            <a:r>
              <a:rPr lang="en-US" altLang="ja-JP" sz="1400" u="sng" dirty="0">
                <a:solidFill>
                  <a:srgbClr val="C00000"/>
                </a:solidFill>
              </a:rPr>
              <a:t>TEL:078-362-3579</a:t>
            </a:r>
            <a:r>
              <a:rPr lang="ja-JP" altLang="en-US" sz="1400" u="sng" dirty="0">
                <a:solidFill>
                  <a:srgbClr val="C00000"/>
                </a:solidFill>
              </a:rPr>
              <a:t>）までお電話をお願いします</a:t>
            </a:r>
            <a:r>
              <a:rPr lang="ja-JP" altLang="en-US" sz="1400" dirty="0">
                <a:solidFill>
                  <a:schemeClr val="tx1"/>
                </a:solidFill>
              </a:rPr>
              <a:t>。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27C60D-BCFB-6006-F326-FF67AD8EBB0E}"/>
              </a:ext>
            </a:extLst>
          </p:cNvPr>
          <p:cNvSpPr/>
          <p:nvPr/>
        </p:nvSpPr>
        <p:spPr>
          <a:xfrm>
            <a:off x="10019763" y="152616"/>
            <a:ext cx="2023808" cy="3651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</a:rPr>
              <a:t>受付番号：</a:t>
            </a:r>
            <a:r>
              <a:rPr lang="en-US" altLang="ja-JP" sz="1400" dirty="0">
                <a:solidFill>
                  <a:schemeClr val="tx1"/>
                </a:solidFill>
              </a:rPr>
              <a:t>※</a:t>
            </a:r>
            <a:r>
              <a:rPr lang="ja-JP" altLang="en-US" sz="1400" dirty="0">
                <a:solidFill>
                  <a:schemeClr val="tx1"/>
                </a:solidFill>
              </a:rPr>
              <a:t>記入不要</a:t>
            </a:r>
            <a:r>
              <a:rPr kumimoji="1" lang="ja-JP" altLang="en-US" sz="1200" dirty="0">
                <a:solidFill>
                  <a:schemeClr val="tx1"/>
                </a:solidFill>
              </a:rPr>
              <a:t>　　　　　　　　　　　　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F89B5-FD9B-36EE-9785-1A20BEE7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5B4D186-E9FD-FDC7-66F9-68BB1E108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29509"/>
              </p:ext>
            </p:extLst>
          </p:nvPr>
        </p:nvGraphicFramePr>
        <p:xfrm>
          <a:off x="321450" y="517891"/>
          <a:ext cx="11535493" cy="619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085">
                  <a:extLst>
                    <a:ext uri="{9D8B030D-6E8A-4147-A177-3AD203B41FA5}">
                      <a16:colId xmlns:a16="http://schemas.microsoft.com/office/drawing/2014/main" val="156481404"/>
                    </a:ext>
                  </a:extLst>
                </a:gridCol>
                <a:gridCol w="8307408">
                  <a:extLst>
                    <a:ext uri="{9D8B030D-6E8A-4147-A177-3AD203B41FA5}">
                      <a16:colId xmlns:a16="http://schemas.microsoft.com/office/drawing/2014/main" val="3640273481"/>
                    </a:ext>
                  </a:extLst>
                </a:gridCol>
              </a:tblGrid>
              <a:tr h="418178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①タイトル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公民連携・民民連携による持続可能な地域社会づくり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50924"/>
                  </a:ext>
                </a:extLst>
              </a:tr>
              <a:tr h="731813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②貢献する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のゴール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（主なもの最大５つまで）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79894"/>
                  </a:ext>
                </a:extLst>
              </a:tr>
              <a:tr h="418178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③開始時期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33402"/>
                  </a:ext>
                </a:extLst>
              </a:tr>
              <a:tr h="574132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④頻度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　（例：年〇回程度、月〇回程度、常時）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常時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03081"/>
                  </a:ext>
                </a:extLst>
              </a:tr>
              <a:tr h="591942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⑤主体的に関わっている人数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（概ねで可）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59999"/>
                  </a:ext>
                </a:extLst>
              </a:tr>
              <a:tr h="116023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⑥目的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自治体や企業、団体、教育機関といった多様なステークホルダーの積極的な参画及び連携を推進することにより、兵庫県内における持続可能な開発目標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(SDGs)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の達成に向けた取組の推進につなげることを目的としています。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75362"/>
                  </a:ext>
                </a:extLst>
              </a:tr>
              <a:tr h="2299979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⑦取組の内容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（サイトの開設）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会員自らが情報を発信できるサイトを開設することにより、会員が主催する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関連イベントや取組を発信しています。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（会員交流会の開催）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会員交流会を開催することにより、会員間の情報共有及び連携強化を推進しています。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298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4ADAF8-05FD-9D05-3CEA-77D43A65519F}"/>
              </a:ext>
            </a:extLst>
          </p:cNvPr>
          <p:cNvSpPr/>
          <p:nvPr/>
        </p:nvSpPr>
        <p:spPr>
          <a:xfrm>
            <a:off x="208587" y="145657"/>
            <a:ext cx="3950262" cy="438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２　取組内容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0BB15B-F871-4F76-FC94-9EF8CE6D0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391710"/>
            <a:ext cx="540000" cy="54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827EBC-1879-EA5D-32AA-45A4CF79F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1168024"/>
            <a:ext cx="540000" cy="54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226D856-FBC1-1F25-A19B-308FBA3EB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1944338"/>
            <a:ext cx="540000" cy="54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51DF0F-07AE-49D9-E197-E28D1DBE9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2671172"/>
            <a:ext cx="540000" cy="54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3D070AE-6951-301E-8C22-5B6C30560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4826747"/>
            <a:ext cx="540000" cy="54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5A3EC6-37CD-5075-6C1C-DC3A1BBD7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5559804"/>
            <a:ext cx="540000" cy="5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5B9AC31-A892-A9BF-C62C-40879442D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6278446"/>
            <a:ext cx="540000" cy="54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9E34CCB-37B4-72D0-2FC3-5A2128108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16" y="391710"/>
            <a:ext cx="540000" cy="54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F67563-A405-398A-0DC9-E639E23FE1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16" y="1168024"/>
            <a:ext cx="540000" cy="54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959CCF-E865-C2AF-DE8C-95BFDAE057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16" y="1944338"/>
            <a:ext cx="540000" cy="54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D886B85-BBBB-D1AA-7CA2-B8C7AFAD65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632" y="2671172"/>
            <a:ext cx="540000" cy="54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BD2DBA2-B906-B17E-162F-5756058ABB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632" y="3447486"/>
            <a:ext cx="540000" cy="540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A1814D6-51ED-990D-E8B0-36969C8180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632" y="4106868"/>
            <a:ext cx="540000" cy="54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E0E9231-0AED-D8AA-B200-18048DA156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548" y="4841116"/>
            <a:ext cx="540000" cy="540000"/>
          </a:xfrm>
          <a:prstGeom prst="rect">
            <a:avLst/>
          </a:prstGeom>
        </p:spPr>
      </p:pic>
      <p:pic>
        <p:nvPicPr>
          <p:cNvPr id="22" name="コンテンツ プレースホルダー 3">
            <a:extLst>
              <a:ext uri="{FF2B5EF4-FFF2-40B4-BE49-F238E27FC236}">
                <a16:creationId xmlns:a16="http://schemas.microsoft.com/office/drawing/2014/main" id="{804589DD-7416-4254-3F54-BF37EBEE0A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632" y="5548048"/>
            <a:ext cx="540000" cy="54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FE2B7F3-4426-5C32-DE00-5DA890C918B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3398006"/>
            <a:ext cx="540000" cy="540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72CE925-FCA0-F64B-F1BD-7B6FB237EA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0" y="4106868"/>
            <a:ext cx="540000" cy="540000"/>
          </a:xfrm>
          <a:prstGeom prst="rect">
            <a:avLst/>
          </a:prstGeom>
        </p:spPr>
      </p:pic>
      <p:pic>
        <p:nvPicPr>
          <p:cNvPr id="20" name="コンテンツ プレースホルダー 3">
            <a:extLst>
              <a:ext uri="{FF2B5EF4-FFF2-40B4-BE49-F238E27FC236}">
                <a16:creationId xmlns:a16="http://schemas.microsoft.com/office/drawing/2014/main" id="{FB7EE136-C340-4399-200B-BDD2A6960FD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2" y="1002492"/>
            <a:ext cx="540000" cy="54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B59DBCF-56B5-6EFA-EB24-30199B2411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32" y="99801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17815-1256-0E67-BC35-F2332AD91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54CE0AE-BDBB-E4E4-7945-D369F37D3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41975"/>
              </p:ext>
            </p:extLst>
          </p:nvPr>
        </p:nvGraphicFramePr>
        <p:xfrm>
          <a:off x="328253" y="415748"/>
          <a:ext cx="11535493" cy="546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493">
                  <a:extLst>
                    <a:ext uri="{9D8B030D-6E8A-4147-A177-3AD203B41FA5}">
                      <a16:colId xmlns:a16="http://schemas.microsoft.com/office/drawing/2014/main" val="356699486"/>
                    </a:ext>
                  </a:extLst>
                </a:gridCol>
                <a:gridCol w="8532000">
                  <a:extLst>
                    <a:ext uri="{9D8B030D-6E8A-4147-A177-3AD203B41FA5}">
                      <a16:colId xmlns:a16="http://schemas.microsoft.com/office/drawing/2014/main" val="1171048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達成への貢献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の達成には、個々の団体や企業の取組も重要ですが、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の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番（パートナーシップで目標を達成しよう）にもあるように、複数で協力し合うことも重要です。当団体の取組は、専用サイトの運営や意見交換会の開催により、連携を促進するものであり、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年の設立以来、○○件程度の連携を創出しています。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72662"/>
                  </a:ext>
                </a:extLst>
              </a:tr>
              <a:tr h="73961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②新規性・独自性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専用のサイトを開設していますが、会員自らが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に関する情報を発信できるコンテンツ管理システム（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CMS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）を導入しています。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86670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③波及性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北は但馬地域から南は淡路地域まで、約○○団体を超える多くの会員に加入いただいており、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に関する情報の発信・収集、連携の拠点となっています。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2228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④継続性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年の設立以降、会員は増加し続けており、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年に専用サイトを開設、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年から意見交換会を開催するなど、順調に発展しています。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6352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⑤特に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PR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したいこと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に関する、市町域を越えた広域での公民連携・民民連携のための枠組みは他にありません。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7858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⑥今後の展望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会員は約○○団体まで増加しているものの、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に関する連携は○○件程度と限定的です。今後は、定期的に交流や情報発信の場を設け、さらなる連携を促進したいと考えています。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43891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AB18D4-2BD6-002D-53A3-38F2C998FF56}"/>
              </a:ext>
            </a:extLst>
          </p:cNvPr>
          <p:cNvSpPr/>
          <p:nvPr/>
        </p:nvSpPr>
        <p:spPr>
          <a:xfrm>
            <a:off x="227188" y="69504"/>
            <a:ext cx="3950262" cy="37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</a:rPr>
              <a:t>３　</a:t>
            </a:r>
            <a:r>
              <a:rPr kumimoji="1" lang="ja-JP" altLang="en-US" b="1" dirty="0">
                <a:solidFill>
                  <a:schemeClr val="tx1"/>
                </a:solidFill>
              </a:rPr>
              <a:t>評価項目に関する説明</a:t>
            </a:r>
            <a:r>
              <a:rPr lang="ja-JP" altLang="en-US" b="1" dirty="0">
                <a:solidFill>
                  <a:schemeClr val="tx1"/>
                </a:solidFill>
              </a:rPr>
              <a:t>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FFA0E4-D844-1AA8-94B2-DE43D3459462}"/>
              </a:ext>
            </a:extLst>
          </p:cNvPr>
          <p:cNvSpPr/>
          <p:nvPr/>
        </p:nvSpPr>
        <p:spPr>
          <a:xfrm>
            <a:off x="452946" y="6268214"/>
            <a:ext cx="11636559" cy="576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次頁以降、</a:t>
            </a:r>
            <a:r>
              <a:rPr kumimoji="1" lang="ja-JP" altLang="en-US" dirty="0">
                <a:solidFill>
                  <a:schemeClr val="tx1"/>
                </a:solidFill>
              </a:rPr>
              <a:t>最終審査（</a:t>
            </a:r>
            <a:r>
              <a:rPr kumimoji="1" lang="ja-JP" altLang="en-US" dirty="0">
                <a:solidFill>
                  <a:srgbClr val="FF0000"/>
                </a:solidFill>
              </a:rPr>
              <a:t>７</a:t>
            </a:r>
            <a:r>
              <a:rPr kumimoji="1" lang="ja-JP" altLang="en-US" dirty="0">
                <a:solidFill>
                  <a:schemeClr val="tx1"/>
                </a:solidFill>
              </a:rPr>
              <a:t>分以内のプレゼン）を想定した説明資料（</a:t>
            </a:r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</a:rPr>
              <a:t>）を</a:t>
            </a:r>
            <a:r>
              <a:rPr lang="ja-JP" altLang="en-US" dirty="0">
                <a:solidFill>
                  <a:schemeClr val="tx1"/>
                </a:solidFill>
              </a:rPr>
              <a:t>添付</a:t>
            </a:r>
            <a:r>
              <a:rPr kumimoji="1" lang="ja-JP" altLang="en-US" dirty="0">
                <a:solidFill>
                  <a:schemeClr val="tx1"/>
                </a:solidFill>
              </a:rPr>
              <a:t>してください。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概ね７</a:t>
            </a:r>
            <a:r>
              <a:rPr lang="ja-JP" altLang="en-US" dirty="0">
                <a:solidFill>
                  <a:schemeClr val="tx1"/>
                </a:solidFill>
              </a:rPr>
              <a:t>頁</a:t>
            </a:r>
            <a:r>
              <a:rPr kumimoji="1" lang="ja-JP" altLang="en-US" dirty="0">
                <a:solidFill>
                  <a:schemeClr val="tx1"/>
                </a:solidFill>
              </a:rPr>
              <a:t>以内、書式･書体等は自由、ここまでの頁を含めファイルサイズ</a:t>
            </a:r>
            <a:r>
              <a:rPr kumimoji="1" lang="en-US" altLang="ja-JP" dirty="0">
                <a:solidFill>
                  <a:schemeClr val="tx1"/>
                </a:solidFill>
              </a:rPr>
              <a:t>10MG</a:t>
            </a:r>
            <a:r>
              <a:rPr lang="ja-JP" altLang="en-US" dirty="0">
                <a:solidFill>
                  <a:schemeClr val="tx1"/>
                </a:solidFill>
              </a:rPr>
              <a:t>以内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C3701A7-9D02-5934-8AD1-F279DEEF1184}"/>
              </a:ext>
            </a:extLst>
          </p:cNvPr>
          <p:cNvSpPr/>
          <p:nvPr/>
        </p:nvSpPr>
        <p:spPr>
          <a:xfrm>
            <a:off x="227188" y="5962499"/>
            <a:ext cx="5104666" cy="37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</a:rPr>
              <a:t>４　取組の概要（趣旨、実績、今後の展望等）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47F3F-6541-B935-70AF-55F48D5E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4">
            <a:extLst>
              <a:ext uri="{FF2B5EF4-FFF2-40B4-BE49-F238E27FC236}">
                <a16:creationId xmlns:a16="http://schemas.microsoft.com/office/drawing/2014/main" id="{CB6526B0-6B38-2518-4704-649FB1C9266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09295" y="1441700"/>
            <a:ext cx="11189239" cy="568778"/>
          </a:xfrm>
        </p:spPr>
        <p:txBody>
          <a:bodyPr>
            <a:normAutofit/>
          </a:bodyPr>
          <a:lstStyle/>
          <a:p>
            <a:r>
              <a:rPr lang="ja-JP" altLang="en-US" sz="2903" dirty="0">
                <a:latin typeface="Meiryo UI" panose="020B0604030504040204" pitchFamily="50" charset="-128"/>
                <a:ea typeface="Meiryo UI" panose="020B0604030504040204" pitchFamily="50" charset="-128"/>
              </a:rPr>
              <a:t>公民連携・民民連携による持続可能な地域社会づくりを推進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A09862-79C6-B87B-CAD6-25FAA1CBF6A0}"/>
              </a:ext>
            </a:extLst>
          </p:cNvPr>
          <p:cNvSpPr/>
          <p:nvPr/>
        </p:nvSpPr>
        <p:spPr>
          <a:xfrm>
            <a:off x="454210" y="1895444"/>
            <a:ext cx="8294478" cy="227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54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54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に関心がある企業や団体、学校等で構成する会員制組織を設置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。サイトや交流会で他社の好事例などを</a:t>
            </a:r>
            <a:r>
              <a:rPr lang="ja-JP" altLang="en-US" sz="254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知って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、それを参考に自社でも</a:t>
            </a:r>
            <a:r>
              <a:rPr lang="ja-JP" altLang="en-US" sz="2540" b="1" dirty="0">
                <a:solidFill>
                  <a:srgbClr val="FF5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取り組んで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、さらには他社と</a:t>
            </a:r>
            <a:r>
              <a:rPr lang="ja-JP" altLang="en-US" sz="254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つながって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、という展開を推進</a:t>
            </a:r>
            <a:endParaRPr lang="en-US" altLang="ja-JP" sz="2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089"/>
              </a:spcBef>
            </a:pPr>
            <a:r>
              <a:rPr lang="en-US" altLang="ja-JP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会員数：</a:t>
            </a:r>
            <a:r>
              <a:rPr lang="en-US" altLang="ja-JP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1,176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団体（</a:t>
            </a:r>
            <a:r>
              <a:rPr lang="en-US" altLang="ja-JP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月末時点）</a:t>
            </a:r>
            <a:endParaRPr lang="en-US" altLang="ja-JP" sz="2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2" descr="https://hyogo-sdgs.com/cms/wp-content/uploads/2023/09/joinus03b.png">
            <a:extLst>
              <a:ext uri="{FF2B5EF4-FFF2-40B4-BE49-F238E27FC236}">
                <a16:creationId xmlns:a16="http://schemas.microsoft.com/office/drawing/2014/main" id="{93BFEF20-D1C4-FCFF-7D97-1B20B398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0270" y="1526511"/>
            <a:ext cx="2621963" cy="14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hyogo-sdgs.com/cms/wp-content/uploads/2023/09/joinus02b.png">
            <a:extLst>
              <a:ext uri="{FF2B5EF4-FFF2-40B4-BE49-F238E27FC236}">
                <a16:creationId xmlns:a16="http://schemas.microsoft.com/office/drawing/2014/main" id="{9AB59AF5-F5D4-696B-C0E8-D9BCF618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0272" y="3344031"/>
            <a:ext cx="2699079" cy="15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hyogo-sdgs.com/cms/wp-content/uploads/2023/09/joinus01b.png">
            <a:extLst>
              <a:ext uri="{FF2B5EF4-FFF2-40B4-BE49-F238E27FC236}">
                <a16:creationId xmlns:a16="http://schemas.microsoft.com/office/drawing/2014/main" id="{4BF67446-B1E8-5FFD-B3C4-78AD3BC2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6096" y="5204543"/>
            <a:ext cx="2621963" cy="13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下矢印 9">
            <a:extLst>
              <a:ext uri="{FF2B5EF4-FFF2-40B4-BE49-F238E27FC236}">
                <a16:creationId xmlns:a16="http://schemas.microsoft.com/office/drawing/2014/main" id="{116667FA-CC0C-CDB3-2F39-64470F508476}"/>
              </a:ext>
            </a:extLst>
          </p:cNvPr>
          <p:cNvSpPr/>
          <p:nvPr/>
        </p:nvSpPr>
        <p:spPr>
          <a:xfrm>
            <a:off x="10373631" y="4998990"/>
            <a:ext cx="743323" cy="271396"/>
          </a:xfrm>
          <a:prstGeom prst="downArrow">
            <a:avLst>
              <a:gd name="adj1" fmla="val 50000"/>
              <a:gd name="adj2" fmla="val 6104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9" name="下矢印 13">
            <a:extLst>
              <a:ext uri="{FF2B5EF4-FFF2-40B4-BE49-F238E27FC236}">
                <a16:creationId xmlns:a16="http://schemas.microsoft.com/office/drawing/2014/main" id="{BAC82DF8-70A5-0E72-FAB9-382F09778B82}"/>
              </a:ext>
            </a:extLst>
          </p:cNvPr>
          <p:cNvSpPr/>
          <p:nvPr/>
        </p:nvSpPr>
        <p:spPr>
          <a:xfrm>
            <a:off x="10373631" y="2981482"/>
            <a:ext cx="743323" cy="271396"/>
          </a:xfrm>
          <a:prstGeom prst="downArrow">
            <a:avLst>
              <a:gd name="adj1" fmla="val 50000"/>
              <a:gd name="adj2" fmla="val 6104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pic>
        <p:nvPicPr>
          <p:cNvPr id="15" name="図 14" descr="レストランのテーブルに座っている人々&#10;&#10;中程度の精度で自動的に生成された説明">
            <a:extLst>
              <a:ext uri="{FF2B5EF4-FFF2-40B4-BE49-F238E27FC236}">
                <a16:creationId xmlns:a16="http://schemas.microsoft.com/office/drawing/2014/main" id="{E1E36F10-F86D-9C16-E3B3-64B3299E39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294" y="4136877"/>
            <a:ext cx="4085564" cy="253057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673FB61-1516-EB9D-F701-D3B58F18AC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88" y="4410532"/>
            <a:ext cx="4572077" cy="227419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1B88495-F2EB-0347-10CD-693A333CA7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88" y="4154159"/>
            <a:ext cx="4572077" cy="67074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71D3018-D0C4-8FA0-0946-23CBC79136CF}"/>
              </a:ext>
            </a:extLst>
          </p:cNvPr>
          <p:cNvSpPr/>
          <p:nvPr/>
        </p:nvSpPr>
        <p:spPr>
          <a:xfrm>
            <a:off x="232487" y="4135085"/>
            <a:ext cx="4572076" cy="2547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08EC4E66-145B-1073-1DC5-74A936BFEC44}"/>
              </a:ext>
            </a:extLst>
          </p:cNvPr>
          <p:cNvSpPr txBox="1">
            <a:spLocks/>
          </p:cNvSpPr>
          <p:nvPr/>
        </p:nvSpPr>
        <p:spPr>
          <a:xfrm>
            <a:off x="11255434" y="6488679"/>
            <a:ext cx="92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1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04BC2B-51EA-C878-DD88-59810BB24C5C}"/>
              </a:ext>
            </a:extLst>
          </p:cNvPr>
          <p:cNvSpPr txBox="1"/>
          <p:nvPr/>
        </p:nvSpPr>
        <p:spPr>
          <a:xfrm>
            <a:off x="1" y="721218"/>
            <a:ext cx="8640000" cy="720000"/>
          </a:xfrm>
          <a:custGeom>
            <a:avLst/>
            <a:gdLst>
              <a:gd name="connsiteX0" fmla="*/ 0 w 2908292"/>
              <a:gd name="connsiteY0" fmla="*/ 0 h 412614"/>
              <a:gd name="connsiteX1" fmla="*/ 2908292 w 2908292"/>
              <a:gd name="connsiteY1" fmla="*/ 0 h 412614"/>
              <a:gd name="connsiteX2" fmla="*/ 2908292 w 2908292"/>
              <a:gd name="connsiteY2" fmla="*/ 412614 h 412614"/>
              <a:gd name="connsiteX3" fmla="*/ 0 w 2908292"/>
              <a:gd name="connsiteY3" fmla="*/ 412614 h 412614"/>
              <a:gd name="connsiteX4" fmla="*/ 0 w 2908292"/>
              <a:gd name="connsiteY4" fmla="*/ 0 h 412614"/>
              <a:gd name="connsiteX0" fmla="*/ 0 w 3304077"/>
              <a:gd name="connsiteY0" fmla="*/ 0 h 412614"/>
              <a:gd name="connsiteX1" fmla="*/ 3304077 w 3304077"/>
              <a:gd name="connsiteY1" fmla="*/ 0 h 412614"/>
              <a:gd name="connsiteX2" fmla="*/ 2908292 w 3304077"/>
              <a:gd name="connsiteY2" fmla="*/ 412614 h 412614"/>
              <a:gd name="connsiteX3" fmla="*/ 0 w 3304077"/>
              <a:gd name="connsiteY3" fmla="*/ 412614 h 412614"/>
              <a:gd name="connsiteX4" fmla="*/ 0 w 3304077"/>
              <a:gd name="connsiteY4" fmla="*/ 0 h 4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077" h="412614">
                <a:moveTo>
                  <a:pt x="0" y="0"/>
                </a:moveTo>
                <a:lnTo>
                  <a:pt x="3304077" y="0"/>
                </a:lnTo>
                <a:lnTo>
                  <a:pt x="2908292" y="412614"/>
                </a:lnTo>
                <a:lnTo>
                  <a:pt x="0" y="412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CCFF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 tIns="0" bIns="0" rtlCol="0" anchor="ctr">
            <a:no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ひょうご</a:t>
            </a:r>
            <a: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 Hub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の取組</a:t>
            </a:r>
            <a:endParaRPr kumimoji="1" lang="ja-JP" altLang="en-US" sz="3200" b="1" i="0" u="none" strike="noStrike" kern="1200" cap="none" spc="-21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CD3A432-841C-EC5A-6B07-6729925ACF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4" y="0"/>
            <a:ext cx="2972275" cy="720000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AE115D4-B13B-98AA-26C8-E0325E7767A1}"/>
              </a:ext>
            </a:extLst>
          </p:cNvPr>
          <p:cNvSpPr/>
          <p:nvPr/>
        </p:nvSpPr>
        <p:spPr>
          <a:xfrm>
            <a:off x="7757107" y="689724"/>
            <a:ext cx="4434893" cy="776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こちらの資料はあくまで例示です。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写真等を活用して、視覚的に取組の実績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がわかる資料を添付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してください。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4D5B0DE-48CD-0E32-A1B0-65F8F845A76A}"/>
              </a:ext>
            </a:extLst>
          </p:cNvPr>
          <p:cNvSpPr/>
          <p:nvPr/>
        </p:nvSpPr>
        <p:spPr>
          <a:xfrm>
            <a:off x="22582" y="18466"/>
            <a:ext cx="2181941" cy="6875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取組の概要</a:t>
            </a:r>
          </a:p>
        </p:txBody>
      </p:sp>
    </p:spTree>
    <p:extLst>
      <p:ext uri="{BB962C8B-B14F-4D97-AF65-F5344CB8AC3E}">
        <p14:creationId xmlns:p14="http://schemas.microsoft.com/office/powerpoint/2010/main" val="301468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85D116-82E6-489C-B7EC-14304D7DD76E}"/>
              </a:ext>
            </a:extLst>
          </p:cNvPr>
          <p:cNvSpPr txBox="1"/>
          <p:nvPr/>
        </p:nvSpPr>
        <p:spPr>
          <a:xfrm>
            <a:off x="1" y="-1"/>
            <a:ext cx="8640000" cy="720000"/>
          </a:xfrm>
          <a:custGeom>
            <a:avLst/>
            <a:gdLst>
              <a:gd name="connsiteX0" fmla="*/ 0 w 2908292"/>
              <a:gd name="connsiteY0" fmla="*/ 0 h 412614"/>
              <a:gd name="connsiteX1" fmla="*/ 2908292 w 2908292"/>
              <a:gd name="connsiteY1" fmla="*/ 0 h 412614"/>
              <a:gd name="connsiteX2" fmla="*/ 2908292 w 2908292"/>
              <a:gd name="connsiteY2" fmla="*/ 412614 h 412614"/>
              <a:gd name="connsiteX3" fmla="*/ 0 w 2908292"/>
              <a:gd name="connsiteY3" fmla="*/ 412614 h 412614"/>
              <a:gd name="connsiteX4" fmla="*/ 0 w 2908292"/>
              <a:gd name="connsiteY4" fmla="*/ 0 h 412614"/>
              <a:gd name="connsiteX0" fmla="*/ 0 w 3304077"/>
              <a:gd name="connsiteY0" fmla="*/ 0 h 412614"/>
              <a:gd name="connsiteX1" fmla="*/ 3304077 w 3304077"/>
              <a:gd name="connsiteY1" fmla="*/ 0 h 412614"/>
              <a:gd name="connsiteX2" fmla="*/ 2908292 w 3304077"/>
              <a:gd name="connsiteY2" fmla="*/ 412614 h 412614"/>
              <a:gd name="connsiteX3" fmla="*/ 0 w 3304077"/>
              <a:gd name="connsiteY3" fmla="*/ 412614 h 412614"/>
              <a:gd name="connsiteX4" fmla="*/ 0 w 3304077"/>
              <a:gd name="connsiteY4" fmla="*/ 0 h 4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077" h="412614">
                <a:moveTo>
                  <a:pt x="0" y="0"/>
                </a:moveTo>
                <a:lnTo>
                  <a:pt x="3304077" y="0"/>
                </a:lnTo>
                <a:lnTo>
                  <a:pt x="2908292" y="412614"/>
                </a:lnTo>
                <a:lnTo>
                  <a:pt x="0" y="412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CCFF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 tIns="0" bIns="0" rtlCol="0" anchor="ctr">
            <a:no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設立の背景と経過</a:t>
            </a:r>
            <a:endParaRPr kumimoji="1" lang="ja-JP" altLang="en-US" sz="3600" b="1" i="0" u="none" strike="noStrike" kern="1200" cap="none" spc="-21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61212"/>
              </p:ext>
            </p:extLst>
          </p:nvPr>
        </p:nvGraphicFramePr>
        <p:xfrm>
          <a:off x="273133" y="933651"/>
          <a:ext cx="11614068" cy="557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555">
                  <a:extLst>
                    <a:ext uri="{9D8B030D-6E8A-4147-A177-3AD203B41FA5}">
                      <a16:colId xmlns:a16="http://schemas.microsoft.com/office/drawing/2014/main" val="169382144"/>
                    </a:ext>
                  </a:extLst>
                </a:gridCol>
                <a:gridCol w="9567513">
                  <a:extLst>
                    <a:ext uri="{9D8B030D-6E8A-4147-A177-3AD203B41FA5}">
                      <a16:colId xmlns:a16="http://schemas.microsoft.com/office/drawing/2014/main" val="969324195"/>
                    </a:ext>
                  </a:extLst>
                </a:gridCol>
              </a:tblGrid>
              <a:tr h="567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　期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　　　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88239"/>
                  </a:ext>
                </a:extLst>
              </a:tr>
              <a:tr h="698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兵庫県が「</a:t>
                      </a: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推進本部」を設置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00651"/>
                  </a:ext>
                </a:extLst>
              </a:tr>
              <a:tr h="698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ひょうご</a:t>
                      </a:r>
                      <a:r>
                        <a:rPr kumimoji="1" lang="en-US" altLang="ja-JP" sz="24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 Hub</a:t>
                      </a:r>
                      <a:r>
                        <a:rPr kumimoji="1" lang="ja-JP" altLang="en-US" sz="24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を設立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11107"/>
                  </a:ext>
                </a:extLst>
              </a:tr>
              <a:tr h="698006"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2023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兵庫県が内閣府の「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未来都市」に選定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4456"/>
                  </a:ext>
                </a:extLst>
              </a:tr>
              <a:tr h="812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2023</a:t>
                      </a:r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兵庫県が「</a:t>
                      </a:r>
                      <a:r>
                        <a:rPr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</a:t>
                      </a: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未来都市計画」を策定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テーマ：</a:t>
                      </a:r>
                      <a:r>
                        <a:rPr lang="ja-JP" altLang="en-US" sz="24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公民連携</a:t>
                      </a:r>
                      <a:r>
                        <a:rPr lang="ja-JP" altLang="en-US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により</a:t>
                      </a:r>
                      <a:r>
                        <a:rPr lang="ja-JP" altLang="en-US" sz="24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lang="ja-JP" altLang="en-US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未来へつなぐ  持続可能な兵庫</a:t>
                      </a:r>
                      <a:endParaRPr lang="en-US" altLang="ja-JP" sz="2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54897"/>
                  </a:ext>
                </a:extLst>
              </a:tr>
              <a:tr h="698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2023</a:t>
                      </a:r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兵庫県が「ひょうご産業</a:t>
                      </a:r>
                      <a:r>
                        <a:rPr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</a:t>
                      </a: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認証事業」を創設</a:t>
                      </a:r>
                      <a:endParaRPr kumimoji="1" lang="en-US" altLang="ja-JP" sz="2000" b="0" spc="-1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3045"/>
                  </a:ext>
                </a:extLst>
              </a:tr>
              <a:tr h="698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2023</a:t>
                      </a:r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ひょうご</a:t>
                      </a: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 Hub</a:t>
                      </a:r>
                      <a:r>
                        <a:rPr kumimoji="1" lang="ja-JP" altLang="en-US" sz="24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公式サイト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を開設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189265"/>
                  </a:ext>
                </a:extLst>
              </a:tr>
              <a:tr h="698006"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ひょうご</a:t>
                      </a: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 Hub</a:t>
                      </a:r>
                      <a:r>
                        <a:rPr kumimoji="1" lang="ja-JP" altLang="en-US" sz="24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ミーティング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を開催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21210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4" y="0"/>
            <a:ext cx="2972275" cy="72000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2BDFA985-5906-E160-34E3-0B48F2497BC1}"/>
              </a:ext>
            </a:extLst>
          </p:cNvPr>
          <p:cNvSpPr txBox="1">
            <a:spLocks/>
          </p:cNvSpPr>
          <p:nvPr/>
        </p:nvSpPr>
        <p:spPr>
          <a:xfrm>
            <a:off x="11255434" y="6488679"/>
            <a:ext cx="92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2</a:t>
            </a:r>
            <a:endParaRPr lang="ja-JP" altLang="en-US" sz="2400" dirty="0"/>
          </a:p>
        </p:txBody>
      </p:sp>
      <p:pic>
        <p:nvPicPr>
          <p:cNvPr id="4" name="図 3" descr="レストランのテーブルに座っている人々&#10;&#10;中程度の精度で自動的に生成された説明">
            <a:extLst>
              <a:ext uri="{FF2B5EF4-FFF2-40B4-BE49-F238E27FC236}">
                <a16:creationId xmlns:a16="http://schemas.microsoft.com/office/drawing/2014/main" id="{57DA8375-4325-5D5E-FE4A-4DC945D48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3368" y="4643087"/>
            <a:ext cx="2855364" cy="17685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43FA0E1-C1D7-9C21-40C9-91EDD4A49C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20" t="14131" r="56900" b="9815"/>
          <a:stretch/>
        </p:blipFill>
        <p:spPr>
          <a:xfrm>
            <a:off x="8916755" y="2002937"/>
            <a:ext cx="2855364" cy="18154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DF211B4-4C18-DF12-990E-20214DDB9D5D}"/>
              </a:ext>
            </a:extLst>
          </p:cNvPr>
          <p:cNvCxnSpPr>
            <a:cxnSpLocks/>
          </p:cNvCxnSpPr>
          <p:nvPr/>
        </p:nvCxnSpPr>
        <p:spPr>
          <a:xfrm flipH="1">
            <a:off x="7209322" y="3810660"/>
            <a:ext cx="1707433" cy="1707098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658960C-364B-85BE-D745-5F5556E59B64}"/>
              </a:ext>
            </a:extLst>
          </p:cNvPr>
          <p:cNvCxnSpPr>
            <a:cxnSpLocks/>
          </p:cNvCxnSpPr>
          <p:nvPr/>
        </p:nvCxnSpPr>
        <p:spPr>
          <a:xfrm flipH="1" flipV="1">
            <a:off x="7300812" y="6230077"/>
            <a:ext cx="1602556" cy="171977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6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E9430-0D13-EC9C-6F23-F9ACE1CEA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20A5463-B160-A1B9-6FD9-561330718969}"/>
              </a:ext>
            </a:extLst>
          </p:cNvPr>
          <p:cNvSpPr txBox="1">
            <a:spLocks/>
          </p:cNvSpPr>
          <p:nvPr/>
        </p:nvSpPr>
        <p:spPr>
          <a:xfrm>
            <a:off x="11255434" y="6498309"/>
            <a:ext cx="92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3</a:t>
            </a:r>
            <a:endParaRPr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5896AC-9097-1BE3-DE40-0117FD5AF43B}"/>
              </a:ext>
            </a:extLst>
          </p:cNvPr>
          <p:cNvSpPr txBox="1"/>
          <p:nvPr/>
        </p:nvSpPr>
        <p:spPr>
          <a:xfrm>
            <a:off x="1" y="-1"/>
            <a:ext cx="8640000" cy="720000"/>
          </a:xfrm>
          <a:custGeom>
            <a:avLst/>
            <a:gdLst>
              <a:gd name="connsiteX0" fmla="*/ 0 w 2908292"/>
              <a:gd name="connsiteY0" fmla="*/ 0 h 412614"/>
              <a:gd name="connsiteX1" fmla="*/ 2908292 w 2908292"/>
              <a:gd name="connsiteY1" fmla="*/ 0 h 412614"/>
              <a:gd name="connsiteX2" fmla="*/ 2908292 w 2908292"/>
              <a:gd name="connsiteY2" fmla="*/ 412614 h 412614"/>
              <a:gd name="connsiteX3" fmla="*/ 0 w 2908292"/>
              <a:gd name="connsiteY3" fmla="*/ 412614 h 412614"/>
              <a:gd name="connsiteX4" fmla="*/ 0 w 2908292"/>
              <a:gd name="connsiteY4" fmla="*/ 0 h 412614"/>
              <a:gd name="connsiteX0" fmla="*/ 0 w 3304077"/>
              <a:gd name="connsiteY0" fmla="*/ 0 h 412614"/>
              <a:gd name="connsiteX1" fmla="*/ 3304077 w 3304077"/>
              <a:gd name="connsiteY1" fmla="*/ 0 h 412614"/>
              <a:gd name="connsiteX2" fmla="*/ 2908292 w 3304077"/>
              <a:gd name="connsiteY2" fmla="*/ 412614 h 412614"/>
              <a:gd name="connsiteX3" fmla="*/ 0 w 3304077"/>
              <a:gd name="connsiteY3" fmla="*/ 412614 h 412614"/>
              <a:gd name="connsiteX4" fmla="*/ 0 w 3304077"/>
              <a:gd name="connsiteY4" fmla="*/ 0 h 4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077" h="412614">
                <a:moveTo>
                  <a:pt x="0" y="0"/>
                </a:moveTo>
                <a:lnTo>
                  <a:pt x="3304077" y="0"/>
                </a:lnTo>
                <a:lnTo>
                  <a:pt x="2908292" y="412614"/>
                </a:lnTo>
                <a:lnTo>
                  <a:pt x="0" y="412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CCFF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 tIns="0" bIns="0" rtlCol="0" anchor="ctr">
            <a:no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連携事例</a:t>
            </a:r>
            <a:endParaRPr kumimoji="1" lang="ja-JP" altLang="en-US" sz="3200" b="1" i="0" u="none" strike="noStrike" kern="1200" cap="none" spc="-21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2FD552-4A77-A50B-0186-E6B157105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4" y="0"/>
            <a:ext cx="2972275" cy="720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03B83D-AB8D-76D5-B644-B62303709FD5}"/>
              </a:ext>
            </a:extLst>
          </p:cNvPr>
          <p:cNvSpPr/>
          <p:nvPr/>
        </p:nvSpPr>
        <p:spPr>
          <a:xfrm>
            <a:off x="515879" y="1314530"/>
            <a:ext cx="5464210" cy="484422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ja-JP" sz="1909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546" b="1" dirty="0">
                <a:solidFill>
                  <a:srgbClr val="1286A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学生と描く</a:t>
            </a:r>
            <a:r>
              <a:rPr lang="en-US" altLang="ja-JP" sz="2546" b="1" dirty="0">
                <a:solidFill>
                  <a:srgbClr val="1286A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546" b="1" dirty="0">
                <a:solidFill>
                  <a:srgbClr val="1286A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プロモーション事業</a:t>
            </a:r>
          </a:p>
          <a:p>
            <a:endParaRPr lang="ja-JP" altLang="en-US" sz="1909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90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b="1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大学生</a:t>
            </a:r>
            <a:r>
              <a:rPr lang="ja-JP" altLang="en-US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</a:t>
            </a:r>
            <a:r>
              <a:rPr lang="ja-JP" altLang="en-US" sz="1800" b="1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県内企業</a:t>
            </a:r>
            <a:r>
              <a:rPr lang="ja-JP" altLang="en-US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を取材</a:t>
            </a:r>
            <a:endParaRPr lang="en-US" altLang="ja-JP" sz="1800" u="heavy" dirty="0">
              <a:solidFill>
                <a:schemeClr val="tx1"/>
              </a:solidFill>
              <a:uFill>
                <a:solidFill>
                  <a:srgbClr val="FFC0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し、学生目線で企業の</a:t>
            </a:r>
            <a:r>
              <a:rPr lang="en-US" altLang="ja-JP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SDGs</a:t>
            </a:r>
          </a:p>
          <a:p>
            <a:r>
              <a:rPr lang="ja-JP" altLang="en-US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en-US" altLang="ja-JP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PR</a:t>
            </a:r>
            <a:r>
              <a:rPr lang="ja-JP" altLang="en-US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動画を制作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する事業を</a:t>
            </a:r>
            <a:endParaRPr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実施しました。</a:t>
            </a:r>
            <a:endParaRPr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1432"/>
              </a:spcBef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</a:t>
            </a: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R5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年度実績＞</a:t>
            </a:r>
            <a:endParaRPr lang="en-US" altLang="ja-JP" sz="1909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9C626F-9B2A-8E0F-4991-69E86D35268B}"/>
              </a:ext>
            </a:extLst>
          </p:cNvPr>
          <p:cNvSpPr/>
          <p:nvPr/>
        </p:nvSpPr>
        <p:spPr>
          <a:xfrm>
            <a:off x="6125850" y="1300766"/>
            <a:ext cx="5489360" cy="484422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ja-JP" sz="1909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546" b="1" dirty="0">
                <a:solidFill>
                  <a:srgbClr val="1286A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546" b="1" dirty="0">
                <a:solidFill>
                  <a:srgbClr val="1286A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カードゲーム出前授業</a:t>
            </a:r>
            <a:endParaRPr lang="ja-JP" altLang="en-US" sz="1909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90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909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あいおいニッセイ同和損害保険㈱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県内中学校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が連携し、自らの行動が地域社会にどのような影響を与えるかを学び、</a:t>
            </a: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SDG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ｓに対する理解を深めるため、</a:t>
            </a:r>
            <a:r>
              <a:rPr lang="ja-JP" altLang="en-US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同社ｵﾘｼﾞﾅﾙの</a:t>
            </a:r>
            <a:r>
              <a:rPr lang="en-US" altLang="ja-JP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SDGs</a:t>
            </a:r>
            <a:r>
              <a:rPr lang="ja-JP" altLang="en-US" sz="1800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ｶｰﾄﾞｹﾞｰﾑ出前授業を実施</a:t>
            </a:r>
            <a:r>
              <a:rPr lang="ja-JP" altLang="en-US" sz="1800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し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ました。</a:t>
            </a:r>
            <a:endParaRPr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&lt;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参加者：約</a:t>
            </a: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140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</a:t>
            </a: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&gt;</a:t>
            </a:r>
            <a:endParaRPr lang="ja-JP" altLang="en-US" sz="1909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050294-48C1-7AE7-37E2-E543537B8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1" t="3735" r="6113" b="7131"/>
          <a:stretch/>
        </p:blipFill>
        <p:spPr>
          <a:xfrm>
            <a:off x="801755" y="4095261"/>
            <a:ext cx="5055554" cy="195880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FDA727-FA3A-73B6-974F-C4A92548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777" y="2269378"/>
            <a:ext cx="2047332" cy="15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0BB4A18-892C-3072-2325-720D1C0ED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965" y="4263307"/>
            <a:ext cx="2463672" cy="170283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9B7A0E5-8C85-E57C-F051-417A42D5A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587" y="4263307"/>
            <a:ext cx="2463672" cy="17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0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AF625-58F3-C4A3-D861-598E8923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834DCF-AB90-B12A-2A21-BD1A3ACA4302}"/>
              </a:ext>
            </a:extLst>
          </p:cNvPr>
          <p:cNvSpPr/>
          <p:nvPr/>
        </p:nvSpPr>
        <p:spPr>
          <a:xfrm>
            <a:off x="553976" y="1799007"/>
            <a:ext cx="11127162" cy="50547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会員は</a:t>
            </a:r>
            <a:r>
              <a:rPr lang="en-US" altLang="ja-JP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月時点で約○○団体に到達する等、取組の裾野は着実に拡大しているものの、</a:t>
            </a:r>
            <a:r>
              <a:rPr lang="ja-JP" altLang="en-US" sz="2903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会員間の連携・協働の取組は限定的</a:t>
            </a:r>
            <a:r>
              <a:rPr lang="ja-JP" altLang="en-US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である。</a:t>
            </a:r>
            <a:endParaRPr lang="en-US" altLang="ja-JP" sz="290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ja-JP" sz="290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今後は、多様な主体の参画のもと、</a:t>
            </a:r>
            <a:r>
              <a:rPr lang="ja-JP" altLang="en-US" sz="2903" u="heavy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定期的に対面やオンラインでの意見交換・情報発信の場を設け、連携を促進</a:t>
            </a:r>
            <a:r>
              <a:rPr lang="ja-JP" altLang="en-US" sz="290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する。</a:t>
            </a:r>
            <a:endParaRPr lang="en-US" altLang="ja-JP" sz="290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90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177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77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177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177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77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224FEB63-A4AE-A432-6B0C-36572B7F62FE}"/>
              </a:ext>
            </a:extLst>
          </p:cNvPr>
          <p:cNvSpPr txBox="1">
            <a:spLocks/>
          </p:cNvSpPr>
          <p:nvPr/>
        </p:nvSpPr>
        <p:spPr>
          <a:xfrm>
            <a:off x="11255434" y="6488679"/>
            <a:ext cx="92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4</a:t>
            </a:r>
            <a:endParaRPr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394AAE-04F4-45E7-2A3E-5D1E78035408}"/>
              </a:ext>
            </a:extLst>
          </p:cNvPr>
          <p:cNvSpPr txBox="1"/>
          <p:nvPr/>
        </p:nvSpPr>
        <p:spPr>
          <a:xfrm>
            <a:off x="1" y="-1"/>
            <a:ext cx="8640000" cy="720000"/>
          </a:xfrm>
          <a:custGeom>
            <a:avLst/>
            <a:gdLst>
              <a:gd name="connsiteX0" fmla="*/ 0 w 2908292"/>
              <a:gd name="connsiteY0" fmla="*/ 0 h 412614"/>
              <a:gd name="connsiteX1" fmla="*/ 2908292 w 2908292"/>
              <a:gd name="connsiteY1" fmla="*/ 0 h 412614"/>
              <a:gd name="connsiteX2" fmla="*/ 2908292 w 2908292"/>
              <a:gd name="connsiteY2" fmla="*/ 412614 h 412614"/>
              <a:gd name="connsiteX3" fmla="*/ 0 w 2908292"/>
              <a:gd name="connsiteY3" fmla="*/ 412614 h 412614"/>
              <a:gd name="connsiteX4" fmla="*/ 0 w 2908292"/>
              <a:gd name="connsiteY4" fmla="*/ 0 h 412614"/>
              <a:gd name="connsiteX0" fmla="*/ 0 w 3304077"/>
              <a:gd name="connsiteY0" fmla="*/ 0 h 412614"/>
              <a:gd name="connsiteX1" fmla="*/ 3304077 w 3304077"/>
              <a:gd name="connsiteY1" fmla="*/ 0 h 412614"/>
              <a:gd name="connsiteX2" fmla="*/ 2908292 w 3304077"/>
              <a:gd name="connsiteY2" fmla="*/ 412614 h 412614"/>
              <a:gd name="connsiteX3" fmla="*/ 0 w 3304077"/>
              <a:gd name="connsiteY3" fmla="*/ 412614 h 412614"/>
              <a:gd name="connsiteX4" fmla="*/ 0 w 3304077"/>
              <a:gd name="connsiteY4" fmla="*/ 0 h 4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077" h="412614">
                <a:moveTo>
                  <a:pt x="0" y="0"/>
                </a:moveTo>
                <a:lnTo>
                  <a:pt x="3304077" y="0"/>
                </a:lnTo>
                <a:lnTo>
                  <a:pt x="2908292" y="412614"/>
                </a:lnTo>
                <a:lnTo>
                  <a:pt x="0" y="412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CCFF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 tIns="0" bIns="0" rtlCol="0" anchor="ctr">
            <a:no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　後　の　展　望</a:t>
            </a:r>
            <a:endParaRPr kumimoji="1" lang="ja-JP" altLang="en-US" sz="3200" b="1" i="0" u="none" strike="noStrike" kern="1200" cap="none" spc="-21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107542-A6E6-9C84-8A13-3F0C8850C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4" y="0"/>
            <a:ext cx="29722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1220</Words>
  <Application>Microsoft Office PowerPoint</Application>
  <PresentationFormat>ワイド画面</PresentationFormat>
  <Paragraphs>130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兵庫県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越智　敏文</dc:creator>
  <cp:lastModifiedBy>岸野　桃子</cp:lastModifiedBy>
  <cp:revision>135</cp:revision>
  <cp:lastPrinted>2025-06-19T02:34:48Z</cp:lastPrinted>
  <dcterms:created xsi:type="dcterms:W3CDTF">2024-11-22T04:02:15Z</dcterms:created>
  <dcterms:modified xsi:type="dcterms:W3CDTF">2025-06-23T23:42:48Z</dcterms:modified>
</cp:coreProperties>
</file>