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67515" autoAdjust="0"/>
  </p:normalViewPr>
  <p:slideViewPr>
    <p:cSldViewPr snapToGrid="0">
      <p:cViewPr varScale="1">
        <p:scale>
          <a:sx n="74" d="100"/>
          <a:sy n="74" d="100"/>
        </p:scale>
        <p:origin x="18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E8E3D-D9A2-4B74-9C9C-DF9CA2EAF753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20394-95E2-4CCB-BFDF-B853B8DD5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983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420394-95E2-4CCB-BFDF-B853B8DD5D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720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F53E4F-B348-BE62-3A55-B516887A9C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79A20D0-9D47-5EAB-2C25-33EFE71A4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68D7F2-7F12-2E2F-0065-9255DEDB0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226-B25F-46E8-A8BF-55EDD8E3B3E5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278581-E58D-B1B4-04FE-53827269A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8A05ED-3B48-F21E-4F76-D32B1C302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337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0484B7-28CD-F196-5685-31C34911E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180749-4117-FFD4-B26E-CB7882253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E792F5-4011-B464-5F3C-7A59252C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C36C-5DED-43D4-B781-DC11F5B0D65D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E246DD-AA6C-FFF5-AE97-0FFEA4609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6A3962-4254-C345-427D-112DDEF91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95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AA2A62-4EB9-2FB8-72AB-D730DE6216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E775DD-AA8A-0FB4-9DD5-7E696601E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6F5B5C-B453-0266-7148-569DC1D1B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12DF-E2EB-4E50-BF0B-AFB76B2B1873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1C488-B925-7709-7CD2-F4C876F38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966E82-A79C-B5BE-7D8F-CE61B5D0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93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E8A6F6-7C46-A557-2D7F-D5E4551CB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6DA49D-EE2B-34DC-5045-C88FA869E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DB6CAE-BC3A-A082-3470-7DEFDB944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00A4-C274-491B-B816-6C8FEB9826DF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981605-53B3-DC7A-8F15-15EF34BB8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81A1FB-17B9-BA80-BD7D-2D17868C7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71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4214A4-D942-449B-B6B0-EA4CA5DF0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9C795F-D652-0DC2-90A3-6A6B6BACA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C132AE-C009-1E75-4EA7-55973B45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E79B4-B4A9-4674-A867-777404ECC33A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A27F9B-EC1E-5285-74D3-D5550AD7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6A4DCF-6975-A6DC-F0E1-ADA3ED30F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03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63DA07-84D9-7CC3-7377-38F6B912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5AB993-EDB5-A664-D01A-9FAE09D72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206518-21B3-D3A4-6989-338D2A71A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2223D0-9EEE-1134-5DAC-1087A2EAD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14B7-16AE-484F-9BDF-C9A089B9F77E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D4ECEA-6618-B81C-9199-4BF012DC9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DF4A57-88A5-76A6-72C6-77EEC0BE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813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117848-3ED4-A35C-A756-0F589D016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2933C2-360A-B545-56E3-0BF4514A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366CF7-C0D2-CD7C-7BFE-52E674BF7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DFFDFE0-F4FD-27F3-8FAC-95EAC2007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34ACDB-5EEC-B483-ADF2-A08EC103A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EE2722E-79C8-B1BE-12DE-154E2F02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4D08-79B2-42D0-8865-4AF2DA78647A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B55D3AC-BC9C-D42A-1EE4-381A021D9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40740EC-D8D9-C8C5-774E-64BCF64B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299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0B01B3-86B6-4DF9-C485-7FCCCB7F2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115DF7-1B74-F7D9-2086-7225FEFB9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361-BA9C-4C83-9134-BAF35E23245C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15D6D82-8EE7-A446-974C-41A286159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645A697-93FF-EDEE-1B38-882049653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124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B6C02FE-8949-4D18-EF03-76F37EF9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A74AF-DC6C-4A91-8ACC-7A4C31D907E6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68E774C-690F-2951-1ED7-F0C68DCB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47A9E6-3258-F9A7-F164-202C3748C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3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207C3C-DF08-8ABF-B142-2ADFF02E1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5A3903-8DCD-60DA-E001-20FAC8940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CD6100-FA2D-5DEE-8231-CF5948994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FF1273-CC4B-C93F-BE06-7EE602EC8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3D9B-5277-4AB1-83A3-7545B5E4A8CE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5AAED7-5BF7-99DE-645A-08176AC4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9D49F0-1BA8-BB5B-84B2-1C80BD5B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59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0D44C7-506D-5C65-ED5A-968B235E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5FDBF8-1359-10C5-1A68-E0F2FEDC99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F969FA-B217-05CE-1637-8A8D34D3C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EB13BE-1A13-2C36-F7D2-551A2E3A4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1249-752F-4B97-B9A2-04171F5C246A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27FB04-F520-0B05-D76F-3F10D417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659E2B-CE2D-F127-5F90-9F09D633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A10F8C-37E3-E64F-DA71-E3457EF9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5811A6-6FA7-6AF1-4223-7C9348C4B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54E736-47A1-0E82-6ADD-495DB8DF15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B240D3-9FA0-45C0-B119-63F624103546}" type="datetime1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FCF12-D8BC-D354-5E63-0813033B1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E2490D-A09F-FA8A-4EF6-9F606A617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37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B22172-654D-9D61-222E-A173498FA825}"/>
              </a:ext>
            </a:extLst>
          </p:cNvPr>
          <p:cNvSpPr/>
          <p:nvPr/>
        </p:nvSpPr>
        <p:spPr>
          <a:xfrm>
            <a:off x="298056" y="267390"/>
            <a:ext cx="11595887" cy="66129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ひょうご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SDG</a:t>
            </a:r>
            <a:r>
              <a:rPr lang="en-US" altLang="ja-JP" sz="2400" b="1" dirty="0">
                <a:solidFill>
                  <a:schemeClr val="tx1"/>
                </a:solidFill>
              </a:rPr>
              <a:t>s</a:t>
            </a:r>
            <a:r>
              <a:rPr kumimoji="1" lang="ja-JP" altLang="en-US" sz="2400" b="1">
                <a:solidFill>
                  <a:schemeClr val="tx1"/>
                </a:solidFill>
              </a:rPr>
              <a:t>コンテスト　応募様式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41698E3-EAFA-7AD0-83C0-6FFEB1464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349857"/>
              </p:ext>
            </p:extLst>
          </p:nvPr>
        </p:nvGraphicFramePr>
        <p:xfrm>
          <a:off x="329542" y="1350040"/>
          <a:ext cx="11479094" cy="4455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156481404"/>
                    </a:ext>
                  </a:extLst>
                </a:gridCol>
                <a:gridCol w="1616618">
                  <a:extLst>
                    <a:ext uri="{9D8B030D-6E8A-4147-A177-3AD203B41FA5}">
                      <a16:colId xmlns:a16="http://schemas.microsoft.com/office/drawing/2014/main" val="2269636810"/>
                    </a:ext>
                  </a:extLst>
                </a:gridCol>
                <a:gridCol w="8242476">
                  <a:extLst>
                    <a:ext uri="{9D8B030D-6E8A-4147-A177-3AD203B41FA5}">
                      <a16:colId xmlns:a16="http://schemas.microsoft.com/office/drawing/2014/main" val="3640273481"/>
                    </a:ext>
                  </a:extLst>
                </a:gridCol>
              </a:tblGrid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①応募部門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（団体または企業）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551530"/>
                  </a:ext>
                </a:extLst>
              </a:tr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②フリガナ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54622"/>
                  </a:ext>
                </a:extLst>
              </a:tr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③応募団体・企業名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90746"/>
                  </a:ext>
                </a:extLst>
              </a:tr>
              <a:tr h="371278">
                <a:tc row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取組の代表者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④所属・役職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957181"/>
                  </a:ext>
                </a:extLst>
              </a:tr>
              <a:tr h="371278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⑤氏名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815831"/>
                  </a:ext>
                </a:extLst>
              </a:tr>
              <a:tr h="371278">
                <a:tc row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応募担当者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⑥所属・役職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967877"/>
                  </a:ext>
                </a:extLst>
              </a:tr>
              <a:tr h="37127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⑦氏名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467136"/>
                  </a:ext>
                </a:extLst>
              </a:tr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⑧所在地（住所）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636600"/>
                  </a:ext>
                </a:extLst>
              </a:tr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⑨電子メールアドレス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408761"/>
                  </a:ext>
                </a:extLst>
              </a:tr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⑩電話番号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481683"/>
                  </a:ext>
                </a:extLst>
              </a:tr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⑪団体・企業の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</a:rPr>
                        <a:t>HP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724150"/>
                  </a:ext>
                </a:extLst>
              </a:tr>
              <a:tr h="371278">
                <a:tc gridSpan="2">
                  <a:txBody>
                    <a:bodyPr/>
                    <a:lstStyle/>
                    <a:p>
                      <a:r>
                        <a:rPr kumimoji="1" lang="ja-JP" altLang="en-US" sz="1800" b="0" spc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⑫応募する取組での受賞歴等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spc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20459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7C858F-BEF7-393A-468D-D55ABD820A94}"/>
              </a:ext>
            </a:extLst>
          </p:cNvPr>
          <p:cNvSpPr/>
          <p:nvPr/>
        </p:nvSpPr>
        <p:spPr>
          <a:xfrm>
            <a:off x="216679" y="952870"/>
            <a:ext cx="3950262" cy="438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</a:rPr>
              <a:t>１　応募団体・企業の基本情報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8501D19-B2E9-7AA1-2507-331D1EFF3146}"/>
              </a:ext>
            </a:extLst>
          </p:cNvPr>
          <p:cNvSpPr/>
          <p:nvPr/>
        </p:nvSpPr>
        <p:spPr>
          <a:xfrm>
            <a:off x="312915" y="5822001"/>
            <a:ext cx="11531150" cy="943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dirty="0">
                <a:solidFill>
                  <a:schemeClr val="tx1"/>
                </a:solidFill>
              </a:rPr>
              <a:t>※1</a:t>
            </a:r>
            <a:r>
              <a:rPr kumimoji="1" lang="ja-JP" altLang="en-US" sz="1400" dirty="0">
                <a:solidFill>
                  <a:schemeClr val="tx1"/>
                </a:solidFill>
              </a:rPr>
              <a:t> 氏名</a:t>
            </a:r>
            <a:r>
              <a:rPr lang="ja-JP" altLang="en-US" sz="1400" dirty="0">
                <a:solidFill>
                  <a:schemeClr val="tx1"/>
                </a:solidFill>
              </a:rPr>
              <a:t>や所在地</a:t>
            </a:r>
            <a:r>
              <a:rPr lang="en-US" altLang="ja-JP" sz="1400" dirty="0">
                <a:solidFill>
                  <a:schemeClr val="tx1"/>
                </a:solidFill>
              </a:rPr>
              <a:t>(</a:t>
            </a:r>
            <a:r>
              <a:rPr lang="ja-JP" altLang="en-US" sz="1400" dirty="0">
                <a:solidFill>
                  <a:schemeClr val="tx1"/>
                </a:solidFill>
              </a:rPr>
              <a:t>住所</a:t>
            </a:r>
            <a:r>
              <a:rPr lang="en-US" altLang="ja-JP" sz="1400" dirty="0">
                <a:solidFill>
                  <a:schemeClr val="tx1"/>
                </a:solidFill>
              </a:rPr>
              <a:t>)､E-mail､</a:t>
            </a:r>
            <a:r>
              <a:rPr lang="ja-JP" altLang="en-US" sz="1400" dirty="0">
                <a:solidFill>
                  <a:schemeClr val="tx1"/>
                </a:solidFill>
              </a:rPr>
              <a:t>電話番号といった</a:t>
            </a:r>
            <a:r>
              <a:rPr kumimoji="1" lang="ja-JP" altLang="en-US" sz="1400" dirty="0">
                <a:solidFill>
                  <a:schemeClr val="tx1"/>
                </a:solidFill>
              </a:rPr>
              <a:t>個人情報は、本コンテストの運営以外の目的で使用しません。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marL="182563" indent="-182563"/>
            <a:r>
              <a:rPr lang="en-US" altLang="ja-JP" sz="1400" dirty="0">
                <a:solidFill>
                  <a:schemeClr val="tx1"/>
                </a:solidFill>
              </a:rPr>
              <a:t>※2</a:t>
            </a:r>
            <a:r>
              <a:rPr lang="ja-JP" altLang="en-US" sz="1400" dirty="0">
                <a:solidFill>
                  <a:schemeClr val="tx1"/>
                </a:solidFill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</a:rPr>
              <a:t>提出先メールアドレス（</a:t>
            </a:r>
            <a:r>
              <a:rPr lang="en-US" altLang="ja-JP" sz="1400" b="1" dirty="0">
                <a:solidFill>
                  <a:schemeClr val="tx1"/>
                </a:solidFill>
              </a:rPr>
              <a:t>sdgs@pref.hyogo.lg.jp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r>
              <a:rPr lang="ja-JP" altLang="en-US" sz="1400" dirty="0">
                <a:solidFill>
                  <a:schemeClr val="tx1"/>
                </a:solidFill>
              </a:rPr>
              <a:t>。</a:t>
            </a:r>
            <a:r>
              <a:rPr lang="ja-JP" altLang="en-US" sz="1400" u="sng" dirty="0">
                <a:solidFill>
                  <a:srgbClr val="C00000"/>
                </a:solidFill>
              </a:rPr>
              <a:t>メールの件名は「</a:t>
            </a:r>
            <a:r>
              <a:rPr lang="en-US" altLang="ja-JP" sz="1400" u="sng" dirty="0">
                <a:solidFill>
                  <a:srgbClr val="C00000"/>
                </a:solidFill>
              </a:rPr>
              <a:t>【</a:t>
            </a:r>
            <a:r>
              <a:rPr lang="ja-JP" altLang="en-US" sz="1400" u="sng" dirty="0">
                <a:solidFill>
                  <a:srgbClr val="C00000"/>
                </a:solidFill>
              </a:rPr>
              <a:t>コンテスト応募</a:t>
            </a:r>
            <a:r>
              <a:rPr lang="en-US" altLang="ja-JP" sz="1400" u="sng" dirty="0">
                <a:solidFill>
                  <a:srgbClr val="C00000"/>
                </a:solidFill>
              </a:rPr>
              <a:t>】</a:t>
            </a:r>
            <a:r>
              <a:rPr lang="ja-JP" altLang="en-US" sz="1400" u="sng" dirty="0">
                <a:solidFill>
                  <a:srgbClr val="C00000"/>
                </a:solidFill>
              </a:rPr>
              <a:t>団体・企業名」としてください</a:t>
            </a:r>
            <a:r>
              <a:rPr lang="ja-JP" altLang="en-US" sz="1400" dirty="0">
                <a:solidFill>
                  <a:schemeClr val="tx1"/>
                </a:solidFill>
              </a:rPr>
              <a:t>。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182563" indent="-182563"/>
            <a:r>
              <a:rPr lang="en-US" altLang="ja-JP" sz="1400" dirty="0">
                <a:solidFill>
                  <a:schemeClr val="tx1"/>
                </a:solidFill>
              </a:rPr>
              <a:t>※3</a:t>
            </a:r>
            <a:r>
              <a:rPr lang="ja-JP" altLang="en-US" sz="1400" dirty="0">
                <a:solidFill>
                  <a:schemeClr val="tx1"/>
                </a:solidFill>
              </a:rPr>
              <a:t> 事務局が受信後に受信確認メールを返信します。</a:t>
            </a:r>
            <a:r>
              <a:rPr lang="ja-JP" altLang="en-US" sz="1400" u="sng" dirty="0">
                <a:solidFill>
                  <a:srgbClr val="C00000"/>
                </a:solidFill>
              </a:rPr>
              <a:t>もし、土日祝を除く翌日中に受信確認メールが届かない場合は、お手数ですが、平日</a:t>
            </a:r>
            <a:r>
              <a:rPr lang="en-US" altLang="ja-JP" sz="1400" u="sng" dirty="0">
                <a:solidFill>
                  <a:srgbClr val="C00000"/>
                </a:solidFill>
              </a:rPr>
              <a:t>9:00</a:t>
            </a:r>
            <a:r>
              <a:rPr lang="ja-JP" altLang="en-US" sz="1400" u="sng" dirty="0">
                <a:solidFill>
                  <a:srgbClr val="C00000"/>
                </a:solidFill>
              </a:rPr>
              <a:t>～</a:t>
            </a:r>
            <a:r>
              <a:rPr lang="en-US" altLang="ja-JP" sz="1400" u="sng" dirty="0">
                <a:solidFill>
                  <a:srgbClr val="C00000"/>
                </a:solidFill>
              </a:rPr>
              <a:t>17:30</a:t>
            </a:r>
            <a:r>
              <a:rPr lang="ja-JP" altLang="en-US" sz="1400" u="sng" dirty="0">
                <a:solidFill>
                  <a:srgbClr val="C00000"/>
                </a:solidFill>
              </a:rPr>
              <a:t>に事務局（</a:t>
            </a:r>
            <a:r>
              <a:rPr lang="en-US" altLang="ja-JP" sz="1400" u="sng" dirty="0">
                <a:solidFill>
                  <a:srgbClr val="C00000"/>
                </a:solidFill>
              </a:rPr>
              <a:t>TEL:078-362-3579</a:t>
            </a:r>
            <a:r>
              <a:rPr lang="ja-JP" altLang="en-US" sz="1400" u="sng" dirty="0">
                <a:solidFill>
                  <a:srgbClr val="C00000"/>
                </a:solidFill>
              </a:rPr>
              <a:t>）までお電話をお願いします</a:t>
            </a:r>
            <a:r>
              <a:rPr lang="ja-JP" altLang="en-US" sz="1400" dirty="0">
                <a:solidFill>
                  <a:schemeClr val="tx1"/>
                </a:solidFill>
              </a:rPr>
              <a:t>。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A27C60D-BCFB-6006-F326-FF67AD8EBB0E}"/>
              </a:ext>
            </a:extLst>
          </p:cNvPr>
          <p:cNvSpPr/>
          <p:nvPr/>
        </p:nvSpPr>
        <p:spPr>
          <a:xfrm>
            <a:off x="10019763" y="152616"/>
            <a:ext cx="2023808" cy="36512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受付番号：</a:t>
            </a:r>
            <a:r>
              <a:rPr kumimoji="1" lang="ja-JP" altLang="en-US" sz="1200" dirty="0">
                <a:solidFill>
                  <a:schemeClr val="tx1"/>
                </a:solidFill>
              </a:rPr>
              <a:t>　　　　　　　　　　　　</a:t>
            </a:r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60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F89B5-FD9B-36EE-9785-1A20BEE78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E5B4D186-E9FD-FDC7-66F9-68BB1E108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260492"/>
              </p:ext>
            </p:extLst>
          </p:nvPr>
        </p:nvGraphicFramePr>
        <p:xfrm>
          <a:off x="321450" y="517891"/>
          <a:ext cx="11535493" cy="6194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8085">
                  <a:extLst>
                    <a:ext uri="{9D8B030D-6E8A-4147-A177-3AD203B41FA5}">
                      <a16:colId xmlns:a16="http://schemas.microsoft.com/office/drawing/2014/main" val="156481404"/>
                    </a:ext>
                  </a:extLst>
                </a:gridCol>
                <a:gridCol w="8307408">
                  <a:extLst>
                    <a:ext uri="{9D8B030D-6E8A-4147-A177-3AD203B41FA5}">
                      <a16:colId xmlns:a16="http://schemas.microsoft.com/office/drawing/2014/main" val="3640273481"/>
                    </a:ext>
                  </a:extLst>
                </a:gridCol>
              </a:tblGrid>
              <a:tr h="418178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①タイトル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850924"/>
                  </a:ext>
                </a:extLst>
              </a:tr>
              <a:tr h="731813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②貢献する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</a:rPr>
                        <a:t>SDGs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のゴール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　（主なもの最大５つまで）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379894"/>
                  </a:ext>
                </a:extLst>
              </a:tr>
              <a:tr h="418178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③開始時期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633402"/>
                  </a:ext>
                </a:extLst>
              </a:tr>
              <a:tr h="574132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④頻度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（例：年〇回程度、月〇回程度、常時）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903081"/>
                  </a:ext>
                </a:extLst>
              </a:tr>
              <a:tr h="591942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⑤主体的に関わっている人数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（概ねで可）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859999"/>
                  </a:ext>
                </a:extLst>
              </a:tr>
              <a:tr h="1160230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⑥目的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975362"/>
                  </a:ext>
                </a:extLst>
              </a:tr>
              <a:tr h="2299979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⑦内容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-182563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769298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4ADAF8-05FD-9D05-3CEA-77D43A65519F}"/>
              </a:ext>
            </a:extLst>
          </p:cNvPr>
          <p:cNvSpPr/>
          <p:nvPr/>
        </p:nvSpPr>
        <p:spPr>
          <a:xfrm>
            <a:off x="208587" y="145657"/>
            <a:ext cx="3950262" cy="438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</a:rPr>
              <a:t>２　取組内容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50BB15B-F871-4F76-FC94-9EF8CE6D02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391710"/>
            <a:ext cx="540000" cy="540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2827EBC-1879-EA5D-32AA-45A4CF79F8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1168024"/>
            <a:ext cx="540000" cy="5400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226D856-FBC1-1F25-A19B-308FBA3EBA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1944338"/>
            <a:ext cx="540000" cy="540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651DF0F-07AE-49D9-E197-E28D1DBE927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2671172"/>
            <a:ext cx="540000" cy="5400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3D070AE-6951-301E-8C22-5B6C305601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4826747"/>
            <a:ext cx="540000" cy="540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345A3EC6-37CD-5075-6C1C-DC3A1BBD71E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5559804"/>
            <a:ext cx="540000" cy="5400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5B9AC31-A892-A9BF-C62C-40879442DA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6278446"/>
            <a:ext cx="540000" cy="5400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9E34CCB-37B4-72D0-2FC3-5A21281080D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716" y="391710"/>
            <a:ext cx="540000" cy="54000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CF67563-A405-398A-0DC9-E639E23FE11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716" y="1168024"/>
            <a:ext cx="540000" cy="5400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CA959CCF-E865-C2AF-DE8C-95BFDAE057B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716" y="1944338"/>
            <a:ext cx="540000" cy="5400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ED886B85-BBBB-D1AA-7CA2-B8C7AFAD653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8632" y="2671172"/>
            <a:ext cx="540000" cy="540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BD2DBA2-B906-B17E-162F-5756058ABB2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8632" y="3447486"/>
            <a:ext cx="540000" cy="54000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AA1814D6-51ED-990D-E8B0-36969C81806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8632" y="4106868"/>
            <a:ext cx="540000" cy="54000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E0E9231-0AED-D8AA-B200-18048DA1564E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3548" y="4841116"/>
            <a:ext cx="540000" cy="540000"/>
          </a:xfrm>
          <a:prstGeom prst="rect">
            <a:avLst/>
          </a:prstGeom>
        </p:spPr>
      </p:pic>
      <p:pic>
        <p:nvPicPr>
          <p:cNvPr id="22" name="コンテンツ プレースホルダー 3">
            <a:extLst>
              <a:ext uri="{FF2B5EF4-FFF2-40B4-BE49-F238E27FC236}">
                <a16:creationId xmlns:a16="http://schemas.microsoft.com/office/drawing/2014/main" id="{804589DD-7416-4254-3F54-BF37EBEE0A6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8632" y="5548048"/>
            <a:ext cx="540000" cy="5400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0FE2B7F3-4426-5C32-DE00-5DA890C918B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3398006"/>
            <a:ext cx="540000" cy="540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72CE925-FCA0-F64B-F1BD-7B6FB237EAFE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040" y="4106868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575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17815-1256-0E67-BC35-F2332AD91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54CE0AE-BDBB-E4E4-7945-D369F37D31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931778"/>
              </p:ext>
            </p:extLst>
          </p:nvPr>
        </p:nvGraphicFramePr>
        <p:xfrm>
          <a:off x="328253" y="415747"/>
          <a:ext cx="11535493" cy="6229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3493">
                  <a:extLst>
                    <a:ext uri="{9D8B030D-6E8A-4147-A177-3AD203B41FA5}">
                      <a16:colId xmlns:a16="http://schemas.microsoft.com/office/drawing/2014/main" val="356699486"/>
                    </a:ext>
                  </a:extLst>
                </a:gridCol>
                <a:gridCol w="8532000">
                  <a:extLst>
                    <a:ext uri="{9D8B030D-6E8A-4147-A177-3AD203B41FA5}">
                      <a16:colId xmlns:a16="http://schemas.microsoft.com/office/drawing/2014/main" val="1171048191"/>
                    </a:ext>
                  </a:extLst>
                </a:gridCol>
              </a:tblGrid>
              <a:tr h="1046532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①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</a:rPr>
                        <a:t>SDGs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達成への貢献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472662"/>
                  </a:ext>
                </a:extLst>
              </a:tr>
              <a:tr h="1046532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②新規性・独自性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586670"/>
                  </a:ext>
                </a:extLst>
              </a:tr>
              <a:tr h="1046532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③波及性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22280"/>
                  </a:ext>
                </a:extLst>
              </a:tr>
              <a:tr h="1030051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④継続性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763520"/>
                  </a:ext>
                </a:extLst>
              </a:tr>
              <a:tr h="1030051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⑤特に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</a:rPr>
                        <a:t>PR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したいこと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78588"/>
                  </a:ext>
                </a:extLst>
              </a:tr>
              <a:tr h="1030051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⑥今後の展望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43891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AB18D4-2BD6-002D-53A3-38F2C998FF56}"/>
              </a:ext>
            </a:extLst>
          </p:cNvPr>
          <p:cNvSpPr/>
          <p:nvPr/>
        </p:nvSpPr>
        <p:spPr>
          <a:xfrm>
            <a:off x="227188" y="69504"/>
            <a:ext cx="3950262" cy="3789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tx1"/>
                </a:solidFill>
              </a:rPr>
              <a:t>３　</a:t>
            </a:r>
            <a:r>
              <a:rPr kumimoji="1" lang="ja-JP" altLang="en-US" b="1" dirty="0">
                <a:solidFill>
                  <a:schemeClr val="tx1"/>
                </a:solidFill>
              </a:rPr>
              <a:t>評価項目に関する説明</a:t>
            </a:r>
            <a:r>
              <a:rPr lang="ja-JP" altLang="en-US" b="1" dirty="0">
                <a:solidFill>
                  <a:schemeClr val="tx1"/>
                </a:solidFill>
              </a:rPr>
              <a:t>等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93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ー 1">
            <a:extLst>
              <a:ext uri="{FF2B5EF4-FFF2-40B4-BE49-F238E27FC236}">
                <a16:creationId xmlns:a16="http://schemas.microsoft.com/office/drawing/2014/main" id="{85C10599-F700-8C92-F785-61A7E4E74C83}"/>
              </a:ext>
            </a:extLst>
          </p:cNvPr>
          <p:cNvSpPr txBox="1">
            <a:spLocks/>
          </p:cNvSpPr>
          <p:nvPr/>
        </p:nvSpPr>
        <p:spPr>
          <a:xfrm>
            <a:off x="11023614" y="6282617"/>
            <a:ext cx="929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dirty="0"/>
              <a:t>1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845E6EA-8E81-5501-075D-0F10BF43DA0F}"/>
              </a:ext>
            </a:extLst>
          </p:cNvPr>
          <p:cNvSpPr/>
          <p:nvPr/>
        </p:nvSpPr>
        <p:spPr>
          <a:xfrm>
            <a:off x="555441" y="515973"/>
            <a:ext cx="11636559" cy="5762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>
                <a:solidFill>
                  <a:schemeClr val="tx1"/>
                </a:solidFill>
              </a:rPr>
              <a:t>次頁以降、</a:t>
            </a:r>
            <a:r>
              <a:rPr kumimoji="1" lang="ja-JP" altLang="en-US" dirty="0">
                <a:solidFill>
                  <a:schemeClr val="tx1"/>
                </a:solidFill>
              </a:rPr>
              <a:t>最終審査（</a:t>
            </a:r>
            <a:r>
              <a:rPr kumimoji="1" lang="ja-JP" altLang="en-US" dirty="0">
                <a:solidFill>
                  <a:srgbClr val="FF0000"/>
                </a:solidFill>
              </a:rPr>
              <a:t>７</a:t>
            </a:r>
            <a:r>
              <a:rPr kumimoji="1" lang="ja-JP" altLang="en-US" dirty="0">
                <a:solidFill>
                  <a:schemeClr val="tx1"/>
                </a:solidFill>
              </a:rPr>
              <a:t>分以内のプレゼン）を想定した説明資料（</a:t>
            </a:r>
            <a:r>
              <a:rPr kumimoji="1" lang="en-US" altLang="ja-JP" dirty="0">
                <a:solidFill>
                  <a:schemeClr val="tx1"/>
                </a:solidFill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</a:rPr>
              <a:t>）を</a:t>
            </a:r>
            <a:r>
              <a:rPr lang="ja-JP" altLang="en-US" dirty="0">
                <a:solidFill>
                  <a:schemeClr val="tx1"/>
                </a:solidFill>
              </a:rPr>
              <a:t>添付</a:t>
            </a:r>
            <a:r>
              <a:rPr kumimoji="1" lang="ja-JP" altLang="en-US" dirty="0">
                <a:solidFill>
                  <a:schemeClr val="tx1"/>
                </a:solidFill>
              </a:rPr>
              <a:t>してください。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en-US" altLang="ja-JP" dirty="0">
                <a:solidFill>
                  <a:schemeClr val="tx1"/>
                </a:solidFill>
              </a:rPr>
              <a:t>※</a:t>
            </a:r>
            <a:r>
              <a:rPr kumimoji="1" lang="ja-JP" altLang="en-US" dirty="0">
                <a:solidFill>
                  <a:srgbClr val="FF0000"/>
                </a:solidFill>
              </a:rPr>
              <a:t>概ね７</a:t>
            </a:r>
            <a:r>
              <a:rPr lang="ja-JP" altLang="en-US" dirty="0">
                <a:solidFill>
                  <a:schemeClr val="tx1"/>
                </a:solidFill>
              </a:rPr>
              <a:t>頁</a:t>
            </a:r>
            <a:r>
              <a:rPr kumimoji="1" lang="ja-JP" altLang="en-US" dirty="0">
                <a:solidFill>
                  <a:schemeClr val="tx1"/>
                </a:solidFill>
              </a:rPr>
              <a:t>以内、書式･書体等は自由、ここまでの頁を含めファイルサイズ</a:t>
            </a:r>
            <a:r>
              <a:rPr kumimoji="1" lang="en-US" altLang="ja-JP" dirty="0">
                <a:solidFill>
                  <a:schemeClr val="tx1"/>
                </a:solidFill>
              </a:rPr>
              <a:t>10MG</a:t>
            </a:r>
            <a:r>
              <a:rPr lang="ja-JP" altLang="en-US" dirty="0">
                <a:solidFill>
                  <a:schemeClr val="tx1"/>
                </a:solidFill>
              </a:rPr>
              <a:t>以内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41C3082-3B51-2D2E-82E7-D0276F077882}"/>
              </a:ext>
            </a:extLst>
          </p:cNvPr>
          <p:cNvSpPr/>
          <p:nvPr/>
        </p:nvSpPr>
        <p:spPr>
          <a:xfrm>
            <a:off x="329683" y="210258"/>
            <a:ext cx="5104666" cy="3789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tx1"/>
                </a:solidFill>
              </a:rPr>
              <a:t>４　取組の概要（趣旨、実績、今後の展望等）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932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335</Words>
  <Application>Microsoft Office PowerPoint</Application>
  <PresentationFormat>ワイド画面</PresentationFormat>
  <Paragraphs>47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兵庫県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越智　敏文</dc:creator>
  <cp:lastModifiedBy>岸野　桃子</cp:lastModifiedBy>
  <cp:revision>135</cp:revision>
  <cp:lastPrinted>2025-06-19T00:34:16Z</cp:lastPrinted>
  <dcterms:created xsi:type="dcterms:W3CDTF">2024-11-22T04:02:15Z</dcterms:created>
  <dcterms:modified xsi:type="dcterms:W3CDTF">2025-06-23T23:45:08Z</dcterms:modified>
</cp:coreProperties>
</file>