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6"/>
  </p:notesMasterIdLst>
  <p:sldIdLst>
    <p:sldId id="256" r:id="rId2"/>
    <p:sldId id="257" r:id="rId3"/>
    <p:sldId id="258" r:id="rId4"/>
    <p:sldId id="259" r:id="rId5"/>
  </p:sldIdLst>
  <p:sldSz cx="6858000" cy="9144000" type="screen4x3"/>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66" d="100"/>
          <a:sy n="66" d="100"/>
        </p:scale>
        <p:origin x="-1980" y="216"/>
      </p:cViewPr>
      <p:guideLst>
        <p:guide orient="horz" pos="2880"/>
        <p:guide pos="216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575" cy="4968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6038" y="0"/>
            <a:ext cx="2949575" cy="496888"/>
          </a:xfrm>
          <a:prstGeom prst="rect">
            <a:avLst/>
          </a:prstGeom>
        </p:spPr>
        <p:txBody>
          <a:bodyPr vert="horz" lIns="91440" tIns="45720" rIns="91440" bIns="45720" rtlCol="0"/>
          <a:lstStyle>
            <a:lvl1pPr algn="r">
              <a:defRPr sz="1200"/>
            </a:lvl1pPr>
          </a:lstStyle>
          <a:p>
            <a:fld id="{AC0718A5-435B-4F99-B95A-2CCE8AA5DA78}" type="datetimeFigureOut">
              <a:rPr kumimoji="1" lang="ja-JP" altLang="en-US" smtClean="0"/>
              <a:t>2014/9/9</a:t>
            </a:fld>
            <a:endParaRPr kumimoji="1" lang="ja-JP" altLang="en-US"/>
          </a:p>
        </p:txBody>
      </p:sp>
      <p:sp>
        <p:nvSpPr>
          <p:cNvPr id="4" name="スライド イメージ プレースホルダー 3"/>
          <p:cNvSpPr>
            <a:spLocks noGrp="1" noRot="1" noChangeAspect="1"/>
          </p:cNvSpPr>
          <p:nvPr>
            <p:ph type="sldImg" idx="2"/>
          </p:nvPr>
        </p:nvSpPr>
        <p:spPr>
          <a:xfrm>
            <a:off x="2006600" y="746125"/>
            <a:ext cx="2794000" cy="3725863"/>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1038" y="4721225"/>
            <a:ext cx="5445125" cy="4471988"/>
          </a:xfrm>
          <a:prstGeom prst="rect">
            <a:avLst/>
          </a:prstGeom>
        </p:spPr>
        <p:txBody>
          <a:bodyPr vert="horz" lIns="91440" tIns="45720" rIns="91440" bIns="45720"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0" y="9440863"/>
            <a:ext cx="2949575" cy="4968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6038" y="9440863"/>
            <a:ext cx="2949575" cy="496887"/>
          </a:xfrm>
          <a:prstGeom prst="rect">
            <a:avLst/>
          </a:prstGeom>
        </p:spPr>
        <p:txBody>
          <a:bodyPr vert="horz" lIns="91440" tIns="45720" rIns="91440" bIns="45720" rtlCol="0" anchor="b"/>
          <a:lstStyle>
            <a:lvl1pPr algn="r">
              <a:defRPr sz="1200"/>
            </a:lvl1pPr>
          </a:lstStyle>
          <a:p>
            <a:fld id="{BE2AA658-5338-4339-BC2F-DE731C544B4A}" type="slidenum">
              <a:rPr kumimoji="1" lang="ja-JP" altLang="en-US" smtClean="0"/>
              <a:t>‹#›</a:t>
            </a:fld>
            <a:endParaRPr kumimoji="1" lang="ja-JP" altLang="en-US"/>
          </a:p>
        </p:txBody>
      </p:sp>
    </p:spTree>
    <p:extLst>
      <p:ext uri="{BB962C8B-B14F-4D97-AF65-F5344CB8AC3E}">
        <p14:creationId xmlns:p14="http://schemas.microsoft.com/office/powerpoint/2010/main" val="265541704"/>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514350" y="2840568"/>
            <a:ext cx="5829300" cy="1960033"/>
          </a:xfrm>
        </p:spPr>
        <p:txBody>
          <a:bodyPr/>
          <a:lstStyle/>
          <a:p>
            <a:r>
              <a:rPr kumimoji="1" lang="ja-JP" altLang="en-US" smtClean="0"/>
              <a:t>マスター タイトルの書式設定</a:t>
            </a:r>
            <a:endParaRPr kumimoji="1" lang="ja-JP" altLang="en-US"/>
          </a:p>
        </p:txBody>
      </p:sp>
      <p:sp>
        <p:nvSpPr>
          <p:cNvPr id="3" name="サブタイトル 2"/>
          <p:cNvSpPr>
            <a:spLocks noGrp="1"/>
          </p:cNvSpPr>
          <p:nvPr>
            <p:ph type="subTitle" idx="1"/>
          </p:nvPr>
        </p:nvSpPr>
        <p:spPr>
          <a:xfrm>
            <a:off x="1028700" y="5181600"/>
            <a:ext cx="4800600" cy="23368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smtClean="0"/>
              <a:t>マスター サブタイトルの書式設定</a:t>
            </a:r>
            <a:endParaRPr kumimoji="1" lang="ja-JP" altLang="en-US"/>
          </a:p>
        </p:txBody>
      </p:sp>
      <p:sp>
        <p:nvSpPr>
          <p:cNvPr id="4" name="日付プレースホルダー 3"/>
          <p:cNvSpPr>
            <a:spLocks noGrp="1"/>
          </p:cNvSpPr>
          <p:nvPr>
            <p:ph type="dt" sz="half" idx="10"/>
          </p:nvPr>
        </p:nvSpPr>
        <p:spPr/>
        <p:txBody>
          <a:bodyPr/>
          <a:lstStyle/>
          <a:p>
            <a:fld id="{290FE10E-22BB-4705-B7CF-AB3F4B3FBFB2}" type="datetimeFigureOut">
              <a:rPr kumimoji="1" lang="ja-JP" altLang="en-US" smtClean="0"/>
              <a:t>2014/9/9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682C3294-C578-472C-BF28-E769B5C4E9D3}" type="slidenum">
              <a:rPr kumimoji="1" lang="ja-JP" altLang="en-US" smtClean="0"/>
              <a:t>‹#›</a:t>
            </a:fld>
            <a:endParaRPr kumimoji="1" lang="ja-JP" altLang="en-US"/>
          </a:p>
        </p:txBody>
      </p:sp>
    </p:spTree>
    <p:extLst>
      <p:ext uri="{BB962C8B-B14F-4D97-AF65-F5344CB8AC3E}">
        <p14:creationId xmlns:p14="http://schemas.microsoft.com/office/powerpoint/2010/main" val="13679481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290FE10E-22BB-4705-B7CF-AB3F4B3FBFB2}" type="datetimeFigureOut">
              <a:rPr kumimoji="1" lang="ja-JP" altLang="en-US" smtClean="0"/>
              <a:t>2014/9/9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682C3294-C578-472C-BF28-E769B5C4E9D3}" type="slidenum">
              <a:rPr kumimoji="1" lang="ja-JP" altLang="en-US" smtClean="0"/>
              <a:t>‹#›</a:t>
            </a:fld>
            <a:endParaRPr kumimoji="1" lang="ja-JP" altLang="en-US"/>
          </a:p>
        </p:txBody>
      </p:sp>
    </p:spTree>
    <p:extLst>
      <p:ext uri="{BB962C8B-B14F-4D97-AF65-F5344CB8AC3E}">
        <p14:creationId xmlns:p14="http://schemas.microsoft.com/office/powerpoint/2010/main" val="210735653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3729037" y="488951"/>
            <a:ext cx="1157288" cy="10401300"/>
          </a:xfrm>
        </p:spPr>
        <p:txBody>
          <a:bodyPr vert="eaVert"/>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a:xfrm>
            <a:off x="257175" y="488951"/>
            <a:ext cx="3357563" cy="10401300"/>
          </a:xfrm>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290FE10E-22BB-4705-B7CF-AB3F4B3FBFB2}" type="datetimeFigureOut">
              <a:rPr kumimoji="1" lang="ja-JP" altLang="en-US" smtClean="0"/>
              <a:t>2014/9/9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682C3294-C578-472C-BF28-E769B5C4E9D3}" type="slidenum">
              <a:rPr kumimoji="1" lang="ja-JP" altLang="en-US" smtClean="0"/>
              <a:t>‹#›</a:t>
            </a:fld>
            <a:endParaRPr kumimoji="1" lang="ja-JP" altLang="en-US"/>
          </a:p>
        </p:txBody>
      </p:sp>
    </p:spTree>
    <p:extLst>
      <p:ext uri="{BB962C8B-B14F-4D97-AF65-F5344CB8AC3E}">
        <p14:creationId xmlns:p14="http://schemas.microsoft.com/office/powerpoint/2010/main" val="369405457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290FE10E-22BB-4705-B7CF-AB3F4B3FBFB2}" type="datetimeFigureOut">
              <a:rPr kumimoji="1" lang="ja-JP" altLang="en-US" smtClean="0"/>
              <a:t>2014/9/9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682C3294-C578-472C-BF28-E769B5C4E9D3}" type="slidenum">
              <a:rPr kumimoji="1" lang="ja-JP" altLang="en-US" smtClean="0"/>
              <a:t>‹#›</a:t>
            </a:fld>
            <a:endParaRPr kumimoji="1" lang="ja-JP" altLang="en-US"/>
          </a:p>
        </p:txBody>
      </p:sp>
    </p:spTree>
    <p:extLst>
      <p:ext uri="{BB962C8B-B14F-4D97-AF65-F5344CB8AC3E}">
        <p14:creationId xmlns:p14="http://schemas.microsoft.com/office/powerpoint/2010/main" val="730300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541735" y="5875867"/>
            <a:ext cx="5829300" cy="1816100"/>
          </a:xfrm>
        </p:spPr>
        <p:txBody>
          <a:bodyPr anchor="t"/>
          <a:lstStyle>
            <a:lvl1pPr algn="l">
              <a:defRPr sz="4000" b="1" cap="all"/>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541735" y="3875618"/>
            <a:ext cx="5829300" cy="2000249"/>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smtClean="0"/>
              <a:t>マスター テキストの書式設定</a:t>
            </a:r>
          </a:p>
        </p:txBody>
      </p:sp>
      <p:sp>
        <p:nvSpPr>
          <p:cNvPr id="4" name="日付プレースホルダー 3"/>
          <p:cNvSpPr>
            <a:spLocks noGrp="1"/>
          </p:cNvSpPr>
          <p:nvPr>
            <p:ph type="dt" sz="half" idx="10"/>
          </p:nvPr>
        </p:nvSpPr>
        <p:spPr/>
        <p:txBody>
          <a:bodyPr/>
          <a:lstStyle/>
          <a:p>
            <a:fld id="{290FE10E-22BB-4705-B7CF-AB3F4B3FBFB2}" type="datetimeFigureOut">
              <a:rPr kumimoji="1" lang="ja-JP" altLang="en-US" smtClean="0"/>
              <a:t>2014/9/9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682C3294-C578-472C-BF28-E769B5C4E9D3}" type="slidenum">
              <a:rPr kumimoji="1" lang="ja-JP" altLang="en-US" smtClean="0"/>
              <a:t>‹#›</a:t>
            </a:fld>
            <a:endParaRPr kumimoji="1" lang="ja-JP" altLang="en-US"/>
          </a:p>
        </p:txBody>
      </p:sp>
    </p:spTree>
    <p:extLst>
      <p:ext uri="{BB962C8B-B14F-4D97-AF65-F5344CB8AC3E}">
        <p14:creationId xmlns:p14="http://schemas.microsoft.com/office/powerpoint/2010/main" val="42405077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sz="half" idx="1"/>
          </p:nvPr>
        </p:nvSpPr>
        <p:spPr>
          <a:xfrm>
            <a:off x="257175" y="2844800"/>
            <a:ext cx="2257425" cy="8045451"/>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ー 3"/>
          <p:cNvSpPr>
            <a:spLocks noGrp="1"/>
          </p:cNvSpPr>
          <p:nvPr>
            <p:ph sz="half" idx="2"/>
          </p:nvPr>
        </p:nvSpPr>
        <p:spPr>
          <a:xfrm>
            <a:off x="2628900" y="2844800"/>
            <a:ext cx="2257425" cy="8045451"/>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ー 4"/>
          <p:cNvSpPr>
            <a:spLocks noGrp="1"/>
          </p:cNvSpPr>
          <p:nvPr>
            <p:ph type="dt" sz="half" idx="10"/>
          </p:nvPr>
        </p:nvSpPr>
        <p:spPr/>
        <p:txBody>
          <a:bodyPr/>
          <a:lstStyle/>
          <a:p>
            <a:fld id="{290FE10E-22BB-4705-B7CF-AB3F4B3FBFB2}" type="datetimeFigureOut">
              <a:rPr kumimoji="1" lang="ja-JP" altLang="en-US" smtClean="0"/>
              <a:t>2014/9/9</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682C3294-C578-472C-BF28-E769B5C4E9D3}" type="slidenum">
              <a:rPr kumimoji="1" lang="ja-JP" altLang="en-US" smtClean="0"/>
              <a:t>‹#›</a:t>
            </a:fld>
            <a:endParaRPr kumimoji="1" lang="ja-JP" altLang="en-US"/>
          </a:p>
        </p:txBody>
      </p:sp>
    </p:spTree>
    <p:extLst>
      <p:ext uri="{BB962C8B-B14F-4D97-AF65-F5344CB8AC3E}">
        <p14:creationId xmlns:p14="http://schemas.microsoft.com/office/powerpoint/2010/main" val="3733917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342900" y="366184"/>
            <a:ext cx="6172200" cy="1524000"/>
          </a:xfrm>
        </p:spPr>
        <p:txBody>
          <a:bodyPr/>
          <a:lstStyle>
            <a:lvl1pPr>
              <a:defRPr/>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342900" y="2046817"/>
            <a:ext cx="303014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4" name="コンテンツ プレースホルダー 3"/>
          <p:cNvSpPr>
            <a:spLocks noGrp="1"/>
          </p:cNvSpPr>
          <p:nvPr>
            <p:ph sz="half" idx="2"/>
          </p:nvPr>
        </p:nvSpPr>
        <p:spPr>
          <a:xfrm>
            <a:off x="342900" y="2899833"/>
            <a:ext cx="303014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ー 4"/>
          <p:cNvSpPr>
            <a:spLocks noGrp="1"/>
          </p:cNvSpPr>
          <p:nvPr>
            <p:ph type="body" sz="quarter" idx="3"/>
          </p:nvPr>
        </p:nvSpPr>
        <p:spPr>
          <a:xfrm>
            <a:off x="3483769" y="2046817"/>
            <a:ext cx="303133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6" name="コンテンツ プレースホルダー 5"/>
          <p:cNvSpPr>
            <a:spLocks noGrp="1"/>
          </p:cNvSpPr>
          <p:nvPr>
            <p:ph sz="quarter" idx="4"/>
          </p:nvPr>
        </p:nvSpPr>
        <p:spPr>
          <a:xfrm>
            <a:off x="3483769" y="2899833"/>
            <a:ext cx="303133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ー 6"/>
          <p:cNvSpPr>
            <a:spLocks noGrp="1"/>
          </p:cNvSpPr>
          <p:nvPr>
            <p:ph type="dt" sz="half" idx="10"/>
          </p:nvPr>
        </p:nvSpPr>
        <p:spPr/>
        <p:txBody>
          <a:bodyPr/>
          <a:lstStyle/>
          <a:p>
            <a:fld id="{290FE10E-22BB-4705-B7CF-AB3F4B3FBFB2}" type="datetimeFigureOut">
              <a:rPr kumimoji="1" lang="ja-JP" altLang="en-US" smtClean="0"/>
              <a:t>2014/9/9</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682C3294-C578-472C-BF28-E769B5C4E9D3}" type="slidenum">
              <a:rPr kumimoji="1" lang="ja-JP" altLang="en-US" smtClean="0"/>
              <a:t>‹#›</a:t>
            </a:fld>
            <a:endParaRPr kumimoji="1" lang="ja-JP" altLang="en-US"/>
          </a:p>
        </p:txBody>
      </p:sp>
    </p:spTree>
    <p:extLst>
      <p:ext uri="{BB962C8B-B14F-4D97-AF65-F5344CB8AC3E}">
        <p14:creationId xmlns:p14="http://schemas.microsoft.com/office/powerpoint/2010/main" val="1920817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日付プレースホルダー 2"/>
          <p:cNvSpPr>
            <a:spLocks noGrp="1"/>
          </p:cNvSpPr>
          <p:nvPr>
            <p:ph type="dt" sz="half" idx="10"/>
          </p:nvPr>
        </p:nvSpPr>
        <p:spPr/>
        <p:txBody>
          <a:bodyPr/>
          <a:lstStyle/>
          <a:p>
            <a:fld id="{290FE10E-22BB-4705-B7CF-AB3F4B3FBFB2}" type="datetimeFigureOut">
              <a:rPr kumimoji="1" lang="ja-JP" altLang="en-US" smtClean="0"/>
              <a:t>2014/9/9</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682C3294-C578-472C-BF28-E769B5C4E9D3}" type="slidenum">
              <a:rPr kumimoji="1" lang="ja-JP" altLang="en-US" smtClean="0"/>
              <a:t>‹#›</a:t>
            </a:fld>
            <a:endParaRPr kumimoji="1" lang="ja-JP" altLang="en-US"/>
          </a:p>
        </p:txBody>
      </p:sp>
    </p:spTree>
    <p:extLst>
      <p:ext uri="{BB962C8B-B14F-4D97-AF65-F5344CB8AC3E}">
        <p14:creationId xmlns:p14="http://schemas.microsoft.com/office/powerpoint/2010/main" val="840249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290FE10E-22BB-4705-B7CF-AB3F4B3FBFB2}" type="datetimeFigureOut">
              <a:rPr kumimoji="1" lang="ja-JP" altLang="en-US" smtClean="0"/>
              <a:t>2014/9/9</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682C3294-C578-472C-BF28-E769B5C4E9D3}" type="slidenum">
              <a:rPr kumimoji="1" lang="ja-JP" altLang="en-US" smtClean="0"/>
              <a:t>‹#›</a:t>
            </a:fld>
            <a:endParaRPr kumimoji="1" lang="ja-JP" altLang="en-US"/>
          </a:p>
        </p:txBody>
      </p:sp>
    </p:spTree>
    <p:extLst>
      <p:ext uri="{BB962C8B-B14F-4D97-AF65-F5344CB8AC3E}">
        <p14:creationId xmlns:p14="http://schemas.microsoft.com/office/powerpoint/2010/main" val="220751157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342900" y="364067"/>
            <a:ext cx="2256235" cy="1549400"/>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a:xfrm>
            <a:off x="2681287" y="364067"/>
            <a:ext cx="3833813" cy="780415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ー 3"/>
          <p:cNvSpPr>
            <a:spLocks noGrp="1"/>
          </p:cNvSpPr>
          <p:nvPr>
            <p:ph type="body" sz="half" idx="2"/>
          </p:nvPr>
        </p:nvSpPr>
        <p:spPr>
          <a:xfrm>
            <a:off x="342900" y="1913467"/>
            <a:ext cx="2256235" cy="625475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290FE10E-22BB-4705-B7CF-AB3F4B3FBFB2}" type="datetimeFigureOut">
              <a:rPr kumimoji="1" lang="ja-JP" altLang="en-US" smtClean="0"/>
              <a:t>2014/9/9</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682C3294-C578-472C-BF28-E769B5C4E9D3}" type="slidenum">
              <a:rPr kumimoji="1" lang="ja-JP" altLang="en-US" smtClean="0"/>
              <a:t>‹#›</a:t>
            </a:fld>
            <a:endParaRPr kumimoji="1" lang="ja-JP" altLang="en-US"/>
          </a:p>
        </p:txBody>
      </p:sp>
    </p:spTree>
    <p:extLst>
      <p:ext uri="{BB962C8B-B14F-4D97-AF65-F5344CB8AC3E}">
        <p14:creationId xmlns:p14="http://schemas.microsoft.com/office/powerpoint/2010/main" val="113550586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344216" y="6400800"/>
            <a:ext cx="4114800" cy="755651"/>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図プレースホルダー 2"/>
          <p:cNvSpPr>
            <a:spLocks noGrp="1"/>
          </p:cNvSpPr>
          <p:nvPr>
            <p:ph type="pic" idx="1"/>
          </p:nvPr>
        </p:nvSpPr>
        <p:spPr>
          <a:xfrm>
            <a:off x="1344216" y="817033"/>
            <a:ext cx="41148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344216" y="7156451"/>
            <a:ext cx="4114800" cy="107314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290FE10E-22BB-4705-B7CF-AB3F4B3FBFB2}" type="datetimeFigureOut">
              <a:rPr kumimoji="1" lang="ja-JP" altLang="en-US" smtClean="0"/>
              <a:t>2014/9/9</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682C3294-C578-472C-BF28-E769B5C4E9D3}" type="slidenum">
              <a:rPr kumimoji="1" lang="ja-JP" altLang="en-US" smtClean="0"/>
              <a:t>‹#›</a:t>
            </a:fld>
            <a:endParaRPr kumimoji="1" lang="ja-JP" altLang="en-US"/>
          </a:p>
        </p:txBody>
      </p:sp>
    </p:spTree>
    <p:extLst>
      <p:ext uri="{BB962C8B-B14F-4D97-AF65-F5344CB8AC3E}">
        <p14:creationId xmlns:p14="http://schemas.microsoft.com/office/powerpoint/2010/main" val="359061352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342900" y="366184"/>
            <a:ext cx="6172200" cy="1524000"/>
          </a:xfrm>
          <a:prstGeom prst="rect">
            <a:avLst/>
          </a:prstGeom>
        </p:spPr>
        <p:txBody>
          <a:bodyPr vert="horz" lIns="91440" tIns="45720" rIns="91440" bIns="45720" rtlCol="0" anchor="ctr">
            <a:normAutofit/>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342900" y="2133601"/>
            <a:ext cx="6172200" cy="6034617"/>
          </a:xfrm>
          <a:prstGeom prst="rect">
            <a:avLst/>
          </a:prstGeom>
        </p:spPr>
        <p:txBody>
          <a:bodyPr vert="horz" lIns="91440" tIns="45720" rIns="91440" bIns="45720" rtlCol="0">
            <a:normAutofit/>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2"/>
          </p:nvPr>
        </p:nvSpPr>
        <p:spPr>
          <a:xfrm>
            <a:off x="342900" y="8475134"/>
            <a:ext cx="1600200" cy="486833"/>
          </a:xfrm>
          <a:prstGeom prst="rect">
            <a:avLst/>
          </a:prstGeom>
        </p:spPr>
        <p:txBody>
          <a:bodyPr vert="horz" lIns="91440" tIns="45720" rIns="91440" bIns="45720" rtlCol="0" anchor="ctr"/>
          <a:lstStyle>
            <a:lvl1pPr algn="l">
              <a:defRPr sz="1200">
                <a:solidFill>
                  <a:schemeClr val="tx1">
                    <a:tint val="75000"/>
                  </a:schemeClr>
                </a:solidFill>
              </a:defRPr>
            </a:lvl1pPr>
          </a:lstStyle>
          <a:p>
            <a:fld id="{290FE10E-22BB-4705-B7CF-AB3F4B3FBFB2}" type="datetimeFigureOut">
              <a:rPr kumimoji="1" lang="ja-JP" altLang="en-US" smtClean="0"/>
              <a:t>2014/9/9</a:t>
            </a:fld>
            <a:endParaRPr kumimoji="1" lang="ja-JP" altLang="en-US"/>
          </a:p>
        </p:txBody>
      </p:sp>
      <p:sp>
        <p:nvSpPr>
          <p:cNvPr id="5" name="フッター プレースホルダー 4"/>
          <p:cNvSpPr>
            <a:spLocks noGrp="1"/>
          </p:cNvSpPr>
          <p:nvPr>
            <p:ph type="ftr" sz="quarter" idx="3"/>
          </p:nvPr>
        </p:nvSpPr>
        <p:spPr>
          <a:xfrm>
            <a:off x="2343150" y="8475134"/>
            <a:ext cx="2171700" cy="486833"/>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4914900" y="8475134"/>
            <a:ext cx="1600200" cy="486833"/>
          </a:xfrm>
          <a:prstGeom prst="rect">
            <a:avLst/>
          </a:prstGeom>
        </p:spPr>
        <p:txBody>
          <a:bodyPr vert="horz" lIns="91440" tIns="45720" rIns="91440" bIns="45720" rtlCol="0" anchor="ctr"/>
          <a:lstStyle>
            <a:lvl1pPr algn="r">
              <a:defRPr sz="1200">
                <a:solidFill>
                  <a:schemeClr val="tx1">
                    <a:tint val="75000"/>
                  </a:schemeClr>
                </a:solidFill>
              </a:defRPr>
            </a:lvl1pPr>
          </a:lstStyle>
          <a:p>
            <a:fld id="{682C3294-C578-472C-BF28-E769B5C4E9D3}" type="slidenum">
              <a:rPr kumimoji="1" lang="ja-JP" altLang="en-US" smtClean="0"/>
              <a:t>‹#›</a:t>
            </a:fld>
            <a:endParaRPr kumimoji="1" lang="ja-JP" altLang="en-US"/>
          </a:p>
        </p:txBody>
      </p:sp>
    </p:spTree>
    <p:extLst>
      <p:ext uri="{BB962C8B-B14F-4D97-AF65-F5344CB8AC3E}">
        <p14:creationId xmlns:p14="http://schemas.microsoft.com/office/powerpoint/2010/main" val="141716658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テキスト ボックス 4"/>
          <p:cNvSpPr txBox="1"/>
          <p:nvPr/>
        </p:nvSpPr>
        <p:spPr>
          <a:xfrm>
            <a:off x="5373216" y="1331640"/>
            <a:ext cx="1368152" cy="307777"/>
          </a:xfrm>
          <a:prstGeom prst="rect">
            <a:avLst/>
          </a:prstGeom>
          <a:noFill/>
        </p:spPr>
        <p:txBody>
          <a:bodyPr wrap="square" rtlCol="0">
            <a:spAutoFit/>
          </a:bodyPr>
          <a:lstStyle/>
          <a:p>
            <a:pPr algn="ctr"/>
            <a:r>
              <a:rPr kumimoji="1" lang="ja-JP" altLang="en-US" sz="1400" b="1" dirty="0" smtClean="0"/>
              <a:t>兵　庫　県</a:t>
            </a:r>
            <a:endParaRPr kumimoji="1" lang="ja-JP" altLang="en-US" sz="1400" b="1" dirty="0"/>
          </a:p>
        </p:txBody>
      </p:sp>
      <p:sp>
        <p:nvSpPr>
          <p:cNvPr id="8" name="角丸四角形 7"/>
          <p:cNvSpPr/>
          <p:nvPr/>
        </p:nvSpPr>
        <p:spPr>
          <a:xfrm>
            <a:off x="678182" y="424564"/>
            <a:ext cx="5472608" cy="792088"/>
          </a:xfrm>
          <a:prstGeom prst="roundRect">
            <a:avLst>
              <a:gd name="adj" fmla="val 42321"/>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dirty="0">
                <a:solidFill>
                  <a:schemeClr val="tx1"/>
                </a:solidFill>
              </a:rPr>
              <a:t>平成２６年８月豪雨災害で被災された県民の皆様へ</a:t>
            </a:r>
            <a:endParaRPr lang="en-US" altLang="ja-JP" dirty="0">
              <a:solidFill>
                <a:schemeClr val="tx1"/>
              </a:solidFill>
            </a:endParaRPr>
          </a:p>
          <a:p>
            <a:pPr algn="ctr"/>
            <a:r>
              <a:rPr lang="ja-JP" altLang="en-US" dirty="0" smtClean="0">
                <a:solidFill>
                  <a:schemeClr val="tx1"/>
                </a:solidFill>
              </a:rPr>
              <a:t>～復興支援策のご紹介～</a:t>
            </a:r>
            <a:endParaRPr lang="ja-JP" altLang="en-US" dirty="0">
              <a:solidFill>
                <a:schemeClr val="tx1"/>
              </a:solidFill>
            </a:endParaRPr>
          </a:p>
        </p:txBody>
      </p:sp>
      <p:sp>
        <p:nvSpPr>
          <p:cNvPr id="10" name="テキスト ボックス 9"/>
          <p:cNvSpPr txBox="1"/>
          <p:nvPr/>
        </p:nvSpPr>
        <p:spPr>
          <a:xfrm>
            <a:off x="462720" y="5018000"/>
            <a:ext cx="5996136" cy="954107"/>
          </a:xfrm>
          <a:prstGeom prst="rect">
            <a:avLst/>
          </a:prstGeom>
          <a:noFill/>
        </p:spPr>
        <p:txBody>
          <a:bodyPr wrap="square" rtlCol="0">
            <a:spAutoFit/>
          </a:bodyPr>
          <a:lstStyle/>
          <a:p>
            <a:r>
              <a:rPr lang="en-US" altLang="ja-JP" sz="1400" dirty="0" smtClean="0">
                <a:latin typeface="ＭＳ ゴシック" panose="020B0609070205080204" pitchFamily="49" charset="-128"/>
                <a:ea typeface="ＭＳ ゴシック" panose="020B0609070205080204" pitchFamily="49" charset="-128"/>
              </a:rPr>
              <a:t>Ⅰ</a:t>
            </a:r>
            <a:r>
              <a:rPr lang="ja-JP" altLang="en-US" sz="1400" dirty="0" smtClean="0">
                <a:latin typeface="ＭＳ ゴシック" panose="020B0609070205080204" pitchFamily="49" charset="-128"/>
                <a:ea typeface="ＭＳ ゴシック" panose="020B0609070205080204" pitchFamily="49" charset="-128"/>
              </a:rPr>
              <a:t>　商工業者の皆様への支援施策・・・・・・・・・・・・・・・　</a:t>
            </a:r>
            <a:r>
              <a:rPr lang="ja-JP" altLang="en-US" sz="1400" dirty="0">
                <a:latin typeface="ＭＳ ゴシック" panose="020B0609070205080204" pitchFamily="49" charset="-128"/>
                <a:ea typeface="ＭＳ ゴシック" panose="020B0609070205080204" pitchFamily="49" charset="-128"/>
              </a:rPr>
              <a:t>１</a:t>
            </a:r>
            <a:endParaRPr lang="en-US" altLang="ja-JP" sz="1400" dirty="0" smtClean="0">
              <a:latin typeface="ＭＳ ゴシック" panose="020B0609070205080204" pitchFamily="49" charset="-128"/>
              <a:ea typeface="ＭＳ ゴシック" panose="020B0609070205080204" pitchFamily="49" charset="-128"/>
            </a:endParaRPr>
          </a:p>
          <a:p>
            <a:endParaRPr kumimoji="1" lang="en-US" altLang="ja-JP" sz="1400" dirty="0">
              <a:latin typeface="ＭＳ ゴシック" panose="020B0609070205080204" pitchFamily="49" charset="-128"/>
              <a:ea typeface="ＭＳ ゴシック" panose="020B0609070205080204" pitchFamily="49" charset="-128"/>
            </a:endParaRPr>
          </a:p>
          <a:p>
            <a:endParaRPr lang="en-US" altLang="ja-JP" sz="1400" dirty="0" smtClean="0">
              <a:latin typeface="ＭＳ ゴシック" panose="020B0609070205080204" pitchFamily="49" charset="-128"/>
              <a:ea typeface="ＭＳ ゴシック" panose="020B0609070205080204" pitchFamily="49" charset="-128"/>
            </a:endParaRPr>
          </a:p>
          <a:p>
            <a:r>
              <a:rPr lang="en-US" altLang="ja-JP" sz="1400" dirty="0" smtClean="0">
                <a:latin typeface="ＭＳ ゴシック" panose="020B0609070205080204" pitchFamily="49" charset="-128"/>
                <a:ea typeface="ＭＳ ゴシック" panose="020B0609070205080204" pitchFamily="49" charset="-128"/>
              </a:rPr>
              <a:t>Ⅱ</a:t>
            </a:r>
            <a:r>
              <a:rPr lang="ja-JP" altLang="en-US" sz="1400" dirty="0" smtClean="0">
                <a:latin typeface="ＭＳ ゴシック" panose="020B0609070205080204" pitchFamily="49" charset="-128"/>
                <a:ea typeface="ＭＳ ゴシック" panose="020B0609070205080204" pitchFamily="49" charset="-128"/>
              </a:rPr>
              <a:t>　農業者の皆様への支援施策・・・・・・・・・・・・・・・・　３</a:t>
            </a:r>
            <a:endParaRPr kumimoji="1" lang="ja-JP" altLang="en-US" sz="1400" dirty="0">
              <a:latin typeface="ＭＳ ゴシック" panose="020B0609070205080204" pitchFamily="49" charset="-128"/>
              <a:ea typeface="ＭＳ ゴシック" panose="020B0609070205080204" pitchFamily="49" charset="-128"/>
            </a:endParaRPr>
          </a:p>
        </p:txBody>
      </p:sp>
      <p:sp>
        <p:nvSpPr>
          <p:cNvPr id="11" name="メモ 10"/>
          <p:cNvSpPr/>
          <p:nvPr/>
        </p:nvSpPr>
        <p:spPr>
          <a:xfrm>
            <a:off x="462720" y="4512258"/>
            <a:ext cx="5990616" cy="1931388"/>
          </a:xfrm>
          <a:prstGeom prst="foldedCorner">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 name="額縁 3"/>
          <p:cNvSpPr/>
          <p:nvPr/>
        </p:nvSpPr>
        <p:spPr>
          <a:xfrm>
            <a:off x="1829748" y="4139952"/>
            <a:ext cx="3168352" cy="648072"/>
          </a:xfrm>
          <a:prstGeom prst="bevel">
            <a:avLst>
              <a:gd name="adj" fmla="val 12500"/>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dirty="0" smtClean="0">
                <a:solidFill>
                  <a:schemeClr val="tx1"/>
                </a:solidFill>
              </a:rPr>
              <a:t>商工業者・農業者</a:t>
            </a:r>
            <a:r>
              <a:rPr kumimoji="1" lang="ja-JP" altLang="en-US" dirty="0" smtClean="0">
                <a:solidFill>
                  <a:schemeClr val="tx1"/>
                </a:solidFill>
              </a:rPr>
              <a:t>の皆様へ</a:t>
            </a:r>
            <a:endParaRPr kumimoji="1" lang="en-US" altLang="ja-JP" dirty="0" smtClean="0">
              <a:solidFill>
                <a:schemeClr val="tx1"/>
              </a:solidFill>
            </a:endParaRPr>
          </a:p>
        </p:txBody>
      </p:sp>
      <p:sp>
        <p:nvSpPr>
          <p:cNvPr id="12" name="テキスト ボックス 11"/>
          <p:cNvSpPr txBox="1"/>
          <p:nvPr/>
        </p:nvSpPr>
        <p:spPr>
          <a:xfrm>
            <a:off x="2608446" y="7838479"/>
            <a:ext cx="1618162" cy="307777"/>
          </a:xfrm>
          <a:prstGeom prst="rect">
            <a:avLst/>
          </a:prstGeom>
          <a:noFill/>
        </p:spPr>
        <p:txBody>
          <a:bodyPr wrap="square" rtlCol="0">
            <a:spAutoFit/>
          </a:bodyPr>
          <a:lstStyle/>
          <a:p>
            <a:pPr algn="ctr"/>
            <a:r>
              <a:rPr kumimoji="1" lang="ja-JP" altLang="en-US" sz="1400" dirty="0" smtClean="0">
                <a:latin typeface="ＭＳ ゴシック" panose="020B0609070205080204" pitchFamily="49" charset="-128"/>
                <a:ea typeface="ＭＳ ゴシック" panose="020B0609070205080204" pitchFamily="49" charset="-128"/>
              </a:rPr>
              <a:t>平成２６年９月</a:t>
            </a:r>
            <a:endParaRPr kumimoji="1" lang="ja-JP" altLang="en-US" sz="1400" dirty="0">
              <a:latin typeface="ＭＳ ゴシック" panose="020B0609070205080204" pitchFamily="49" charset="-128"/>
              <a:ea typeface="ＭＳ ゴシック" panose="020B0609070205080204" pitchFamily="49" charset="-128"/>
            </a:endParaRPr>
          </a:p>
        </p:txBody>
      </p:sp>
      <p:sp>
        <p:nvSpPr>
          <p:cNvPr id="9" name="テキスト ボックス 8"/>
          <p:cNvSpPr txBox="1"/>
          <p:nvPr/>
        </p:nvSpPr>
        <p:spPr>
          <a:xfrm>
            <a:off x="457200" y="2105144"/>
            <a:ext cx="5996136" cy="738664"/>
          </a:xfrm>
          <a:prstGeom prst="rect">
            <a:avLst/>
          </a:prstGeom>
          <a:noFill/>
        </p:spPr>
        <p:txBody>
          <a:bodyPr wrap="square" rtlCol="0">
            <a:spAutoFit/>
          </a:bodyPr>
          <a:lstStyle/>
          <a:p>
            <a:r>
              <a:rPr lang="ja-JP" altLang="en-US" sz="1400" dirty="0" smtClean="0"/>
              <a:t>　この</a:t>
            </a:r>
            <a:r>
              <a:rPr lang="ja-JP" altLang="en-US" sz="1400" dirty="0"/>
              <a:t>たび</a:t>
            </a:r>
            <a:r>
              <a:rPr lang="ja-JP" altLang="en-US" sz="1400" dirty="0" smtClean="0"/>
              <a:t>の豪雨災害につきましては、心よりお見舞い申し上げます。</a:t>
            </a:r>
            <a:endParaRPr lang="en-US" altLang="ja-JP" sz="1400" dirty="0" smtClean="0"/>
          </a:p>
          <a:p>
            <a:r>
              <a:rPr kumimoji="1" lang="ja-JP" altLang="en-US" sz="1400" dirty="0" smtClean="0"/>
              <a:t>　兵庫県</a:t>
            </a:r>
            <a:r>
              <a:rPr kumimoji="1" lang="ja-JP" altLang="en-US" sz="1400" dirty="0"/>
              <a:t>で</a:t>
            </a:r>
            <a:r>
              <a:rPr kumimoji="1" lang="ja-JP" altLang="en-US" sz="1400" dirty="0" smtClean="0"/>
              <a:t>は、被災された皆様の一日も早い復興を願い支援施策を用意しておりますので、ご活用ください。</a:t>
            </a:r>
            <a:endParaRPr kumimoji="1" lang="en-US" altLang="ja-JP" sz="1400" dirty="0" smtClean="0"/>
          </a:p>
        </p:txBody>
      </p:sp>
      <p:sp>
        <p:nvSpPr>
          <p:cNvPr id="13" name="テキスト ボックス 12"/>
          <p:cNvSpPr txBox="1"/>
          <p:nvPr/>
        </p:nvSpPr>
        <p:spPr>
          <a:xfrm>
            <a:off x="462158" y="3131840"/>
            <a:ext cx="5996136" cy="523220"/>
          </a:xfrm>
          <a:prstGeom prst="rect">
            <a:avLst/>
          </a:prstGeom>
          <a:noFill/>
          <a:ln w="28575">
            <a:solidFill>
              <a:schemeClr val="tx1"/>
            </a:solidFill>
          </a:ln>
        </p:spPr>
        <p:txBody>
          <a:bodyPr wrap="square" rtlCol="0">
            <a:spAutoFit/>
          </a:bodyPr>
          <a:lstStyle/>
          <a:p>
            <a:r>
              <a:rPr lang="ja-JP" altLang="en-US" sz="1400" dirty="0" smtClean="0"/>
              <a:t>これ以外にも各市町が独自で施策を用意している場合もありますので、各市町にもご確認くださいますよう、よろしくお願いいたします。</a:t>
            </a:r>
            <a:endParaRPr kumimoji="1" lang="ja-JP" altLang="en-US" sz="1400" dirty="0"/>
          </a:p>
        </p:txBody>
      </p:sp>
    </p:spTree>
    <p:extLst>
      <p:ext uri="{BB962C8B-B14F-4D97-AF65-F5344CB8AC3E}">
        <p14:creationId xmlns:p14="http://schemas.microsoft.com/office/powerpoint/2010/main" val="228065222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テキスト ボックス 4"/>
          <p:cNvSpPr txBox="1"/>
          <p:nvPr/>
        </p:nvSpPr>
        <p:spPr>
          <a:xfrm>
            <a:off x="145660" y="245727"/>
            <a:ext cx="2779284" cy="307777"/>
          </a:xfrm>
          <a:prstGeom prst="rect">
            <a:avLst/>
          </a:prstGeom>
          <a:noFill/>
          <a:ln>
            <a:solidFill>
              <a:schemeClr val="tx1"/>
            </a:solidFill>
          </a:ln>
        </p:spPr>
        <p:txBody>
          <a:bodyPr wrap="square" rtlCol="0">
            <a:spAutoFit/>
          </a:bodyPr>
          <a:lstStyle/>
          <a:p>
            <a:r>
              <a:rPr kumimoji="1" lang="en-US" altLang="ja-JP" sz="1400" dirty="0" smtClean="0"/>
              <a:t>Ⅰ</a:t>
            </a:r>
            <a:r>
              <a:rPr kumimoji="1" lang="ja-JP" altLang="en-US" sz="1400" dirty="0" smtClean="0"/>
              <a:t>　商工業者への支援施策</a:t>
            </a:r>
            <a:endParaRPr kumimoji="1" lang="ja-JP" altLang="en-US" sz="1400" dirty="0"/>
          </a:p>
        </p:txBody>
      </p:sp>
      <p:sp>
        <p:nvSpPr>
          <p:cNvPr id="6" name="テキスト ボックス 5"/>
          <p:cNvSpPr txBox="1"/>
          <p:nvPr/>
        </p:nvSpPr>
        <p:spPr>
          <a:xfrm>
            <a:off x="147749" y="801992"/>
            <a:ext cx="1683474" cy="307777"/>
          </a:xfrm>
          <a:prstGeom prst="rect">
            <a:avLst/>
          </a:prstGeom>
          <a:noFill/>
        </p:spPr>
        <p:txBody>
          <a:bodyPr wrap="none" rtlCol="0">
            <a:spAutoFit/>
          </a:bodyPr>
          <a:lstStyle/>
          <a:p>
            <a:r>
              <a:rPr kumimoji="1" lang="ja-JP" altLang="en-US" sz="1400" dirty="0" smtClean="0"/>
              <a:t>１　</a:t>
            </a:r>
            <a:r>
              <a:rPr lang="ja-JP" altLang="en-US" sz="1400" dirty="0" smtClean="0"/>
              <a:t>中小企業等支援</a:t>
            </a:r>
            <a:endParaRPr kumimoji="1" lang="ja-JP" altLang="en-US" sz="1400" dirty="0"/>
          </a:p>
        </p:txBody>
      </p:sp>
      <p:graphicFrame>
        <p:nvGraphicFramePr>
          <p:cNvPr id="7" name="表 6"/>
          <p:cNvGraphicFramePr>
            <a:graphicFrameLocks noGrp="1"/>
          </p:cNvGraphicFramePr>
          <p:nvPr>
            <p:extLst>
              <p:ext uri="{D42A27DB-BD31-4B8C-83A1-F6EECF244321}">
                <p14:modId xmlns:p14="http://schemas.microsoft.com/office/powerpoint/2010/main" val="1566025725"/>
              </p:ext>
            </p:extLst>
          </p:nvPr>
        </p:nvGraphicFramePr>
        <p:xfrm>
          <a:off x="116632" y="1143704"/>
          <a:ext cx="6624736" cy="7316728"/>
        </p:xfrm>
        <a:graphic>
          <a:graphicData uri="http://schemas.openxmlformats.org/drawingml/2006/table">
            <a:tbl>
              <a:tblPr firstRow="1" bandRow="1">
                <a:tableStyleId>{5C22544A-7EE6-4342-B048-85BDC9FD1C3A}</a:tableStyleId>
              </a:tblPr>
              <a:tblGrid>
                <a:gridCol w="1022626"/>
                <a:gridCol w="5602110"/>
              </a:tblGrid>
              <a:tr h="370840">
                <a:tc gridSpan="2">
                  <a:txBody>
                    <a:bodyPr/>
                    <a:lstStyle/>
                    <a:p>
                      <a:pPr algn="l"/>
                      <a:r>
                        <a:rPr kumimoji="1" lang="ja-JP" altLang="en-US" sz="1400" b="0" kern="1200" dirty="0" smtClean="0">
                          <a:solidFill>
                            <a:schemeClr val="tx1"/>
                          </a:solidFill>
                          <a:effectLst/>
                          <a:latin typeface="ＭＳ 明朝" panose="02020609040205080304" pitchFamily="17" charset="-128"/>
                          <a:ea typeface="ＭＳ 明朝" panose="02020609040205080304" pitchFamily="17" charset="-128"/>
                          <a:cs typeface="+mn-cs"/>
                        </a:rPr>
                        <a:t>①</a:t>
                      </a:r>
                      <a:r>
                        <a:rPr kumimoji="1" lang="ja-JP" altLang="ja-JP" sz="1400" b="0" kern="1200" dirty="0" smtClean="0">
                          <a:solidFill>
                            <a:schemeClr val="tx1"/>
                          </a:solidFill>
                          <a:effectLst/>
                          <a:latin typeface="ＭＳ 明朝" panose="02020609040205080304" pitchFamily="17" charset="-128"/>
                          <a:ea typeface="ＭＳ 明朝" panose="02020609040205080304" pitchFamily="17" charset="-128"/>
                          <a:cs typeface="+mn-cs"/>
                        </a:rPr>
                        <a:t>金融対策特別相談窓口の設置</a:t>
                      </a:r>
                      <a:endParaRPr kumimoji="1" lang="ja-JP" altLang="en-US" sz="1400" b="0" dirty="0">
                        <a:solidFill>
                          <a:schemeClr val="tx1"/>
                        </a:solidFill>
                        <a:latin typeface="ＭＳ 明朝" panose="02020609040205080304" pitchFamily="17" charset="-128"/>
                        <a:ea typeface="ＭＳ 明朝" panose="02020609040205080304" pitchFamily="17"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65000"/>
                      </a:schemeClr>
                    </a:solidFill>
                  </a:tcPr>
                </a:tc>
                <a:tc hMerge="1">
                  <a:txBody>
                    <a:bodyPr/>
                    <a:lstStyle/>
                    <a:p>
                      <a:endParaRPr kumimoji="1" lang="ja-JP" altLang="en-US"/>
                    </a:p>
                  </a:txBody>
                  <a:tcPr/>
                </a:tc>
              </a:tr>
              <a:tr h="370840">
                <a:tc gridSpan="2">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ja-JP" sz="1200" b="0" kern="1200" dirty="0" smtClean="0">
                          <a:solidFill>
                            <a:schemeClr val="dk1"/>
                          </a:solidFill>
                          <a:effectLst/>
                          <a:latin typeface="ＭＳ 明朝" panose="02020609040205080304" pitchFamily="17" charset="-128"/>
                          <a:ea typeface="ＭＳ 明朝" panose="02020609040205080304" pitchFamily="17" charset="-128"/>
                          <a:cs typeface="+mn-cs"/>
                        </a:rPr>
                        <a:t>災害復旧に係る金融対策特別相談窓口を設置</a:t>
                      </a:r>
                      <a:r>
                        <a:rPr kumimoji="1" lang="ja-JP" altLang="en-US" sz="1200" b="0" kern="1200" dirty="0" smtClean="0">
                          <a:solidFill>
                            <a:schemeClr val="dk1"/>
                          </a:solidFill>
                          <a:effectLst/>
                          <a:latin typeface="ＭＳ 明朝" panose="02020609040205080304" pitchFamily="17" charset="-128"/>
                          <a:ea typeface="ＭＳ 明朝" panose="02020609040205080304" pitchFamily="17" charset="-128"/>
                          <a:cs typeface="+mn-cs"/>
                        </a:rPr>
                        <a:t>します。</a:t>
                      </a:r>
                      <a:endParaRPr kumimoji="1" lang="en-US" altLang="ja-JP" sz="1200" b="0" kern="1200" dirty="0" smtClean="0">
                        <a:solidFill>
                          <a:schemeClr val="dk1"/>
                        </a:solidFill>
                        <a:effectLst/>
                        <a:latin typeface="ＭＳ 明朝" panose="02020609040205080304" pitchFamily="17" charset="-128"/>
                        <a:ea typeface="ＭＳ 明朝" panose="02020609040205080304" pitchFamily="17" charset="-128"/>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kumimoji="1" lang="en-US" altLang="ja-JP" sz="1200" b="0" kern="1200" dirty="0" smtClean="0">
                          <a:solidFill>
                            <a:schemeClr val="dk1"/>
                          </a:solidFill>
                          <a:effectLst/>
                          <a:latin typeface="ＭＳ 明朝" panose="02020609040205080304" pitchFamily="17" charset="-128"/>
                          <a:ea typeface="ＭＳ 明朝" panose="02020609040205080304" pitchFamily="17" charset="-128"/>
                          <a:cs typeface="+mn-cs"/>
                        </a:rPr>
                        <a:t>【</a:t>
                      </a:r>
                      <a:r>
                        <a:rPr kumimoji="1" lang="ja-JP" altLang="en-US" sz="1200" b="0" kern="1200" dirty="0" smtClean="0">
                          <a:solidFill>
                            <a:schemeClr val="dk1"/>
                          </a:solidFill>
                          <a:effectLst/>
                          <a:latin typeface="ＭＳ 明朝" panose="02020609040205080304" pitchFamily="17" charset="-128"/>
                          <a:ea typeface="ＭＳ 明朝" panose="02020609040205080304" pitchFamily="17" charset="-128"/>
                          <a:cs typeface="+mn-cs"/>
                        </a:rPr>
                        <a:t>相談窓口</a:t>
                      </a:r>
                      <a:r>
                        <a:rPr kumimoji="1" lang="en-US" altLang="ja-JP" sz="1200" b="0" kern="1200" dirty="0" smtClean="0">
                          <a:solidFill>
                            <a:schemeClr val="dk1"/>
                          </a:solidFill>
                          <a:effectLst/>
                          <a:latin typeface="ＭＳ 明朝" panose="02020609040205080304" pitchFamily="17" charset="-128"/>
                          <a:ea typeface="ＭＳ 明朝" panose="02020609040205080304" pitchFamily="17" charset="-128"/>
                          <a:cs typeface="+mn-cs"/>
                        </a:rPr>
                        <a:t>】</a:t>
                      </a:r>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200" b="0" kern="1200" dirty="0" smtClean="0">
                          <a:solidFill>
                            <a:schemeClr val="dk1"/>
                          </a:solidFill>
                          <a:effectLst/>
                          <a:latin typeface="ＭＳ 明朝" panose="02020609040205080304" pitchFamily="17" charset="-128"/>
                          <a:ea typeface="ＭＳ 明朝" panose="02020609040205080304" pitchFamily="17" charset="-128"/>
                          <a:cs typeface="+mn-cs"/>
                        </a:rPr>
                        <a:t>・</a:t>
                      </a:r>
                      <a:r>
                        <a:rPr kumimoji="1" lang="ja-JP" altLang="ja-JP" sz="1200" b="0" kern="1200" dirty="0" smtClean="0">
                          <a:solidFill>
                            <a:schemeClr val="dk1"/>
                          </a:solidFill>
                          <a:effectLst/>
                          <a:latin typeface="ＭＳ 明朝" panose="02020609040205080304" pitchFamily="17" charset="-128"/>
                          <a:ea typeface="ＭＳ 明朝" panose="02020609040205080304" pitchFamily="17" charset="-128"/>
                          <a:cs typeface="+mn-cs"/>
                        </a:rPr>
                        <a:t>兵庫県産業労働部産業振興局</a:t>
                      </a:r>
                      <a:r>
                        <a:rPr kumimoji="1" lang="ja-JP" altLang="en-US" sz="1200" b="0" kern="1200" baseline="0" dirty="0" smtClean="0">
                          <a:solidFill>
                            <a:schemeClr val="dk1"/>
                          </a:solidFill>
                          <a:effectLst/>
                          <a:latin typeface="ＭＳ 明朝" panose="02020609040205080304" pitchFamily="17" charset="-128"/>
                          <a:ea typeface="ＭＳ 明朝" panose="02020609040205080304" pitchFamily="17" charset="-128"/>
                          <a:cs typeface="+mn-cs"/>
                        </a:rPr>
                        <a:t> </a:t>
                      </a:r>
                      <a:r>
                        <a:rPr kumimoji="1" lang="ja-JP" altLang="ja-JP" sz="1200" b="0" kern="1200" dirty="0" smtClean="0">
                          <a:solidFill>
                            <a:schemeClr val="dk1"/>
                          </a:solidFill>
                          <a:effectLst/>
                          <a:latin typeface="ＭＳ 明朝" panose="02020609040205080304" pitchFamily="17" charset="-128"/>
                          <a:ea typeface="ＭＳ 明朝" panose="02020609040205080304" pitchFamily="17" charset="-128"/>
                          <a:cs typeface="+mn-cs"/>
                        </a:rPr>
                        <a:t>地域金融室</a:t>
                      </a:r>
                      <a:r>
                        <a:rPr kumimoji="1" lang="en-US" altLang="ja-JP" sz="1200" b="0" kern="1200" dirty="0" smtClean="0">
                          <a:solidFill>
                            <a:schemeClr val="dk1"/>
                          </a:solidFill>
                          <a:effectLst/>
                          <a:latin typeface="ＭＳ 明朝" panose="02020609040205080304" pitchFamily="17" charset="-128"/>
                          <a:ea typeface="ＭＳ 明朝" panose="02020609040205080304" pitchFamily="17" charset="-128"/>
                          <a:cs typeface="+mn-cs"/>
                        </a:rPr>
                        <a:t> </a:t>
                      </a:r>
                      <a:r>
                        <a:rPr kumimoji="1" lang="ja-JP" altLang="en-US" sz="1200" b="0" kern="1200" dirty="0" smtClean="0">
                          <a:solidFill>
                            <a:schemeClr val="dk1"/>
                          </a:solidFill>
                          <a:effectLst/>
                          <a:latin typeface="ＭＳ 明朝" panose="02020609040205080304" pitchFamily="17" charset="-128"/>
                          <a:ea typeface="ＭＳ 明朝" panose="02020609040205080304" pitchFamily="17" charset="-128"/>
                          <a:cs typeface="+mn-cs"/>
                        </a:rPr>
                        <a:t>ＴＥＬ：０７８－３６２－３３２１</a:t>
                      </a:r>
                      <a:endParaRPr kumimoji="1" lang="en-US" altLang="ja-JP" sz="1200" b="0" kern="1200" dirty="0" smtClean="0">
                        <a:solidFill>
                          <a:schemeClr val="dk1"/>
                        </a:solidFill>
                        <a:effectLst/>
                        <a:latin typeface="ＭＳ 明朝" panose="02020609040205080304" pitchFamily="17" charset="-128"/>
                        <a:ea typeface="ＭＳ 明朝" panose="02020609040205080304" pitchFamily="17" charset="-128"/>
                        <a:cs typeface="+mn-cs"/>
                      </a:endParaRPr>
                    </a:p>
                    <a:p>
                      <a:r>
                        <a:rPr kumimoji="1" lang="ja-JP" altLang="en-US" sz="1200" b="0" kern="1200" dirty="0" smtClean="0">
                          <a:solidFill>
                            <a:schemeClr val="dk1"/>
                          </a:solidFill>
                          <a:effectLst/>
                          <a:latin typeface="ＭＳ 明朝" panose="02020609040205080304" pitchFamily="17" charset="-128"/>
                          <a:ea typeface="ＭＳ 明朝" panose="02020609040205080304" pitchFamily="17" charset="-128"/>
                          <a:cs typeface="+mn-cs"/>
                        </a:rPr>
                        <a:t>　［神戸市中央区下山手通５－１０－１兵庫県庁１号館８Ｆ］</a:t>
                      </a:r>
                      <a:endParaRPr kumimoji="1" lang="en-US" altLang="ja-JP" sz="1200" b="0" kern="1200" dirty="0" smtClean="0">
                        <a:solidFill>
                          <a:schemeClr val="dk1"/>
                        </a:solidFill>
                        <a:effectLst/>
                        <a:latin typeface="ＭＳ 明朝" panose="02020609040205080304" pitchFamily="17" charset="-128"/>
                        <a:ea typeface="ＭＳ 明朝" panose="02020609040205080304" pitchFamily="17" charset="-128"/>
                        <a:cs typeface="+mn-cs"/>
                      </a:endParaRPr>
                    </a:p>
                    <a:p>
                      <a:r>
                        <a:rPr kumimoji="1" lang="ja-JP" altLang="en-US" sz="1200" b="0" kern="1200" dirty="0" smtClean="0">
                          <a:solidFill>
                            <a:schemeClr val="dk1"/>
                          </a:solidFill>
                          <a:effectLst/>
                          <a:latin typeface="ＭＳ 明朝" panose="02020609040205080304" pitchFamily="17" charset="-128"/>
                          <a:ea typeface="ＭＳ 明朝" panose="02020609040205080304" pitchFamily="17" charset="-128"/>
                          <a:cs typeface="+mn-cs"/>
                        </a:rPr>
                        <a:t>・</a:t>
                      </a:r>
                      <a:r>
                        <a:rPr kumimoji="1" lang="ja-JP" altLang="ja-JP" sz="1200" b="0" kern="1200" dirty="0" smtClean="0">
                          <a:solidFill>
                            <a:schemeClr val="dk1"/>
                          </a:solidFill>
                          <a:effectLst/>
                          <a:latin typeface="ＭＳ 明朝" panose="02020609040205080304" pitchFamily="17" charset="-128"/>
                          <a:ea typeface="ＭＳ 明朝" panose="02020609040205080304" pitchFamily="17" charset="-128"/>
                          <a:cs typeface="+mn-cs"/>
                        </a:rPr>
                        <a:t>丹波県民局県民交流室</a:t>
                      </a:r>
                      <a:r>
                        <a:rPr kumimoji="1" lang="ja-JP" altLang="en-US" sz="1200" b="0" kern="1200" baseline="0" dirty="0" smtClean="0">
                          <a:solidFill>
                            <a:schemeClr val="dk1"/>
                          </a:solidFill>
                          <a:effectLst/>
                          <a:latin typeface="ＭＳ 明朝" panose="02020609040205080304" pitchFamily="17" charset="-128"/>
                          <a:ea typeface="ＭＳ 明朝" panose="02020609040205080304" pitchFamily="17" charset="-128"/>
                          <a:cs typeface="+mn-cs"/>
                        </a:rPr>
                        <a:t> </a:t>
                      </a:r>
                      <a:r>
                        <a:rPr kumimoji="1" lang="ja-JP" altLang="ja-JP" sz="1200" b="0" kern="1200" dirty="0" smtClean="0">
                          <a:solidFill>
                            <a:schemeClr val="dk1"/>
                          </a:solidFill>
                          <a:effectLst/>
                          <a:latin typeface="ＭＳ 明朝" panose="02020609040205080304" pitchFamily="17" charset="-128"/>
                          <a:ea typeface="ＭＳ 明朝" panose="02020609040205080304" pitchFamily="17" charset="-128"/>
                          <a:cs typeface="+mn-cs"/>
                        </a:rPr>
                        <a:t>産業・ツーリズム課</a:t>
                      </a:r>
                      <a:r>
                        <a:rPr kumimoji="1" lang="ja-JP" altLang="en-US" sz="1200" b="0" kern="1200" baseline="0" dirty="0" smtClean="0">
                          <a:solidFill>
                            <a:schemeClr val="dk1"/>
                          </a:solidFill>
                          <a:effectLst/>
                          <a:latin typeface="ＭＳ 明朝" panose="02020609040205080304" pitchFamily="17" charset="-128"/>
                          <a:ea typeface="ＭＳ 明朝" panose="02020609040205080304" pitchFamily="17" charset="-128"/>
                          <a:cs typeface="+mn-cs"/>
                        </a:rPr>
                        <a:t> </a:t>
                      </a:r>
                      <a:r>
                        <a:rPr lang="ja-JP" altLang="en-US" sz="1200" b="0" dirty="0" smtClean="0">
                          <a:effectLst/>
                          <a:latin typeface="ＭＳ 明朝" panose="02020609040205080304" pitchFamily="17" charset="-128"/>
                          <a:ea typeface="ＭＳ 明朝" panose="02020609040205080304" pitchFamily="17" charset="-128"/>
                        </a:rPr>
                        <a:t>ＴＥＬ：０７９５－７３－３７８４</a:t>
                      </a:r>
                      <a:endParaRPr kumimoji="1" lang="en-US" altLang="ja-JP" sz="1200" b="0" kern="1200" dirty="0" smtClean="0">
                        <a:solidFill>
                          <a:schemeClr val="dk1"/>
                        </a:solidFill>
                        <a:effectLst/>
                        <a:latin typeface="ＭＳ 明朝" panose="02020609040205080304" pitchFamily="17" charset="-128"/>
                        <a:ea typeface="ＭＳ 明朝" panose="02020609040205080304" pitchFamily="17" charset="-128"/>
                        <a:cs typeface="+mn-cs"/>
                      </a:endParaRPr>
                    </a:p>
                    <a:p>
                      <a:r>
                        <a:rPr lang="ja-JP" altLang="en-US" sz="1200" b="0" dirty="0" smtClean="0">
                          <a:effectLst/>
                          <a:latin typeface="ＭＳ 明朝" panose="02020609040205080304" pitchFamily="17" charset="-128"/>
                          <a:ea typeface="ＭＳ 明朝" panose="02020609040205080304" pitchFamily="17" charset="-128"/>
                        </a:rPr>
                        <a:t>　［丹波市柏原町柏原６８８］</a:t>
                      </a:r>
                      <a:endParaRPr kumimoji="1" lang="en-US" altLang="ja-JP" sz="1200" b="0" kern="1200" dirty="0" smtClean="0">
                        <a:solidFill>
                          <a:schemeClr val="dk1"/>
                        </a:solidFill>
                        <a:effectLst/>
                        <a:latin typeface="ＭＳ 明朝" panose="02020609040205080304" pitchFamily="17" charset="-128"/>
                        <a:ea typeface="ＭＳ 明朝" panose="02020609040205080304" pitchFamily="17" charset="-128"/>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kumimoji="1" lang="ja-JP" altLang="en-US"/>
                    </a:p>
                  </a:txBody>
                  <a:tcPr/>
                </a:tc>
              </a:tr>
              <a:tr h="370840">
                <a:tc gridSpan="2">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400" b="0" kern="1200" dirty="0" smtClean="0">
                          <a:solidFill>
                            <a:schemeClr val="tx1"/>
                          </a:solidFill>
                          <a:effectLst/>
                          <a:latin typeface="ＭＳ 明朝" panose="02020609040205080304" pitchFamily="17" charset="-128"/>
                          <a:ea typeface="ＭＳ 明朝" panose="02020609040205080304" pitchFamily="17" charset="-128"/>
                          <a:cs typeface="+mn-cs"/>
                        </a:rPr>
                        <a:t>②</a:t>
                      </a:r>
                      <a:r>
                        <a:rPr kumimoji="1" lang="ja-JP" altLang="ja-JP" sz="1400" b="0" kern="1200" dirty="0" smtClean="0">
                          <a:solidFill>
                            <a:schemeClr val="dk1"/>
                          </a:solidFill>
                          <a:effectLst/>
                          <a:latin typeface="ＭＳ 明朝" panose="02020609040205080304" pitchFamily="17" charset="-128"/>
                          <a:ea typeface="ＭＳ 明朝" panose="02020609040205080304" pitchFamily="17" charset="-128"/>
                          <a:cs typeface="+mn-cs"/>
                        </a:rPr>
                        <a:t>中小企業・商店への経営支援の実施</a:t>
                      </a:r>
                      <a:endParaRPr kumimoji="1" lang="ja-JP" altLang="en-US" sz="1400" b="0" dirty="0" smtClean="0">
                        <a:solidFill>
                          <a:schemeClr val="tx1"/>
                        </a:solidFill>
                        <a:latin typeface="ＭＳ 明朝" panose="02020609040205080304" pitchFamily="17" charset="-128"/>
                        <a:ea typeface="ＭＳ 明朝" panose="02020609040205080304" pitchFamily="17"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65000"/>
                      </a:schemeClr>
                    </a:solidFill>
                  </a:tcPr>
                </a:tc>
                <a:tc hMerge="1">
                  <a:txBody>
                    <a:bodyPr/>
                    <a:lstStyle/>
                    <a:p>
                      <a:endParaRPr kumimoji="1" lang="ja-JP" altLang="en-US"/>
                    </a:p>
                  </a:txBody>
                  <a:tcPr/>
                </a:tc>
              </a:tr>
              <a:tr h="370840">
                <a:tc gridSpan="2">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en-US" altLang="ja-JP" sz="1200" b="0" kern="1200" dirty="0" smtClean="0">
                          <a:solidFill>
                            <a:schemeClr val="dk1"/>
                          </a:solidFill>
                          <a:effectLst/>
                          <a:latin typeface="ＭＳ 明朝" panose="02020609040205080304" pitchFamily="17" charset="-128"/>
                          <a:ea typeface="ＭＳ 明朝" panose="02020609040205080304" pitchFamily="17" charset="-128"/>
                          <a:cs typeface="+mn-cs"/>
                        </a:rPr>
                        <a:t> (</a:t>
                      </a:r>
                      <a:r>
                        <a:rPr kumimoji="1" lang="ja-JP" altLang="ja-JP" sz="1200" b="0" kern="1200" dirty="0" smtClean="0">
                          <a:solidFill>
                            <a:schemeClr val="dk1"/>
                          </a:solidFill>
                          <a:effectLst/>
                          <a:latin typeface="ＭＳ 明朝" panose="02020609040205080304" pitchFamily="17" charset="-128"/>
                          <a:ea typeface="ＭＳ 明朝" panose="02020609040205080304" pitchFamily="17" charset="-128"/>
                          <a:cs typeface="+mn-cs"/>
                        </a:rPr>
                        <a:t>公財</a:t>
                      </a:r>
                      <a:r>
                        <a:rPr kumimoji="1" lang="en-US" altLang="ja-JP" sz="1200" b="0" kern="1200" dirty="0" smtClean="0">
                          <a:solidFill>
                            <a:schemeClr val="dk1"/>
                          </a:solidFill>
                          <a:effectLst/>
                          <a:latin typeface="ＭＳ 明朝" panose="02020609040205080304" pitchFamily="17" charset="-128"/>
                          <a:ea typeface="ＭＳ 明朝" panose="02020609040205080304" pitchFamily="17" charset="-128"/>
                          <a:cs typeface="+mn-cs"/>
                        </a:rPr>
                        <a:t>)</a:t>
                      </a:r>
                      <a:r>
                        <a:rPr kumimoji="1" lang="ja-JP" altLang="ja-JP" sz="1200" b="0" kern="1200" dirty="0" smtClean="0">
                          <a:solidFill>
                            <a:schemeClr val="dk1"/>
                          </a:solidFill>
                          <a:effectLst/>
                          <a:latin typeface="ＭＳ 明朝" panose="02020609040205080304" pitchFamily="17" charset="-128"/>
                          <a:ea typeface="ＭＳ 明朝" panose="02020609040205080304" pitchFamily="17" charset="-128"/>
                          <a:cs typeface="+mn-cs"/>
                        </a:rPr>
                        <a:t>ひょうご産業活性化センターが、被災地において現地経営相談会を実施するとともに、無料の経営専門家派遣を行い、被災地の中小企業・商店に対する経営支援を実施</a:t>
                      </a:r>
                      <a:r>
                        <a:rPr kumimoji="1" lang="ja-JP" altLang="en-US" sz="1200" b="0" kern="1200" dirty="0" smtClean="0">
                          <a:solidFill>
                            <a:schemeClr val="dk1"/>
                          </a:solidFill>
                          <a:effectLst/>
                          <a:latin typeface="ＭＳ 明朝" panose="02020609040205080304" pitchFamily="17" charset="-128"/>
                          <a:ea typeface="ＭＳ 明朝" panose="02020609040205080304" pitchFamily="17" charset="-128"/>
                          <a:cs typeface="+mn-cs"/>
                        </a:rPr>
                        <a:t>します。</a:t>
                      </a:r>
                      <a:endParaRPr kumimoji="1" lang="en-US" altLang="ja-JP" sz="1200" b="0" kern="1200" dirty="0" smtClean="0">
                        <a:solidFill>
                          <a:schemeClr val="dk1"/>
                        </a:solidFill>
                        <a:effectLst/>
                        <a:latin typeface="ＭＳ 明朝" panose="02020609040205080304" pitchFamily="17" charset="-128"/>
                        <a:ea typeface="ＭＳ 明朝" panose="02020609040205080304" pitchFamily="17" charset="-128"/>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kumimoji="1" lang="ja-JP" altLang="en-US"/>
                    </a:p>
                  </a:txBody>
                  <a:tcPr/>
                </a:tc>
              </a:tr>
              <a:tr h="370840">
                <a:tc>
                  <a:txBody>
                    <a:bodyPr/>
                    <a:lstStyle/>
                    <a:p>
                      <a:r>
                        <a:rPr lang="ja-JP" altLang="en-US" sz="1200" b="0" dirty="0" smtClean="0">
                          <a:latin typeface="ＭＳ 明朝" panose="02020609040205080304" pitchFamily="17" charset="-128"/>
                          <a:ea typeface="ＭＳ 明朝" panose="02020609040205080304" pitchFamily="17" charset="-128"/>
                        </a:rPr>
                        <a:t>問合わせ先</a:t>
                      </a:r>
                      <a:endParaRPr lang="en-US" altLang="ja-JP" sz="1200" b="0" dirty="0" smtClean="0">
                        <a:latin typeface="ＭＳ 明朝" panose="02020609040205080304" pitchFamily="17" charset="-128"/>
                        <a:ea typeface="ＭＳ 明朝" panose="02020609040205080304" pitchFamily="17"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en-US" altLang="ja-JP" sz="1200" b="0" kern="1200" dirty="0" smtClean="0">
                          <a:solidFill>
                            <a:schemeClr val="dk1"/>
                          </a:solidFill>
                          <a:effectLst/>
                          <a:latin typeface="ＭＳ 明朝" panose="02020609040205080304" pitchFamily="17" charset="-128"/>
                          <a:ea typeface="ＭＳ 明朝" panose="02020609040205080304" pitchFamily="17" charset="-128"/>
                          <a:cs typeface="+mn-cs"/>
                        </a:rPr>
                        <a:t>(</a:t>
                      </a:r>
                      <a:r>
                        <a:rPr kumimoji="1" lang="ja-JP" altLang="ja-JP" sz="1200" b="0" kern="1200" dirty="0" smtClean="0">
                          <a:solidFill>
                            <a:schemeClr val="dk1"/>
                          </a:solidFill>
                          <a:effectLst/>
                          <a:latin typeface="ＭＳ 明朝" panose="02020609040205080304" pitchFamily="17" charset="-128"/>
                          <a:ea typeface="ＭＳ 明朝" panose="02020609040205080304" pitchFamily="17" charset="-128"/>
                          <a:cs typeface="+mn-cs"/>
                        </a:rPr>
                        <a:t>公財</a:t>
                      </a:r>
                      <a:r>
                        <a:rPr kumimoji="1" lang="en-US" altLang="ja-JP" sz="1200" b="0" kern="1200" dirty="0" smtClean="0">
                          <a:solidFill>
                            <a:schemeClr val="dk1"/>
                          </a:solidFill>
                          <a:effectLst/>
                          <a:latin typeface="ＭＳ 明朝" panose="02020609040205080304" pitchFamily="17" charset="-128"/>
                          <a:ea typeface="ＭＳ 明朝" panose="02020609040205080304" pitchFamily="17" charset="-128"/>
                          <a:cs typeface="+mn-cs"/>
                        </a:rPr>
                        <a:t>)</a:t>
                      </a:r>
                      <a:r>
                        <a:rPr kumimoji="1" lang="ja-JP" altLang="ja-JP" sz="1200" b="0" kern="1200" dirty="0" smtClean="0">
                          <a:solidFill>
                            <a:schemeClr val="dk1"/>
                          </a:solidFill>
                          <a:effectLst/>
                          <a:latin typeface="ＭＳ 明朝" panose="02020609040205080304" pitchFamily="17" charset="-128"/>
                          <a:ea typeface="ＭＳ 明朝" panose="02020609040205080304" pitchFamily="17" charset="-128"/>
                          <a:cs typeface="+mn-cs"/>
                        </a:rPr>
                        <a:t>ひょうご産業活性化センター</a:t>
                      </a:r>
                      <a:r>
                        <a:rPr kumimoji="1" lang="ja-JP" altLang="en-US" sz="1200" b="0" kern="1200" baseline="0" dirty="0" smtClean="0">
                          <a:solidFill>
                            <a:schemeClr val="dk1"/>
                          </a:solidFill>
                          <a:effectLst/>
                          <a:latin typeface="ＭＳ 明朝" panose="02020609040205080304" pitchFamily="17" charset="-128"/>
                          <a:ea typeface="ＭＳ 明朝" panose="02020609040205080304" pitchFamily="17" charset="-128"/>
                          <a:cs typeface="+mn-cs"/>
                        </a:rPr>
                        <a:t> </a:t>
                      </a:r>
                      <a:r>
                        <a:rPr kumimoji="1" lang="ja-JP" altLang="en-US" sz="1200" b="0" kern="1200" dirty="0" smtClean="0">
                          <a:solidFill>
                            <a:schemeClr val="dk1"/>
                          </a:solidFill>
                          <a:effectLst/>
                          <a:latin typeface="ＭＳ 明朝" panose="02020609040205080304" pitchFamily="17" charset="-128"/>
                          <a:ea typeface="ＭＳ 明朝" panose="02020609040205080304" pitchFamily="17" charset="-128"/>
                          <a:cs typeface="+mn-cs"/>
                        </a:rPr>
                        <a:t>経営・商業支援課</a:t>
                      </a:r>
                      <a:endParaRPr kumimoji="1" lang="en-US" altLang="ja-JP" sz="1200" b="0" kern="1200" dirty="0" smtClean="0">
                        <a:solidFill>
                          <a:schemeClr val="dk1"/>
                        </a:solidFill>
                        <a:effectLst/>
                        <a:latin typeface="ＭＳ 明朝" panose="02020609040205080304" pitchFamily="17" charset="-128"/>
                        <a:ea typeface="ＭＳ 明朝" panose="02020609040205080304" pitchFamily="17" charset="-128"/>
                        <a:cs typeface="+mn-cs"/>
                      </a:endParaRPr>
                    </a:p>
                    <a:p>
                      <a:r>
                        <a:rPr lang="ja-JP" altLang="en-US" sz="1200" b="0" dirty="0" smtClean="0">
                          <a:latin typeface="ＭＳ 明朝" panose="02020609040205080304" pitchFamily="17" charset="-128"/>
                          <a:ea typeface="ＭＳ 明朝" panose="02020609040205080304" pitchFamily="17" charset="-128"/>
                        </a:rPr>
                        <a:t>ＴＥＬ：０７８－２３０－８０５１</a:t>
                      </a:r>
                      <a:endParaRPr lang="en-US" altLang="ja-JP" sz="1200" b="0" dirty="0" smtClean="0">
                        <a:latin typeface="ＭＳ 明朝" panose="02020609040205080304" pitchFamily="17" charset="-128"/>
                        <a:ea typeface="ＭＳ 明朝" panose="02020609040205080304" pitchFamily="17" charset="-128"/>
                      </a:endParaRPr>
                    </a:p>
                    <a:p>
                      <a:r>
                        <a:rPr lang="ja-JP" altLang="en-US" sz="1200" b="0" dirty="0" smtClean="0">
                          <a:latin typeface="ＭＳ 明朝" panose="02020609040205080304" pitchFamily="17" charset="-128"/>
                          <a:ea typeface="ＭＳ 明朝" panose="02020609040205080304" pitchFamily="17" charset="-128"/>
                        </a:rPr>
                        <a:t>［神戸市中央区雲井通５丁目３－１</a:t>
                      </a:r>
                      <a:r>
                        <a:rPr lang="en-US" altLang="ja-JP" sz="1200" b="0" dirty="0" smtClean="0">
                          <a:latin typeface="ＭＳ 明朝" panose="02020609040205080304" pitchFamily="17" charset="-128"/>
                          <a:ea typeface="ＭＳ 明朝" panose="02020609040205080304" pitchFamily="17" charset="-128"/>
                        </a:rPr>
                        <a:t> </a:t>
                      </a:r>
                      <a:r>
                        <a:rPr lang="ja-JP" altLang="en-US" sz="1200" b="0" dirty="0" smtClean="0">
                          <a:latin typeface="ＭＳ 明朝" panose="02020609040205080304" pitchFamily="17" charset="-128"/>
                          <a:ea typeface="ＭＳ 明朝" panose="02020609040205080304" pitchFamily="17" charset="-128"/>
                        </a:rPr>
                        <a:t>サンパル</a:t>
                      </a:r>
                      <a:r>
                        <a:rPr lang="ja-JP" altLang="en-US" sz="1200" b="0" dirty="0" smtClean="0">
                          <a:latin typeface="ＭＳ 明朝" panose="02020609040205080304" pitchFamily="17" charset="-128"/>
                          <a:ea typeface="ＭＳ 明朝" panose="02020609040205080304" pitchFamily="17" charset="-128"/>
                        </a:rPr>
                        <a:t>６階］</a:t>
                      </a:r>
                      <a:endParaRPr kumimoji="1" lang="ja-JP" altLang="en-US" sz="1200" dirty="0">
                        <a:latin typeface="ＭＳ 明朝" panose="02020609040205080304" pitchFamily="17" charset="-128"/>
                        <a:ea typeface="ＭＳ 明朝" panose="02020609040205080304" pitchFamily="17"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70840">
                <a:tc gridSpan="2">
                  <a:txBody>
                    <a:bodyPr/>
                    <a:lstStyle/>
                    <a:p>
                      <a:pPr algn="l"/>
                      <a:r>
                        <a:rPr kumimoji="1" lang="ja-JP" altLang="en-US" sz="1400" kern="1200" dirty="0" smtClean="0">
                          <a:solidFill>
                            <a:schemeClr val="dk1"/>
                          </a:solidFill>
                          <a:effectLst/>
                          <a:latin typeface="ＭＳ 明朝" panose="02020609040205080304" pitchFamily="17" charset="-128"/>
                          <a:ea typeface="ＭＳ 明朝" panose="02020609040205080304" pitchFamily="17" charset="-128"/>
                          <a:cs typeface="+mn-cs"/>
                        </a:rPr>
                        <a:t>③</a:t>
                      </a:r>
                      <a:r>
                        <a:rPr kumimoji="1" lang="ja-JP" altLang="ja-JP" sz="1400" kern="1200" dirty="0" smtClean="0">
                          <a:solidFill>
                            <a:schemeClr val="dk1"/>
                          </a:solidFill>
                          <a:effectLst/>
                          <a:latin typeface="ＭＳ 明朝" panose="02020609040205080304" pitchFamily="17" charset="-128"/>
                          <a:ea typeface="ＭＳ 明朝" panose="02020609040205080304" pitchFamily="17" charset="-128"/>
                          <a:cs typeface="+mn-cs"/>
                        </a:rPr>
                        <a:t>経営円滑化貸付（災害復旧枠）の適用と貸付限度額の拡大</a:t>
                      </a:r>
                      <a:endParaRPr kumimoji="1" lang="ja-JP" altLang="en-US" sz="1400" b="0" dirty="0">
                        <a:solidFill>
                          <a:schemeClr val="tx1"/>
                        </a:solidFill>
                        <a:latin typeface="ＭＳ 明朝" panose="02020609040205080304" pitchFamily="17" charset="-128"/>
                        <a:ea typeface="ＭＳ 明朝" panose="02020609040205080304" pitchFamily="17"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65000"/>
                      </a:schemeClr>
                    </a:solidFill>
                  </a:tcPr>
                </a:tc>
                <a:tc hMerge="1">
                  <a:txBody>
                    <a:bodyPr/>
                    <a:lstStyle/>
                    <a:p>
                      <a:endParaRPr kumimoji="1" lang="ja-JP" altLang="en-US"/>
                    </a:p>
                  </a:txBody>
                  <a:tcPr/>
                </a:tc>
              </a:tr>
              <a:tr h="494288">
                <a:tc>
                  <a:txBody>
                    <a:bodyPr/>
                    <a:lstStyle/>
                    <a:p>
                      <a:pPr algn="ctr"/>
                      <a:r>
                        <a:rPr kumimoji="1" lang="ja-JP" altLang="en-US" sz="1200" b="0" dirty="0" smtClean="0">
                          <a:solidFill>
                            <a:schemeClr val="tx1"/>
                          </a:solidFill>
                          <a:latin typeface="ＭＳ 明朝" panose="02020609040205080304" pitchFamily="17" charset="-128"/>
                          <a:ea typeface="ＭＳ 明朝" panose="02020609040205080304" pitchFamily="17" charset="-128"/>
                        </a:rPr>
                        <a:t>対象者</a:t>
                      </a:r>
                      <a:endParaRPr kumimoji="1" lang="ja-JP" altLang="en-US" sz="1200" b="0" dirty="0">
                        <a:solidFill>
                          <a:schemeClr val="tx1"/>
                        </a:solidFill>
                        <a:latin typeface="ＭＳ 明朝" panose="02020609040205080304" pitchFamily="17" charset="-128"/>
                        <a:ea typeface="ＭＳ 明朝" panose="02020609040205080304" pitchFamily="17"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eaLnBrk="0" hangingPunct="0"/>
                      <a:r>
                        <a:rPr kumimoji="1" lang="ja-JP" altLang="en-US" sz="1200" kern="1200" baseline="0" dirty="0" smtClean="0">
                          <a:solidFill>
                            <a:schemeClr val="dk1"/>
                          </a:solidFill>
                          <a:effectLst/>
                          <a:latin typeface="ＭＳ 明朝" panose="02020609040205080304" pitchFamily="17" charset="-128"/>
                          <a:ea typeface="ＭＳ 明朝" panose="02020609040205080304" pitchFamily="17" charset="-128"/>
                          <a:cs typeface="+mn-cs"/>
                        </a:rPr>
                        <a:t> </a:t>
                      </a:r>
                      <a:r>
                        <a:rPr kumimoji="1" lang="ja-JP" altLang="ja-JP" sz="1200" kern="1200" dirty="0" smtClean="0">
                          <a:solidFill>
                            <a:schemeClr val="dk1"/>
                          </a:solidFill>
                          <a:effectLst/>
                          <a:latin typeface="ＭＳ 明朝" panose="02020609040205080304" pitchFamily="17" charset="-128"/>
                          <a:ea typeface="ＭＳ 明朝" panose="02020609040205080304" pitchFamily="17" charset="-128"/>
                          <a:cs typeface="+mn-cs"/>
                        </a:rPr>
                        <a:t>８月豪雨災害により、事業所等に被害を受け、市町長</a:t>
                      </a:r>
                      <a:r>
                        <a:rPr kumimoji="1" lang="ja-JP" altLang="en-US" sz="1200" kern="1200" dirty="0" smtClean="0">
                          <a:solidFill>
                            <a:schemeClr val="dk1"/>
                          </a:solidFill>
                          <a:effectLst/>
                          <a:latin typeface="ＭＳ 明朝" panose="02020609040205080304" pitchFamily="17" charset="-128"/>
                          <a:ea typeface="ＭＳ 明朝" panose="02020609040205080304" pitchFamily="17" charset="-128"/>
                          <a:cs typeface="+mn-cs"/>
                        </a:rPr>
                        <a:t>が</a:t>
                      </a:r>
                      <a:r>
                        <a:rPr kumimoji="1" lang="ja-JP" altLang="ja-JP" sz="1200" kern="1200" dirty="0" smtClean="0">
                          <a:solidFill>
                            <a:schemeClr val="dk1"/>
                          </a:solidFill>
                          <a:effectLst/>
                          <a:latin typeface="ＭＳ 明朝" panose="02020609040205080304" pitchFamily="17" charset="-128"/>
                          <a:ea typeface="ＭＳ 明朝" panose="02020609040205080304" pitchFamily="17" charset="-128"/>
                          <a:cs typeface="+mn-cs"/>
                        </a:rPr>
                        <a:t>発行する「り災証明」を</a:t>
                      </a:r>
                      <a:endParaRPr kumimoji="1" lang="en-US" altLang="ja-JP" sz="1200" kern="1200" dirty="0" smtClean="0">
                        <a:solidFill>
                          <a:schemeClr val="dk1"/>
                        </a:solidFill>
                        <a:effectLst/>
                        <a:latin typeface="ＭＳ 明朝" panose="02020609040205080304" pitchFamily="17" charset="-128"/>
                        <a:ea typeface="ＭＳ 明朝" panose="02020609040205080304" pitchFamily="17" charset="-128"/>
                        <a:cs typeface="+mn-cs"/>
                      </a:endParaRPr>
                    </a:p>
                    <a:p>
                      <a:pPr eaLnBrk="0" hangingPunct="0"/>
                      <a:r>
                        <a:rPr kumimoji="1" lang="en-US" altLang="ja-JP" sz="1200" kern="1200" dirty="0" smtClean="0">
                          <a:solidFill>
                            <a:schemeClr val="dk1"/>
                          </a:solidFill>
                          <a:effectLst/>
                          <a:latin typeface="ＭＳ 明朝" panose="02020609040205080304" pitchFamily="17" charset="-128"/>
                          <a:ea typeface="ＭＳ 明朝" panose="02020609040205080304" pitchFamily="17" charset="-128"/>
                          <a:cs typeface="+mn-cs"/>
                        </a:rPr>
                        <a:t> </a:t>
                      </a:r>
                      <a:r>
                        <a:rPr kumimoji="1" lang="ja-JP" altLang="ja-JP" sz="1200" kern="1200" dirty="0" smtClean="0">
                          <a:solidFill>
                            <a:schemeClr val="dk1"/>
                          </a:solidFill>
                          <a:effectLst/>
                          <a:latin typeface="ＭＳ 明朝" panose="02020609040205080304" pitchFamily="17" charset="-128"/>
                          <a:ea typeface="ＭＳ 明朝" panose="02020609040205080304" pitchFamily="17" charset="-128"/>
                          <a:cs typeface="+mn-cs"/>
                        </a:rPr>
                        <a:t>有する者</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70840">
                <a:tc>
                  <a:txBody>
                    <a:bodyPr/>
                    <a:lstStyle/>
                    <a:p>
                      <a:pPr algn="ctr"/>
                      <a:r>
                        <a:rPr kumimoji="1" lang="ja-JP" altLang="en-US" sz="1200" b="0" dirty="0" smtClean="0">
                          <a:solidFill>
                            <a:schemeClr val="tx1"/>
                          </a:solidFill>
                          <a:latin typeface="ＭＳ 明朝" panose="02020609040205080304" pitchFamily="17" charset="-128"/>
                          <a:ea typeface="ＭＳ 明朝" panose="02020609040205080304" pitchFamily="17" charset="-128"/>
                        </a:rPr>
                        <a:t>資金使途</a:t>
                      </a:r>
                      <a:endParaRPr kumimoji="1" lang="ja-JP" altLang="en-US" sz="1200" b="0" dirty="0">
                        <a:solidFill>
                          <a:schemeClr val="tx1"/>
                        </a:solidFill>
                        <a:latin typeface="ＭＳ 明朝" panose="02020609040205080304" pitchFamily="17" charset="-128"/>
                        <a:ea typeface="ＭＳ 明朝" panose="02020609040205080304" pitchFamily="17"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eaLnBrk="0" hangingPunct="0"/>
                      <a:r>
                        <a:rPr kumimoji="1" lang="ja-JP" altLang="en-US" sz="1200" kern="1200" dirty="0" smtClean="0">
                          <a:solidFill>
                            <a:schemeClr val="dk1"/>
                          </a:solidFill>
                          <a:effectLst/>
                          <a:latin typeface="ＭＳ 明朝" panose="02020609040205080304" pitchFamily="17" charset="-128"/>
                          <a:ea typeface="ＭＳ 明朝" panose="02020609040205080304" pitchFamily="17" charset="-128"/>
                          <a:cs typeface="+mn-cs"/>
                        </a:rPr>
                        <a:t>　</a:t>
                      </a:r>
                      <a:r>
                        <a:rPr kumimoji="1" lang="ja-JP" altLang="ja-JP" sz="1200" kern="1200" dirty="0" smtClean="0">
                          <a:solidFill>
                            <a:schemeClr val="dk1"/>
                          </a:solidFill>
                          <a:effectLst/>
                          <a:latin typeface="ＭＳ 明朝" panose="02020609040205080304" pitchFamily="17" charset="-128"/>
                          <a:ea typeface="ＭＳ 明朝" panose="02020609040205080304" pitchFamily="17" charset="-128"/>
                          <a:cs typeface="+mn-cs"/>
                        </a:rPr>
                        <a:t>災害復旧に必要な設備資金及び運転資金</a:t>
                      </a:r>
                      <a:endParaRPr lang="en-US" altLang="ja-JP" sz="1200" dirty="0">
                        <a:latin typeface="ＭＳ 明朝" panose="02020609040205080304" pitchFamily="17" charset="-128"/>
                        <a:ea typeface="ＭＳ 明朝" panose="02020609040205080304" pitchFamily="17"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70840">
                <a:tc>
                  <a:txBody>
                    <a:bodyPr/>
                    <a:lstStyle/>
                    <a:p>
                      <a:pPr algn="ctr"/>
                      <a:r>
                        <a:rPr kumimoji="1" lang="ja-JP" altLang="en-US" sz="1200" b="0" dirty="0" smtClean="0">
                          <a:solidFill>
                            <a:schemeClr val="tx1"/>
                          </a:solidFill>
                          <a:latin typeface="ＭＳ 明朝" panose="02020609040205080304" pitchFamily="17" charset="-128"/>
                          <a:ea typeface="ＭＳ 明朝" panose="02020609040205080304" pitchFamily="17" charset="-128"/>
                        </a:rPr>
                        <a:t>貸付利率</a:t>
                      </a:r>
                      <a:endParaRPr kumimoji="1" lang="ja-JP" altLang="en-US" sz="1200" b="0" dirty="0">
                        <a:solidFill>
                          <a:schemeClr val="tx1"/>
                        </a:solidFill>
                        <a:latin typeface="ＭＳ 明朝" panose="02020609040205080304" pitchFamily="17" charset="-128"/>
                        <a:ea typeface="ＭＳ 明朝" panose="02020609040205080304" pitchFamily="17"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eaLnBrk="0" hangingPunct="0"/>
                      <a:r>
                        <a:rPr kumimoji="1" lang="ja-JP" altLang="en-US" sz="1200" kern="1200" dirty="0" smtClean="0">
                          <a:solidFill>
                            <a:schemeClr val="dk1"/>
                          </a:solidFill>
                          <a:effectLst/>
                          <a:latin typeface="ＭＳ 明朝" panose="02020609040205080304" pitchFamily="17" charset="-128"/>
                          <a:ea typeface="ＭＳ 明朝" panose="02020609040205080304" pitchFamily="17" charset="-128"/>
                          <a:cs typeface="+mn-cs"/>
                        </a:rPr>
                        <a:t>　１．１５</a:t>
                      </a:r>
                      <a:r>
                        <a:rPr kumimoji="1" lang="ja-JP" altLang="ja-JP" sz="1200" kern="1200" dirty="0" smtClean="0">
                          <a:solidFill>
                            <a:schemeClr val="dk1"/>
                          </a:solidFill>
                          <a:effectLst/>
                          <a:latin typeface="ＭＳ 明朝" panose="02020609040205080304" pitchFamily="17" charset="-128"/>
                          <a:ea typeface="ＭＳ 明朝" panose="02020609040205080304" pitchFamily="17" charset="-128"/>
                          <a:cs typeface="+mn-cs"/>
                        </a:rPr>
                        <a:t>％</a:t>
                      </a:r>
                      <a:r>
                        <a:rPr kumimoji="1" lang="ja-JP" altLang="en-US" sz="1200" kern="1200" dirty="0" smtClean="0">
                          <a:solidFill>
                            <a:schemeClr val="dk1"/>
                          </a:solidFill>
                          <a:effectLst/>
                          <a:latin typeface="ＭＳ 明朝" panose="02020609040205080304" pitchFamily="17" charset="-128"/>
                          <a:ea typeface="ＭＳ 明朝" panose="02020609040205080304" pitchFamily="17" charset="-128"/>
                          <a:cs typeface="+mn-cs"/>
                        </a:rPr>
                        <a:t>（１</a:t>
                      </a:r>
                      <a:r>
                        <a:rPr kumimoji="1" lang="ja-JP" altLang="ja-JP" sz="1200" kern="1200" dirty="0" smtClean="0">
                          <a:solidFill>
                            <a:schemeClr val="dk1"/>
                          </a:solidFill>
                          <a:effectLst/>
                          <a:latin typeface="ＭＳ 明朝" panose="02020609040205080304" pitchFamily="17" charset="-128"/>
                          <a:ea typeface="ＭＳ 明朝" panose="02020609040205080304" pitchFamily="17" charset="-128"/>
                          <a:cs typeface="+mn-cs"/>
                        </a:rPr>
                        <a:t>～</a:t>
                      </a:r>
                      <a:r>
                        <a:rPr kumimoji="1" lang="ja-JP" altLang="en-US" sz="1200" kern="1200" dirty="0" smtClean="0">
                          <a:solidFill>
                            <a:schemeClr val="dk1"/>
                          </a:solidFill>
                          <a:effectLst/>
                          <a:latin typeface="ＭＳ 明朝" panose="02020609040205080304" pitchFamily="17" charset="-128"/>
                          <a:ea typeface="ＭＳ 明朝" panose="02020609040205080304" pitchFamily="17" charset="-128"/>
                          <a:cs typeface="+mn-cs"/>
                        </a:rPr>
                        <a:t>３</a:t>
                      </a:r>
                      <a:r>
                        <a:rPr kumimoji="1" lang="ja-JP" altLang="ja-JP" sz="1200" kern="1200" dirty="0" smtClean="0">
                          <a:solidFill>
                            <a:schemeClr val="dk1"/>
                          </a:solidFill>
                          <a:effectLst/>
                          <a:latin typeface="ＭＳ 明朝" panose="02020609040205080304" pitchFamily="17" charset="-128"/>
                          <a:ea typeface="ＭＳ 明朝" panose="02020609040205080304" pitchFamily="17" charset="-128"/>
                          <a:cs typeface="+mn-cs"/>
                        </a:rPr>
                        <a:t>年目：無利子、</a:t>
                      </a:r>
                      <a:r>
                        <a:rPr kumimoji="1" lang="ja-JP" altLang="en-US" sz="1200" kern="1200" dirty="0" smtClean="0">
                          <a:solidFill>
                            <a:schemeClr val="dk1"/>
                          </a:solidFill>
                          <a:effectLst/>
                          <a:latin typeface="ＭＳ 明朝" panose="02020609040205080304" pitchFamily="17" charset="-128"/>
                          <a:ea typeface="ＭＳ 明朝" panose="02020609040205080304" pitchFamily="17" charset="-128"/>
                          <a:cs typeface="+mn-cs"/>
                        </a:rPr>
                        <a:t>４</a:t>
                      </a:r>
                      <a:r>
                        <a:rPr kumimoji="1" lang="ja-JP" altLang="ja-JP" sz="1200" kern="1200" dirty="0" smtClean="0">
                          <a:solidFill>
                            <a:schemeClr val="dk1"/>
                          </a:solidFill>
                          <a:effectLst/>
                          <a:latin typeface="ＭＳ 明朝" panose="02020609040205080304" pitchFamily="17" charset="-128"/>
                          <a:ea typeface="ＭＳ 明朝" panose="02020609040205080304" pitchFamily="17" charset="-128"/>
                          <a:cs typeface="+mn-cs"/>
                        </a:rPr>
                        <a:t>年目以降：</a:t>
                      </a:r>
                      <a:r>
                        <a:rPr kumimoji="1" lang="ja-JP" altLang="en-US" sz="1200" kern="1200" dirty="0" smtClean="0">
                          <a:solidFill>
                            <a:schemeClr val="dk1"/>
                          </a:solidFill>
                          <a:effectLst/>
                          <a:latin typeface="ＭＳ 明朝" panose="02020609040205080304" pitchFamily="17" charset="-128"/>
                          <a:ea typeface="ＭＳ 明朝" panose="02020609040205080304" pitchFamily="17" charset="-128"/>
                          <a:cs typeface="+mn-cs"/>
                        </a:rPr>
                        <a:t>１．１５</a:t>
                      </a:r>
                      <a:r>
                        <a:rPr kumimoji="1" lang="en-US" altLang="ja-JP" sz="1200" kern="1200" dirty="0" smtClean="0">
                          <a:solidFill>
                            <a:schemeClr val="dk1"/>
                          </a:solidFill>
                          <a:effectLst/>
                          <a:latin typeface="ＭＳ 明朝" panose="02020609040205080304" pitchFamily="17" charset="-128"/>
                          <a:ea typeface="ＭＳ 明朝" panose="02020609040205080304" pitchFamily="17" charset="-128"/>
                          <a:cs typeface="+mn-cs"/>
                        </a:rPr>
                        <a:t>%</a:t>
                      </a:r>
                      <a:r>
                        <a:rPr kumimoji="1" lang="ja-JP" altLang="en-US" sz="1200" kern="1200" dirty="0" smtClean="0">
                          <a:solidFill>
                            <a:schemeClr val="dk1"/>
                          </a:solidFill>
                          <a:effectLst/>
                          <a:latin typeface="ＭＳ 明朝" panose="02020609040205080304" pitchFamily="17" charset="-128"/>
                          <a:ea typeface="ＭＳ 明朝" panose="02020609040205080304" pitchFamily="17" charset="-128"/>
                          <a:cs typeface="+mn-cs"/>
                        </a:rPr>
                        <a:t>）</a:t>
                      </a:r>
                      <a:endParaRPr lang="en-US" altLang="ja-JP" sz="1200" dirty="0">
                        <a:latin typeface="ＭＳ 明朝" panose="02020609040205080304" pitchFamily="17" charset="-128"/>
                        <a:ea typeface="ＭＳ 明朝" panose="02020609040205080304" pitchFamily="17"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70840">
                <a:tc>
                  <a:txBody>
                    <a:bodyPr/>
                    <a:lstStyle/>
                    <a:p>
                      <a:pPr algn="ctr"/>
                      <a:r>
                        <a:rPr kumimoji="1" lang="ja-JP" altLang="en-US" sz="1200" b="0" dirty="0" smtClean="0">
                          <a:solidFill>
                            <a:schemeClr val="tx1"/>
                          </a:solidFill>
                          <a:latin typeface="ＭＳ 明朝" panose="02020609040205080304" pitchFamily="17" charset="-128"/>
                          <a:ea typeface="ＭＳ 明朝" panose="02020609040205080304" pitchFamily="17" charset="-128"/>
                        </a:rPr>
                        <a:t>貸付限度額</a:t>
                      </a:r>
                      <a:endParaRPr kumimoji="1" lang="ja-JP" altLang="en-US" sz="1200" b="0" dirty="0">
                        <a:solidFill>
                          <a:schemeClr val="tx1"/>
                        </a:solidFill>
                        <a:latin typeface="ＭＳ 明朝" panose="02020609040205080304" pitchFamily="17" charset="-128"/>
                        <a:ea typeface="ＭＳ 明朝" panose="02020609040205080304" pitchFamily="17"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sz="1200" kern="1200" dirty="0" smtClean="0">
                          <a:solidFill>
                            <a:schemeClr val="dk1"/>
                          </a:solidFill>
                          <a:effectLst/>
                          <a:latin typeface="ＭＳ 明朝" panose="02020609040205080304" pitchFamily="17" charset="-128"/>
                          <a:ea typeface="ＭＳ 明朝" panose="02020609040205080304" pitchFamily="17" charset="-128"/>
                          <a:cs typeface="+mn-cs"/>
                        </a:rPr>
                        <a:t>　</a:t>
                      </a:r>
                      <a:r>
                        <a:rPr kumimoji="1" lang="ja-JP" altLang="ja-JP" sz="1200" kern="1200" dirty="0" smtClean="0">
                          <a:solidFill>
                            <a:schemeClr val="dk1"/>
                          </a:solidFill>
                          <a:effectLst/>
                          <a:latin typeface="ＭＳ 明朝" panose="02020609040205080304" pitchFamily="17" charset="-128"/>
                          <a:ea typeface="ＭＳ 明朝" panose="02020609040205080304" pitchFamily="17" charset="-128"/>
                          <a:cs typeface="+mn-cs"/>
                        </a:rPr>
                        <a:t>２億</a:t>
                      </a:r>
                      <a:r>
                        <a:rPr kumimoji="1" lang="ja-JP" altLang="en-US" sz="1200" kern="1200" dirty="0" smtClean="0">
                          <a:solidFill>
                            <a:schemeClr val="dk1"/>
                          </a:solidFill>
                          <a:effectLst/>
                          <a:latin typeface="ＭＳ 明朝" panose="02020609040205080304" pitchFamily="17" charset="-128"/>
                          <a:ea typeface="ＭＳ 明朝" panose="02020609040205080304" pitchFamily="17" charset="-128"/>
                          <a:cs typeface="+mn-cs"/>
                        </a:rPr>
                        <a:t>８，０００</a:t>
                      </a:r>
                      <a:r>
                        <a:rPr kumimoji="1" lang="ja-JP" altLang="ja-JP" sz="1200" kern="1200" dirty="0" smtClean="0">
                          <a:solidFill>
                            <a:schemeClr val="dk1"/>
                          </a:solidFill>
                          <a:effectLst/>
                          <a:latin typeface="ＭＳ 明朝" panose="02020609040205080304" pitchFamily="17" charset="-128"/>
                          <a:ea typeface="ＭＳ 明朝" panose="02020609040205080304" pitchFamily="17" charset="-128"/>
                          <a:cs typeface="+mn-cs"/>
                        </a:rPr>
                        <a:t>万円</a:t>
                      </a:r>
                      <a:r>
                        <a:rPr kumimoji="1" lang="ja-JP" altLang="en-US" sz="1200" kern="1200" dirty="0" smtClean="0">
                          <a:solidFill>
                            <a:schemeClr val="tx1"/>
                          </a:solidFill>
                          <a:effectLst/>
                          <a:latin typeface="ＭＳ 明朝" panose="02020609040205080304" pitchFamily="17" charset="-128"/>
                          <a:ea typeface="ＭＳ 明朝" panose="02020609040205080304" pitchFamily="17" charset="-128"/>
                          <a:cs typeface="+mn-cs"/>
                        </a:rPr>
                        <a:t>（現行１億円）</a:t>
                      </a:r>
                      <a:endParaRPr lang="en-US" altLang="ja-JP" sz="1200" dirty="0">
                        <a:solidFill>
                          <a:schemeClr val="tx1"/>
                        </a:solidFill>
                        <a:latin typeface="ＭＳ 明朝" panose="02020609040205080304" pitchFamily="17" charset="-128"/>
                        <a:ea typeface="ＭＳ 明朝" panose="02020609040205080304" pitchFamily="17"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70840">
                <a:tc>
                  <a:txBody>
                    <a:bodyPr/>
                    <a:lstStyle/>
                    <a:p>
                      <a:pPr algn="ctr"/>
                      <a:r>
                        <a:rPr kumimoji="1" lang="ja-JP" altLang="en-US" sz="1200" b="0" dirty="0" smtClean="0">
                          <a:solidFill>
                            <a:schemeClr val="tx1"/>
                          </a:solidFill>
                          <a:latin typeface="ＭＳ 明朝" panose="02020609040205080304" pitchFamily="17" charset="-128"/>
                          <a:ea typeface="ＭＳ 明朝" panose="02020609040205080304" pitchFamily="17" charset="-128"/>
                        </a:rPr>
                        <a:t>貸付期間</a:t>
                      </a:r>
                      <a:endParaRPr kumimoji="1" lang="ja-JP" altLang="en-US" sz="1200" b="0" dirty="0">
                        <a:solidFill>
                          <a:schemeClr val="tx1"/>
                        </a:solidFill>
                        <a:latin typeface="ＭＳ 明朝" panose="02020609040205080304" pitchFamily="17" charset="-128"/>
                        <a:ea typeface="ＭＳ 明朝" panose="02020609040205080304" pitchFamily="17"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sz="1200" kern="1200" dirty="0" smtClean="0">
                          <a:solidFill>
                            <a:schemeClr val="dk1"/>
                          </a:solidFill>
                          <a:effectLst/>
                          <a:latin typeface="ＭＳ 明朝" panose="02020609040205080304" pitchFamily="17" charset="-128"/>
                          <a:ea typeface="ＭＳ 明朝" panose="02020609040205080304" pitchFamily="17" charset="-128"/>
                          <a:cs typeface="+mn-cs"/>
                        </a:rPr>
                        <a:t>　１０</a:t>
                      </a:r>
                      <a:r>
                        <a:rPr kumimoji="1" lang="ja-JP" altLang="ja-JP" sz="1200" kern="1200" dirty="0" smtClean="0">
                          <a:solidFill>
                            <a:schemeClr val="dk1"/>
                          </a:solidFill>
                          <a:effectLst/>
                          <a:latin typeface="ＭＳ 明朝" panose="02020609040205080304" pitchFamily="17" charset="-128"/>
                          <a:ea typeface="ＭＳ 明朝" panose="02020609040205080304" pitchFamily="17" charset="-128"/>
                          <a:cs typeface="+mn-cs"/>
                        </a:rPr>
                        <a:t>年以内（うち据置２年以内）</a:t>
                      </a:r>
                      <a:endParaRPr lang="en-US" altLang="ja-JP" sz="1200" dirty="0">
                        <a:latin typeface="ＭＳ 明朝" panose="02020609040205080304" pitchFamily="17" charset="-128"/>
                        <a:ea typeface="ＭＳ 明朝" panose="02020609040205080304" pitchFamily="17"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70840">
                <a:tc>
                  <a:txBody>
                    <a:bodyPr/>
                    <a:lstStyle/>
                    <a:p>
                      <a:pPr algn="ctr"/>
                      <a:r>
                        <a:rPr kumimoji="1" lang="ja-JP" altLang="en-US" sz="1200" b="0" dirty="0" smtClean="0">
                          <a:solidFill>
                            <a:schemeClr val="tx1"/>
                          </a:solidFill>
                          <a:latin typeface="ＭＳ 明朝" panose="02020609040205080304" pitchFamily="17" charset="-128"/>
                          <a:ea typeface="ＭＳ 明朝" panose="02020609040205080304" pitchFamily="17" charset="-128"/>
                        </a:rPr>
                        <a:t>適用期間</a:t>
                      </a:r>
                      <a:endParaRPr kumimoji="1" lang="ja-JP" altLang="en-US" sz="1200" b="0" dirty="0">
                        <a:solidFill>
                          <a:schemeClr val="tx1"/>
                        </a:solidFill>
                        <a:latin typeface="ＭＳ 明朝" panose="02020609040205080304" pitchFamily="17" charset="-128"/>
                        <a:ea typeface="ＭＳ 明朝" panose="02020609040205080304" pitchFamily="17"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sz="1200" kern="1200" dirty="0" smtClean="0">
                          <a:solidFill>
                            <a:schemeClr val="dk1"/>
                          </a:solidFill>
                          <a:effectLst/>
                          <a:latin typeface="ＭＳ 明朝" panose="02020609040205080304" pitchFamily="17" charset="-128"/>
                          <a:ea typeface="ＭＳ 明朝" panose="02020609040205080304" pitchFamily="17" charset="-128"/>
                          <a:cs typeface="+mn-cs"/>
                        </a:rPr>
                        <a:t>　</a:t>
                      </a:r>
                      <a:r>
                        <a:rPr kumimoji="1" lang="ja-JP" altLang="ja-JP" sz="1200" kern="1200" dirty="0" smtClean="0">
                          <a:solidFill>
                            <a:schemeClr val="dk1"/>
                          </a:solidFill>
                          <a:effectLst/>
                          <a:latin typeface="ＭＳ 明朝" panose="02020609040205080304" pitchFamily="17" charset="-128"/>
                          <a:ea typeface="ＭＳ 明朝" panose="02020609040205080304" pitchFamily="17" charset="-128"/>
                          <a:cs typeface="+mn-cs"/>
                        </a:rPr>
                        <a:t>平成</a:t>
                      </a:r>
                      <a:r>
                        <a:rPr kumimoji="1" lang="ja-JP" altLang="en-US" sz="1200" kern="1200" dirty="0" smtClean="0">
                          <a:solidFill>
                            <a:schemeClr val="dk1"/>
                          </a:solidFill>
                          <a:effectLst/>
                          <a:latin typeface="ＭＳ 明朝" panose="02020609040205080304" pitchFamily="17" charset="-128"/>
                          <a:ea typeface="ＭＳ 明朝" panose="02020609040205080304" pitchFamily="17" charset="-128"/>
                          <a:cs typeface="+mn-cs"/>
                        </a:rPr>
                        <a:t>２７</a:t>
                      </a:r>
                      <a:r>
                        <a:rPr kumimoji="1" lang="ja-JP" altLang="ja-JP" sz="1200" kern="1200" dirty="0" smtClean="0">
                          <a:solidFill>
                            <a:schemeClr val="dk1"/>
                          </a:solidFill>
                          <a:effectLst/>
                          <a:latin typeface="ＭＳ 明朝" panose="02020609040205080304" pitchFamily="17" charset="-128"/>
                          <a:ea typeface="ＭＳ 明朝" panose="02020609040205080304" pitchFamily="17" charset="-128"/>
                          <a:cs typeface="+mn-cs"/>
                        </a:rPr>
                        <a:t>年３月末融資実行分まで</a:t>
                      </a:r>
                      <a:endParaRPr lang="en-US" altLang="ja-JP" sz="1200" dirty="0">
                        <a:latin typeface="ＭＳ 明朝" panose="02020609040205080304" pitchFamily="17" charset="-128"/>
                        <a:ea typeface="ＭＳ 明朝" panose="02020609040205080304" pitchFamily="17"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70840">
                <a:tc>
                  <a:txBody>
                    <a:bodyPr/>
                    <a:lstStyle/>
                    <a:p>
                      <a:pPr algn="ctr"/>
                      <a:r>
                        <a:rPr kumimoji="1" lang="ja-JP" altLang="en-US" sz="1200" b="0" dirty="0" smtClean="0">
                          <a:solidFill>
                            <a:schemeClr val="tx1"/>
                          </a:solidFill>
                          <a:latin typeface="ＭＳ 明朝" panose="02020609040205080304" pitchFamily="17" charset="-128"/>
                          <a:ea typeface="ＭＳ 明朝" panose="02020609040205080304" pitchFamily="17" charset="-128"/>
                        </a:rPr>
                        <a:t>問合わせ先</a:t>
                      </a:r>
                      <a:endParaRPr kumimoji="1" lang="ja-JP" altLang="en-US" sz="1200" b="0" dirty="0">
                        <a:solidFill>
                          <a:schemeClr val="tx1"/>
                        </a:solidFill>
                        <a:latin typeface="ＭＳ 明朝" panose="02020609040205080304" pitchFamily="17" charset="-128"/>
                        <a:ea typeface="ＭＳ 明朝" panose="02020609040205080304" pitchFamily="17"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200" b="0" kern="1200" dirty="0" smtClean="0">
                          <a:solidFill>
                            <a:schemeClr val="dk1"/>
                          </a:solidFill>
                          <a:effectLst/>
                          <a:latin typeface="ＭＳ 明朝" panose="02020609040205080304" pitchFamily="17" charset="-128"/>
                          <a:ea typeface="ＭＳ 明朝" panose="02020609040205080304" pitchFamily="17" charset="-128"/>
                          <a:cs typeface="+mn-cs"/>
                        </a:rPr>
                        <a:t>　</a:t>
                      </a:r>
                      <a:r>
                        <a:rPr kumimoji="1" lang="ja-JP" altLang="ja-JP" sz="1200" b="0" kern="1200" dirty="0" smtClean="0">
                          <a:solidFill>
                            <a:schemeClr val="dk1"/>
                          </a:solidFill>
                          <a:effectLst/>
                          <a:latin typeface="ＭＳ 明朝" panose="02020609040205080304" pitchFamily="17" charset="-128"/>
                          <a:ea typeface="ＭＳ 明朝" panose="02020609040205080304" pitchFamily="17" charset="-128"/>
                          <a:cs typeface="+mn-cs"/>
                        </a:rPr>
                        <a:t>兵庫県産業労働部産業振興局</a:t>
                      </a:r>
                      <a:r>
                        <a:rPr kumimoji="1" lang="en-US" altLang="ja-JP" sz="1200" b="0" kern="1200" dirty="0" smtClean="0">
                          <a:solidFill>
                            <a:schemeClr val="dk1"/>
                          </a:solidFill>
                          <a:effectLst/>
                          <a:latin typeface="ＭＳ 明朝" panose="02020609040205080304" pitchFamily="17" charset="-128"/>
                          <a:ea typeface="ＭＳ 明朝" panose="02020609040205080304" pitchFamily="17" charset="-128"/>
                          <a:cs typeface="+mn-cs"/>
                        </a:rPr>
                        <a:t> </a:t>
                      </a:r>
                      <a:r>
                        <a:rPr kumimoji="1" lang="ja-JP" altLang="ja-JP" sz="1200" b="0" kern="1200" dirty="0" smtClean="0">
                          <a:solidFill>
                            <a:schemeClr val="dk1"/>
                          </a:solidFill>
                          <a:effectLst/>
                          <a:latin typeface="ＭＳ 明朝" panose="02020609040205080304" pitchFamily="17" charset="-128"/>
                          <a:ea typeface="ＭＳ 明朝" panose="02020609040205080304" pitchFamily="17" charset="-128"/>
                          <a:cs typeface="+mn-cs"/>
                        </a:rPr>
                        <a:t>地域金融室</a:t>
                      </a:r>
                      <a:r>
                        <a:rPr kumimoji="1" lang="ja-JP" altLang="en-US" sz="1200" b="0" kern="1200" baseline="0" dirty="0" smtClean="0">
                          <a:solidFill>
                            <a:schemeClr val="dk1"/>
                          </a:solidFill>
                          <a:effectLst/>
                          <a:latin typeface="ＭＳ 明朝" panose="02020609040205080304" pitchFamily="17" charset="-128"/>
                          <a:ea typeface="ＭＳ 明朝" panose="02020609040205080304" pitchFamily="17" charset="-128"/>
                          <a:cs typeface="+mn-cs"/>
                        </a:rPr>
                        <a:t> </a:t>
                      </a:r>
                      <a:r>
                        <a:rPr kumimoji="1" lang="ja-JP" altLang="en-US" sz="1200" b="0" kern="1200" dirty="0" smtClean="0">
                          <a:solidFill>
                            <a:schemeClr val="dk1"/>
                          </a:solidFill>
                          <a:effectLst/>
                          <a:latin typeface="ＭＳ 明朝" panose="02020609040205080304" pitchFamily="17" charset="-128"/>
                          <a:ea typeface="ＭＳ 明朝" panose="02020609040205080304" pitchFamily="17" charset="-128"/>
                          <a:cs typeface="+mn-cs"/>
                        </a:rPr>
                        <a:t>ＴＥＬ：０７８－３６２－３３２１</a:t>
                      </a:r>
                      <a:endParaRPr kumimoji="1" lang="en-US" altLang="ja-JP" sz="1200" b="0" kern="1200" dirty="0" smtClean="0">
                        <a:solidFill>
                          <a:schemeClr val="dk1"/>
                        </a:solidFill>
                        <a:effectLst/>
                        <a:latin typeface="ＭＳ 明朝" panose="02020609040205080304" pitchFamily="17" charset="-128"/>
                        <a:ea typeface="ＭＳ 明朝" panose="02020609040205080304" pitchFamily="17" charset="-128"/>
                        <a:cs typeface="+mn-cs"/>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70840">
                <a:tc gridSpan="2">
                  <a:txBody>
                    <a:bodyPr/>
                    <a:lstStyle/>
                    <a:p>
                      <a:pPr algn="l"/>
                      <a:r>
                        <a:rPr kumimoji="1" lang="ja-JP" altLang="en-US" sz="1400" kern="1200" dirty="0" smtClean="0">
                          <a:solidFill>
                            <a:schemeClr val="dk1"/>
                          </a:solidFill>
                          <a:effectLst/>
                          <a:latin typeface="ＭＳ 明朝" panose="02020609040205080304" pitchFamily="17" charset="-128"/>
                          <a:ea typeface="ＭＳ 明朝" panose="02020609040205080304" pitchFamily="17" charset="-128"/>
                          <a:cs typeface="+mn-cs"/>
                        </a:rPr>
                        <a:t>④</a:t>
                      </a:r>
                      <a:r>
                        <a:rPr kumimoji="1" lang="ja-JP" altLang="ja-JP" sz="1400" kern="1200" dirty="0" smtClean="0">
                          <a:solidFill>
                            <a:schemeClr val="dk1"/>
                          </a:solidFill>
                          <a:effectLst/>
                          <a:latin typeface="ＭＳ 明朝" panose="02020609040205080304" pitchFamily="17" charset="-128"/>
                          <a:ea typeface="ＭＳ 明朝" panose="02020609040205080304" pitchFamily="17" charset="-128"/>
                          <a:cs typeface="+mn-cs"/>
                        </a:rPr>
                        <a:t>経営円滑化貸付（災害復旧枠）にかかる保証料引き下げ</a:t>
                      </a:r>
                      <a:endParaRPr kumimoji="1" lang="ja-JP" altLang="en-US" sz="1400" b="0" dirty="0">
                        <a:solidFill>
                          <a:schemeClr val="tx1"/>
                        </a:solidFill>
                        <a:latin typeface="ＭＳ 明朝" panose="02020609040205080304" pitchFamily="17" charset="-128"/>
                        <a:ea typeface="ＭＳ 明朝" panose="02020609040205080304" pitchFamily="17"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65000"/>
                      </a:schemeClr>
                    </a:solidFill>
                  </a:tcPr>
                </a:tc>
                <a:tc hMerge="1">
                  <a:txBody>
                    <a:bodyPr/>
                    <a:lstStyle/>
                    <a:p>
                      <a:endParaRPr kumimoji="1" lang="ja-JP" altLang="en-US"/>
                    </a:p>
                  </a:txBody>
                  <a:tcPr/>
                </a:tc>
              </a:tr>
              <a:tr h="370840">
                <a:tc gridSpan="2">
                  <a:txBody>
                    <a:bodyPr/>
                    <a:lstStyle/>
                    <a:p>
                      <a:pPr eaLnBrk="0" hangingPunct="0"/>
                      <a:r>
                        <a:rPr kumimoji="1" lang="ja-JP" altLang="ja-JP" sz="1200" kern="1200" dirty="0" smtClean="0">
                          <a:solidFill>
                            <a:schemeClr val="dk1"/>
                          </a:solidFill>
                          <a:effectLst/>
                          <a:latin typeface="ＭＳ 明朝" panose="02020609040205080304" pitchFamily="17" charset="-128"/>
                          <a:ea typeface="ＭＳ 明朝" panose="02020609040205080304" pitchFamily="17" charset="-128"/>
                          <a:cs typeface="+mn-cs"/>
                        </a:rPr>
                        <a:t>経営円滑化貸付（災害復旧枠）について、兵庫県信用保証協会と協力して、中小企業者が負担する保証料率を引き下げ</a:t>
                      </a:r>
                      <a:r>
                        <a:rPr kumimoji="1" lang="ja-JP" altLang="en-US" sz="1200" kern="1200" dirty="0" smtClean="0">
                          <a:solidFill>
                            <a:schemeClr val="dk1"/>
                          </a:solidFill>
                          <a:effectLst/>
                          <a:latin typeface="ＭＳ 明朝" panose="02020609040205080304" pitchFamily="17" charset="-128"/>
                          <a:ea typeface="ＭＳ 明朝" panose="02020609040205080304" pitchFamily="17" charset="-128"/>
                          <a:cs typeface="+mn-cs"/>
                        </a:rPr>
                        <a:t>ます。</a:t>
                      </a:r>
                      <a:r>
                        <a:rPr kumimoji="1" lang="ja-JP" altLang="ja-JP" sz="1200" kern="1200" dirty="0" smtClean="0">
                          <a:solidFill>
                            <a:schemeClr val="dk1"/>
                          </a:solidFill>
                          <a:effectLst/>
                          <a:latin typeface="ＭＳ 明朝" panose="02020609040205080304" pitchFamily="17" charset="-128"/>
                          <a:ea typeface="ＭＳ 明朝" panose="02020609040205080304" pitchFamily="17" charset="-128"/>
                          <a:cs typeface="+mn-cs"/>
                        </a:rPr>
                        <a:t>保証料率</a:t>
                      </a:r>
                      <a:r>
                        <a:rPr kumimoji="1" lang="ja-JP" altLang="en-US" sz="1200" kern="1200" dirty="0" smtClean="0">
                          <a:solidFill>
                            <a:schemeClr val="dk1"/>
                          </a:solidFill>
                          <a:effectLst/>
                          <a:latin typeface="ＭＳ 明朝" panose="02020609040205080304" pitchFamily="17" charset="-128"/>
                          <a:ea typeface="ＭＳ 明朝" panose="02020609040205080304" pitchFamily="17" charset="-128"/>
                          <a:cs typeface="+mn-cs"/>
                        </a:rPr>
                        <a:t>：</a:t>
                      </a:r>
                      <a:r>
                        <a:rPr kumimoji="1" lang="ja-JP" altLang="ja-JP" sz="1200" kern="1200" dirty="0" smtClean="0">
                          <a:solidFill>
                            <a:schemeClr val="dk1"/>
                          </a:solidFill>
                          <a:effectLst/>
                          <a:latin typeface="ＭＳ 明朝" panose="02020609040205080304" pitchFamily="17" charset="-128"/>
                          <a:ea typeface="ＭＳ 明朝" panose="02020609040205080304" pitchFamily="17" charset="-128"/>
                          <a:cs typeface="+mn-cs"/>
                        </a:rPr>
                        <a:t>上限</a:t>
                      </a:r>
                      <a:r>
                        <a:rPr kumimoji="1" lang="ja-JP" altLang="en-US" sz="1200" kern="1200" dirty="0" smtClean="0">
                          <a:solidFill>
                            <a:schemeClr val="dk1"/>
                          </a:solidFill>
                          <a:effectLst/>
                          <a:latin typeface="ＭＳ 明朝" panose="02020609040205080304" pitchFamily="17" charset="-128"/>
                          <a:ea typeface="ＭＳ 明朝" panose="02020609040205080304" pitchFamily="17" charset="-128"/>
                          <a:cs typeface="+mn-cs"/>
                        </a:rPr>
                        <a:t>０．８</a:t>
                      </a:r>
                      <a:r>
                        <a:rPr kumimoji="1" lang="ja-JP" altLang="ja-JP" sz="1200" kern="1200" dirty="0" smtClean="0">
                          <a:solidFill>
                            <a:schemeClr val="dk1"/>
                          </a:solidFill>
                          <a:effectLst/>
                          <a:latin typeface="ＭＳ 明朝" panose="02020609040205080304" pitchFamily="17" charset="-128"/>
                          <a:ea typeface="ＭＳ 明朝" panose="02020609040205080304" pitchFamily="17" charset="-128"/>
                          <a:cs typeface="+mn-cs"/>
                        </a:rPr>
                        <a:t>％</a:t>
                      </a:r>
                      <a:endParaRPr kumimoji="1" lang="ja-JP" altLang="en-US" sz="1200" b="0" dirty="0">
                        <a:solidFill>
                          <a:schemeClr val="tx1"/>
                        </a:solidFill>
                        <a:latin typeface="ＭＳ 明朝" panose="02020609040205080304" pitchFamily="17" charset="-128"/>
                        <a:ea typeface="ＭＳ 明朝" panose="02020609040205080304" pitchFamily="17"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kumimoji="1" lang="ja-JP" altLang="en-US"/>
                    </a:p>
                  </a:txBody>
                  <a:tcPr/>
                </a:tc>
              </a:tr>
              <a:tr h="370840">
                <a:tc>
                  <a:txBody>
                    <a:bodyPr/>
                    <a:lstStyle/>
                    <a:p>
                      <a:pPr algn="ctr"/>
                      <a:r>
                        <a:rPr kumimoji="1" lang="ja-JP" altLang="en-US" sz="1200" b="0" dirty="0" smtClean="0">
                          <a:solidFill>
                            <a:schemeClr val="tx1"/>
                          </a:solidFill>
                          <a:latin typeface="ＭＳ 明朝" panose="02020609040205080304" pitchFamily="17" charset="-128"/>
                          <a:ea typeface="ＭＳ 明朝" panose="02020609040205080304" pitchFamily="17" charset="-128"/>
                        </a:rPr>
                        <a:t>問合わせ先</a:t>
                      </a:r>
                      <a:endParaRPr kumimoji="1" lang="ja-JP" altLang="en-US" sz="1200" b="0" dirty="0">
                        <a:solidFill>
                          <a:schemeClr val="tx1"/>
                        </a:solidFill>
                        <a:latin typeface="ＭＳ 明朝" panose="02020609040205080304" pitchFamily="17" charset="-128"/>
                        <a:ea typeface="ＭＳ 明朝" panose="02020609040205080304" pitchFamily="17"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200" b="0" kern="1200" dirty="0" smtClean="0">
                          <a:solidFill>
                            <a:schemeClr val="dk1"/>
                          </a:solidFill>
                          <a:effectLst/>
                          <a:latin typeface="ＭＳ 明朝" panose="02020609040205080304" pitchFamily="17" charset="-128"/>
                          <a:ea typeface="ＭＳ 明朝" panose="02020609040205080304" pitchFamily="17" charset="-128"/>
                          <a:cs typeface="+mn-cs"/>
                        </a:rPr>
                        <a:t>　</a:t>
                      </a:r>
                      <a:r>
                        <a:rPr kumimoji="1" lang="ja-JP" altLang="ja-JP" sz="1200" b="0" kern="1200" dirty="0" smtClean="0">
                          <a:solidFill>
                            <a:schemeClr val="dk1"/>
                          </a:solidFill>
                          <a:effectLst/>
                          <a:latin typeface="ＭＳ 明朝" panose="02020609040205080304" pitchFamily="17" charset="-128"/>
                          <a:ea typeface="ＭＳ 明朝" panose="02020609040205080304" pitchFamily="17" charset="-128"/>
                          <a:cs typeface="+mn-cs"/>
                        </a:rPr>
                        <a:t>兵庫県産業労働部産業振興局</a:t>
                      </a:r>
                      <a:r>
                        <a:rPr kumimoji="1" lang="ja-JP" altLang="en-US" sz="1200" b="0" kern="1200" baseline="0" dirty="0" smtClean="0">
                          <a:solidFill>
                            <a:schemeClr val="dk1"/>
                          </a:solidFill>
                          <a:effectLst/>
                          <a:latin typeface="ＭＳ 明朝" panose="02020609040205080304" pitchFamily="17" charset="-128"/>
                          <a:ea typeface="ＭＳ 明朝" panose="02020609040205080304" pitchFamily="17" charset="-128"/>
                          <a:cs typeface="+mn-cs"/>
                        </a:rPr>
                        <a:t> </a:t>
                      </a:r>
                      <a:r>
                        <a:rPr kumimoji="1" lang="ja-JP" altLang="ja-JP" sz="1200" b="0" kern="1200" dirty="0" smtClean="0">
                          <a:solidFill>
                            <a:schemeClr val="dk1"/>
                          </a:solidFill>
                          <a:effectLst/>
                          <a:latin typeface="ＭＳ 明朝" panose="02020609040205080304" pitchFamily="17" charset="-128"/>
                          <a:ea typeface="ＭＳ 明朝" panose="02020609040205080304" pitchFamily="17" charset="-128"/>
                          <a:cs typeface="+mn-cs"/>
                        </a:rPr>
                        <a:t>地域金融室</a:t>
                      </a:r>
                      <a:r>
                        <a:rPr kumimoji="1" lang="en-US" altLang="ja-JP" sz="1200" b="0" kern="1200" dirty="0" smtClean="0">
                          <a:solidFill>
                            <a:schemeClr val="dk1"/>
                          </a:solidFill>
                          <a:effectLst/>
                          <a:latin typeface="ＭＳ 明朝" panose="02020609040205080304" pitchFamily="17" charset="-128"/>
                          <a:ea typeface="ＭＳ 明朝" panose="02020609040205080304" pitchFamily="17" charset="-128"/>
                          <a:cs typeface="+mn-cs"/>
                        </a:rPr>
                        <a:t> </a:t>
                      </a:r>
                      <a:r>
                        <a:rPr kumimoji="1" lang="ja-JP" altLang="en-US" sz="1200" b="0" kern="1200" dirty="0" smtClean="0">
                          <a:solidFill>
                            <a:schemeClr val="dk1"/>
                          </a:solidFill>
                          <a:effectLst/>
                          <a:latin typeface="ＭＳ 明朝" panose="02020609040205080304" pitchFamily="17" charset="-128"/>
                          <a:ea typeface="ＭＳ 明朝" panose="02020609040205080304" pitchFamily="17" charset="-128"/>
                          <a:cs typeface="+mn-cs"/>
                        </a:rPr>
                        <a:t>ＴＥＬ：０７８－３６２－３３２１</a:t>
                      </a:r>
                      <a:endParaRPr kumimoji="1" lang="en-US" altLang="ja-JP" sz="1200" b="0" kern="1200" dirty="0" smtClean="0">
                        <a:solidFill>
                          <a:schemeClr val="dk1"/>
                        </a:solidFill>
                        <a:effectLst/>
                        <a:latin typeface="ＭＳ 明朝" panose="02020609040205080304" pitchFamily="17" charset="-128"/>
                        <a:ea typeface="ＭＳ 明朝" panose="02020609040205080304" pitchFamily="17" charset="-128"/>
                        <a:cs typeface="+mn-cs"/>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bl>
          </a:graphicData>
        </a:graphic>
      </p:graphicFrame>
      <p:sp>
        <p:nvSpPr>
          <p:cNvPr id="3" name="テキスト ボックス 2"/>
          <p:cNvSpPr txBox="1"/>
          <p:nvPr/>
        </p:nvSpPr>
        <p:spPr>
          <a:xfrm>
            <a:off x="0" y="8918589"/>
            <a:ext cx="6858000" cy="276999"/>
          </a:xfrm>
          <a:prstGeom prst="rect">
            <a:avLst/>
          </a:prstGeom>
          <a:noFill/>
        </p:spPr>
        <p:txBody>
          <a:bodyPr wrap="square" rtlCol="0">
            <a:spAutoFit/>
          </a:bodyPr>
          <a:lstStyle/>
          <a:p>
            <a:pPr algn="ctr"/>
            <a:r>
              <a:rPr kumimoji="1" lang="ja-JP" altLang="en-US" sz="1200" dirty="0" smtClean="0">
                <a:latin typeface="ＭＳ ゴシック" panose="020B0609070205080204" pitchFamily="49" charset="-128"/>
                <a:ea typeface="ＭＳ ゴシック" panose="020B0609070205080204" pitchFamily="49" charset="-128"/>
              </a:rPr>
              <a:t>－１－</a:t>
            </a:r>
            <a:endParaRPr kumimoji="1" lang="ja-JP" altLang="en-US" sz="1200" dirty="0">
              <a:latin typeface="ＭＳ ゴシック" panose="020B0609070205080204" pitchFamily="49" charset="-128"/>
              <a:ea typeface="ＭＳ ゴシック" panose="020B0609070205080204" pitchFamily="49" charset="-128"/>
            </a:endParaRPr>
          </a:p>
        </p:txBody>
      </p:sp>
    </p:spTree>
    <p:extLst>
      <p:ext uri="{BB962C8B-B14F-4D97-AF65-F5344CB8AC3E}">
        <p14:creationId xmlns:p14="http://schemas.microsoft.com/office/powerpoint/2010/main" val="381619862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9" name="表 8"/>
          <p:cNvGraphicFramePr>
            <a:graphicFrameLocks noGrp="1"/>
          </p:cNvGraphicFramePr>
          <p:nvPr>
            <p:extLst>
              <p:ext uri="{D42A27DB-BD31-4B8C-83A1-F6EECF244321}">
                <p14:modId xmlns:p14="http://schemas.microsoft.com/office/powerpoint/2010/main" val="3745639993"/>
              </p:ext>
            </p:extLst>
          </p:nvPr>
        </p:nvGraphicFramePr>
        <p:xfrm>
          <a:off x="246134" y="179512"/>
          <a:ext cx="6561380" cy="3787616"/>
        </p:xfrm>
        <a:graphic>
          <a:graphicData uri="http://schemas.openxmlformats.org/drawingml/2006/table">
            <a:tbl>
              <a:tblPr firstRow="1" bandRow="1">
                <a:tableStyleId>{5C22544A-7EE6-4342-B048-85BDC9FD1C3A}</a:tableStyleId>
              </a:tblPr>
              <a:tblGrid>
                <a:gridCol w="1022626"/>
                <a:gridCol w="5538754"/>
              </a:tblGrid>
              <a:tr h="370840">
                <a:tc gridSpan="2">
                  <a:txBody>
                    <a:bodyPr/>
                    <a:lstStyle/>
                    <a:p>
                      <a:pPr algn="l"/>
                      <a:r>
                        <a:rPr kumimoji="1" lang="ja-JP" altLang="en-US" sz="1400" b="0" kern="1200" dirty="0" smtClean="0">
                          <a:solidFill>
                            <a:schemeClr val="dk1"/>
                          </a:solidFill>
                          <a:effectLst/>
                          <a:latin typeface="ＭＳ 明朝" panose="02020609040205080304" pitchFamily="17" charset="-128"/>
                          <a:ea typeface="ＭＳ 明朝" panose="02020609040205080304" pitchFamily="17" charset="-128"/>
                          <a:cs typeface="+mn-cs"/>
                        </a:rPr>
                        <a:t>⑤借換等貸付の金利引き下げ</a:t>
                      </a:r>
                      <a:endParaRPr kumimoji="1" lang="ja-JP" altLang="en-US" sz="1400" b="0" dirty="0">
                        <a:solidFill>
                          <a:schemeClr val="tx1"/>
                        </a:solidFill>
                        <a:latin typeface="ＭＳ 明朝" panose="02020609040205080304" pitchFamily="17" charset="-128"/>
                        <a:ea typeface="ＭＳ 明朝" panose="02020609040205080304" pitchFamily="17"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65000"/>
                      </a:schemeClr>
                    </a:solidFill>
                  </a:tcPr>
                </a:tc>
                <a:tc hMerge="1">
                  <a:txBody>
                    <a:bodyPr/>
                    <a:lstStyle/>
                    <a:p>
                      <a:endParaRPr kumimoji="1" lang="ja-JP" altLang="en-US"/>
                    </a:p>
                  </a:txBody>
                  <a:tcPr/>
                </a:tc>
              </a:tr>
              <a:tr h="879480">
                <a:tc>
                  <a:txBody>
                    <a:bodyPr/>
                    <a:lstStyle/>
                    <a:p>
                      <a:pPr algn="ctr"/>
                      <a:r>
                        <a:rPr kumimoji="1" lang="ja-JP" altLang="en-US" sz="1200" b="0" dirty="0" smtClean="0">
                          <a:solidFill>
                            <a:schemeClr val="tx1"/>
                          </a:solidFill>
                          <a:latin typeface="ＭＳ 明朝" panose="02020609040205080304" pitchFamily="17" charset="-128"/>
                          <a:ea typeface="ＭＳ 明朝" panose="02020609040205080304" pitchFamily="17" charset="-128"/>
                        </a:rPr>
                        <a:t>対象者</a:t>
                      </a:r>
                      <a:endParaRPr kumimoji="1" lang="ja-JP" altLang="en-US" sz="1200" b="0" dirty="0">
                        <a:solidFill>
                          <a:schemeClr val="tx1"/>
                        </a:solidFill>
                        <a:latin typeface="ＭＳ 明朝" panose="02020609040205080304" pitchFamily="17" charset="-128"/>
                        <a:ea typeface="ＭＳ 明朝" panose="02020609040205080304" pitchFamily="17"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eaLnBrk="0" hangingPunct="0"/>
                      <a:r>
                        <a:rPr kumimoji="1" lang="en-US" altLang="ja-JP" sz="1200" kern="1200" dirty="0" smtClean="0">
                          <a:solidFill>
                            <a:schemeClr val="dk1"/>
                          </a:solidFill>
                          <a:effectLst/>
                          <a:latin typeface="ＭＳ 明朝" panose="02020609040205080304" pitchFamily="17" charset="-128"/>
                          <a:ea typeface="ＭＳ 明朝" panose="02020609040205080304" pitchFamily="17" charset="-128"/>
                          <a:cs typeface="+mn-cs"/>
                        </a:rPr>
                        <a:t> </a:t>
                      </a:r>
                      <a:r>
                        <a:rPr kumimoji="1" lang="ja-JP" altLang="ja-JP" sz="1200" kern="1200" dirty="0" smtClean="0">
                          <a:solidFill>
                            <a:schemeClr val="dk1"/>
                          </a:solidFill>
                          <a:effectLst/>
                          <a:latin typeface="ＭＳ 明朝" panose="02020609040205080304" pitchFamily="17" charset="-128"/>
                          <a:ea typeface="ＭＳ 明朝" panose="02020609040205080304" pitchFamily="17" charset="-128"/>
                          <a:cs typeface="+mn-cs"/>
                        </a:rPr>
                        <a:t>次のいずれにも該当するもの</a:t>
                      </a:r>
                    </a:p>
                    <a:p>
                      <a:r>
                        <a:rPr kumimoji="1" lang="ja-JP" altLang="en-US" sz="1200" kern="1200" dirty="0" smtClean="0">
                          <a:solidFill>
                            <a:schemeClr val="dk1"/>
                          </a:solidFill>
                          <a:effectLst/>
                          <a:latin typeface="ＭＳ 明朝" panose="02020609040205080304" pitchFamily="17" charset="-128"/>
                          <a:ea typeface="ＭＳ 明朝" panose="02020609040205080304" pitchFamily="17" charset="-128"/>
                          <a:cs typeface="+mn-cs"/>
                        </a:rPr>
                        <a:t>　</a:t>
                      </a:r>
                      <a:r>
                        <a:rPr kumimoji="1" lang="ja-JP" altLang="ja-JP" sz="1200" kern="1200" dirty="0" smtClean="0">
                          <a:solidFill>
                            <a:schemeClr val="dk1"/>
                          </a:solidFill>
                          <a:effectLst/>
                          <a:latin typeface="ＭＳ 明朝" panose="02020609040205080304" pitchFamily="17" charset="-128"/>
                          <a:ea typeface="ＭＳ 明朝" panose="02020609040205080304" pitchFamily="17" charset="-128"/>
                          <a:cs typeface="+mn-cs"/>
                        </a:rPr>
                        <a:t>・県内で１年以上引き続き同一事業を営んでいる中小企業者</a:t>
                      </a:r>
                      <a:r>
                        <a:rPr kumimoji="1" lang="ja-JP" altLang="en-US" sz="1200" kern="1200" dirty="0" smtClean="0">
                          <a:solidFill>
                            <a:schemeClr val="dk1"/>
                          </a:solidFill>
                          <a:effectLst/>
                          <a:latin typeface="ＭＳ 明朝" panose="02020609040205080304" pitchFamily="17" charset="-128"/>
                          <a:ea typeface="ＭＳ 明朝" panose="02020609040205080304" pitchFamily="17" charset="-128"/>
                          <a:cs typeface="+mn-cs"/>
                        </a:rPr>
                        <a:t>　</a:t>
                      </a:r>
                      <a:endParaRPr kumimoji="1" lang="en-US" altLang="ja-JP" sz="1200" kern="1200" dirty="0" smtClean="0">
                        <a:solidFill>
                          <a:schemeClr val="dk1"/>
                        </a:solidFill>
                        <a:effectLst/>
                        <a:latin typeface="ＭＳ 明朝" panose="02020609040205080304" pitchFamily="17" charset="-128"/>
                        <a:ea typeface="ＭＳ 明朝" panose="02020609040205080304" pitchFamily="17" charset="-128"/>
                        <a:cs typeface="+mn-cs"/>
                      </a:endParaRPr>
                    </a:p>
                    <a:p>
                      <a:pPr eaLnBrk="0" hangingPunct="0"/>
                      <a:r>
                        <a:rPr kumimoji="1" lang="ja-JP" altLang="en-US" sz="1200" kern="1200" dirty="0" smtClean="0">
                          <a:solidFill>
                            <a:schemeClr val="dk1"/>
                          </a:solidFill>
                          <a:effectLst/>
                          <a:latin typeface="ＭＳ 明朝" panose="02020609040205080304" pitchFamily="17" charset="-128"/>
                          <a:ea typeface="ＭＳ 明朝" panose="02020609040205080304" pitchFamily="17" charset="-128"/>
                          <a:cs typeface="+mn-cs"/>
                        </a:rPr>
                        <a:t>　・</a:t>
                      </a:r>
                      <a:r>
                        <a:rPr kumimoji="1" lang="ja-JP" altLang="ja-JP" sz="1200" kern="1200" dirty="0" smtClean="0">
                          <a:solidFill>
                            <a:schemeClr val="dk1"/>
                          </a:solidFill>
                          <a:effectLst/>
                          <a:latin typeface="ＭＳ 明朝" panose="02020609040205080304" pitchFamily="17" charset="-128"/>
                          <a:ea typeface="ＭＳ 明朝" panose="02020609040205080304" pitchFamily="17" charset="-128"/>
                          <a:cs typeface="+mn-cs"/>
                        </a:rPr>
                        <a:t>８月豪雨災害により、事業所等に床上浸水又は半壊以上の被害を受け、市町</a:t>
                      </a:r>
                      <a:endParaRPr kumimoji="1" lang="en-US" altLang="ja-JP" sz="1200" kern="1200" dirty="0" smtClean="0">
                        <a:solidFill>
                          <a:schemeClr val="dk1"/>
                        </a:solidFill>
                        <a:effectLst/>
                        <a:latin typeface="ＭＳ 明朝" panose="02020609040205080304" pitchFamily="17" charset="-128"/>
                        <a:ea typeface="ＭＳ 明朝" panose="02020609040205080304" pitchFamily="17" charset="-128"/>
                        <a:cs typeface="+mn-cs"/>
                      </a:endParaRPr>
                    </a:p>
                    <a:p>
                      <a:pPr eaLnBrk="0" hangingPunct="0"/>
                      <a:r>
                        <a:rPr kumimoji="1" lang="ja-JP" altLang="en-US" sz="1200" kern="1200" dirty="0" smtClean="0">
                          <a:solidFill>
                            <a:schemeClr val="dk1"/>
                          </a:solidFill>
                          <a:effectLst/>
                          <a:latin typeface="ＭＳ 明朝" panose="02020609040205080304" pitchFamily="17" charset="-128"/>
                          <a:ea typeface="ＭＳ 明朝" panose="02020609040205080304" pitchFamily="17" charset="-128"/>
                          <a:cs typeface="+mn-cs"/>
                        </a:rPr>
                        <a:t>　　</a:t>
                      </a:r>
                      <a:r>
                        <a:rPr kumimoji="1" lang="ja-JP" altLang="ja-JP" sz="1200" kern="1200" dirty="0" smtClean="0">
                          <a:solidFill>
                            <a:schemeClr val="dk1"/>
                          </a:solidFill>
                          <a:effectLst/>
                          <a:latin typeface="ＭＳ 明朝" panose="02020609040205080304" pitchFamily="17" charset="-128"/>
                          <a:ea typeface="ＭＳ 明朝" panose="02020609040205080304" pitchFamily="17" charset="-128"/>
                          <a:cs typeface="+mn-cs"/>
                        </a:rPr>
                        <a:t>長が発行する「り災証明」を有する者</a:t>
                      </a:r>
                    </a:p>
                    <a:p>
                      <a:r>
                        <a:rPr kumimoji="1" lang="ja-JP" altLang="en-US" sz="1200" kern="1200" dirty="0" smtClean="0">
                          <a:solidFill>
                            <a:schemeClr val="dk1"/>
                          </a:solidFill>
                          <a:effectLst/>
                          <a:latin typeface="ＭＳ 明朝" panose="02020609040205080304" pitchFamily="17" charset="-128"/>
                          <a:ea typeface="ＭＳ 明朝" panose="02020609040205080304" pitchFamily="17" charset="-128"/>
                          <a:cs typeface="+mn-cs"/>
                        </a:rPr>
                        <a:t>　</a:t>
                      </a:r>
                      <a:r>
                        <a:rPr kumimoji="1" lang="ja-JP" altLang="ja-JP" sz="1200" kern="1200" dirty="0" smtClean="0">
                          <a:solidFill>
                            <a:schemeClr val="dk1"/>
                          </a:solidFill>
                          <a:effectLst/>
                          <a:latin typeface="ＭＳ 明朝" panose="02020609040205080304" pitchFamily="17" charset="-128"/>
                          <a:ea typeface="ＭＳ 明朝" panose="02020609040205080304" pitchFamily="17" charset="-128"/>
                          <a:cs typeface="+mn-cs"/>
                        </a:rPr>
                        <a:t>※ただし、床下浸水又は一部損壊でも事業用資産（機械、原材料、商品等）が</a:t>
                      </a:r>
                      <a:endParaRPr kumimoji="1" lang="en-US" altLang="ja-JP" sz="1200" kern="1200" dirty="0" smtClean="0">
                        <a:solidFill>
                          <a:schemeClr val="dk1"/>
                        </a:solidFill>
                        <a:effectLst/>
                        <a:latin typeface="ＭＳ 明朝" panose="02020609040205080304" pitchFamily="17" charset="-128"/>
                        <a:ea typeface="ＭＳ 明朝" panose="02020609040205080304" pitchFamily="17" charset="-128"/>
                        <a:cs typeface="+mn-cs"/>
                      </a:endParaRPr>
                    </a:p>
                    <a:p>
                      <a:r>
                        <a:rPr kumimoji="1" lang="ja-JP" altLang="en-US" sz="1200" kern="1200" dirty="0" smtClean="0">
                          <a:solidFill>
                            <a:schemeClr val="dk1"/>
                          </a:solidFill>
                          <a:effectLst/>
                          <a:latin typeface="ＭＳ 明朝" panose="02020609040205080304" pitchFamily="17" charset="-128"/>
                          <a:ea typeface="ＭＳ 明朝" panose="02020609040205080304" pitchFamily="17" charset="-128"/>
                          <a:cs typeface="+mn-cs"/>
                        </a:rPr>
                        <a:t>　　</a:t>
                      </a:r>
                      <a:r>
                        <a:rPr kumimoji="1" lang="ja-JP" altLang="ja-JP" sz="1200" kern="1200" dirty="0" smtClean="0">
                          <a:solidFill>
                            <a:schemeClr val="dk1"/>
                          </a:solidFill>
                          <a:effectLst/>
                          <a:latin typeface="ＭＳ 明朝" panose="02020609040205080304" pitchFamily="17" charset="-128"/>
                          <a:ea typeface="ＭＳ 明朝" panose="02020609040205080304" pitchFamily="17" charset="-128"/>
                          <a:cs typeface="+mn-cs"/>
                        </a:rPr>
                        <a:t>被災した場合は利用可能</a:t>
                      </a:r>
                      <a:endParaRPr lang="en-US" altLang="ja-JP" sz="1200" dirty="0">
                        <a:latin typeface="ＭＳ 明朝" panose="02020609040205080304" pitchFamily="17" charset="-128"/>
                        <a:ea typeface="ＭＳ 明朝" panose="02020609040205080304" pitchFamily="17"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70840">
                <a:tc>
                  <a:txBody>
                    <a:bodyPr/>
                    <a:lstStyle/>
                    <a:p>
                      <a:pPr algn="ctr"/>
                      <a:r>
                        <a:rPr kumimoji="1" lang="ja-JP" altLang="en-US" sz="1200" b="0" dirty="0" smtClean="0">
                          <a:solidFill>
                            <a:schemeClr val="tx1"/>
                          </a:solidFill>
                          <a:latin typeface="ＭＳ 明朝" panose="02020609040205080304" pitchFamily="17" charset="-128"/>
                          <a:ea typeface="ＭＳ 明朝" panose="02020609040205080304" pitchFamily="17" charset="-128"/>
                        </a:rPr>
                        <a:t>資金使途</a:t>
                      </a:r>
                      <a:endParaRPr kumimoji="1" lang="ja-JP" altLang="en-US" sz="1200" b="0" dirty="0">
                        <a:solidFill>
                          <a:schemeClr val="tx1"/>
                        </a:solidFill>
                        <a:latin typeface="ＭＳ 明朝" panose="02020609040205080304" pitchFamily="17" charset="-128"/>
                        <a:ea typeface="ＭＳ 明朝" panose="02020609040205080304" pitchFamily="17"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eaLnBrk="0" hangingPunct="0"/>
                      <a:r>
                        <a:rPr kumimoji="1" lang="ja-JP" altLang="en-US" sz="1200" kern="1200" dirty="0" smtClean="0">
                          <a:solidFill>
                            <a:schemeClr val="dk1"/>
                          </a:solidFill>
                          <a:effectLst/>
                          <a:latin typeface="ＭＳ 明朝" panose="02020609040205080304" pitchFamily="17" charset="-128"/>
                          <a:ea typeface="ＭＳ 明朝" panose="02020609040205080304" pitchFamily="17" charset="-128"/>
                          <a:cs typeface="+mn-cs"/>
                        </a:rPr>
                        <a:t>　</a:t>
                      </a:r>
                      <a:r>
                        <a:rPr kumimoji="1" lang="ja-JP" altLang="ja-JP" sz="1200" kern="1200" dirty="0" smtClean="0">
                          <a:solidFill>
                            <a:schemeClr val="dk1"/>
                          </a:solidFill>
                          <a:effectLst/>
                          <a:latin typeface="ＭＳ 明朝" panose="02020609040205080304" pitchFamily="17" charset="-128"/>
                          <a:ea typeface="ＭＳ 明朝" panose="02020609040205080304" pitchFamily="17" charset="-128"/>
                          <a:cs typeface="+mn-cs"/>
                        </a:rPr>
                        <a:t>既往の県制度融資借入金の返済資金</a:t>
                      </a:r>
                      <a:endParaRPr lang="en-US" altLang="ja-JP" sz="1200" dirty="0">
                        <a:latin typeface="ＭＳ 明朝" panose="02020609040205080304" pitchFamily="17" charset="-128"/>
                        <a:ea typeface="ＭＳ 明朝" panose="02020609040205080304" pitchFamily="17"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465296">
                <a:tc>
                  <a:txBody>
                    <a:bodyPr/>
                    <a:lstStyle/>
                    <a:p>
                      <a:pPr algn="ctr"/>
                      <a:r>
                        <a:rPr kumimoji="1" lang="ja-JP" altLang="en-US" sz="1200" b="0" dirty="0" smtClean="0">
                          <a:solidFill>
                            <a:schemeClr val="tx1"/>
                          </a:solidFill>
                          <a:latin typeface="ＭＳ 明朝" panose="02020609040205080304" pitchFamily="17" charset="-128"/>
                          <a:ea typeface="ＭＳ 明朝" panose="02020609040205080304" pitchFamily="17" charset="-128"/>
                        </a:rPr>
                        <a:t>貸付利率</a:t>
                      </a:r>
                      <a:endParaRPr kumimoji="1" lang="ja-JP" altLang="en-US" sz="1200" b="0" dirty="0">
                        <a:solidFill>
                          <a:schemeClr val="tx1"/>
                        </a:solidFill>
                        <a:latin typeface="ＭＳ 明朝" panose="02020609040205080304" pitchFamily="17" charset="-128"/>
                        <a:ea typeface="ＭＳ 明朝" panose="02020609040205080304" pitchFamily="17"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eaLnBrk="0" hangingPunct="0"/>
                      <a:r>
                        <a:rPr kumimoji="1" lang="ja-JP" altLang="en-US" sz="1200" kern="1200" dirty="0" smtClean="0">
                          <a:solidFill>
                            <a:schemeClr val="dk1"/>
                          </a:solidFill>
                          <a:effectLst/>
                          <a:latin typeface="ＭＳ 明朝" panose="02020609040205080304" pitchFamily="17" charset="-128"/>
                          <a:ea typeface="ＭＳ 明朝" panose="02020609040205080304" pitchFamily="17" charset="-128"/>
                          <a:cs typeface="+mn-cs"/>
                        </a:rPr>
                        <a:t>　１．７５</a:t>
                      </a:r>
                      <a:r>
                        <a:rPr kumimoji="1" lang="ja-JP" altLang="ja-JP" sz="1200" kern="1200" dirty="0" smtClean="0">
                          <a:solidFill>
                            <a:schemeClr val="dk1"/>
                          </a:solidFill>
                          <a:effectLst/>
                          <a:latin typeface="ＭＳ 明朝" panose="02020609040205080304" pitchFamily="17" charset="-128"/>
                          <a:ea typeface="ＭＳ 明朝" panose="02020609040205080304" pitchFamily="17" charset="-128"/>
                          <a:cs typeface="+mn-cs"/>
                        </a:rPr>
                        <a:t>％（現行</a:t>
                      </a:r>
                      <a:r>
                        <a:rPr kumimoji="1" lang="ja-JP" altLang="en-US" sz="1200" kern="1200" dirty="0" smtClean="0">
                          <a:solidFill>
                            <a:schemeClr val="dk1"/>
                          </a:solidFill>
                          <a:effectLst/>
                          <a:latin typeface="ＭＳ 明朝" panose="02020609040205080304" pitchFamily="17" charset="-128"/>
                          <a:ea typeface="ＭＳ 明朝" panose="02020609040205080304" pitchFamily="17" charset="-128"/>
                          <a:cs typeface="+mn-cs"/>
                        </a:rPr>
                        <a:t>１．８５</a:t>
                      </a:r>
                      <a:r>
                        <a:rPr kumimoji="1" lang="ja-JP" altLang="ja-JP" sz="1200" kern="1200" dirty="0" smtClean="0">
                          <a:solidFill>
                            <a:schemeClr val="dk1"/>
                          </a:solidFill>
                          <a:effectLst/>
                          <a:latin typeface="ＭＳ 明朝" panose="02020609040205080304" pitchFamily="17" charset="-128"/>
                          <a:ea typeface="ＭＳ 明朝" panose="02020609040205080304" pitchFamily="17" charset="-128"/>
                          <a:cs typeface="+mn-cs"/>
                        </a:rPr>
                        <a:t>％</a:t>
                      </a:r>
                      <a:r>
                        <a:rPr kumimoji="1" lang="ja-JP" altLang="en-US" sz="1200" kern="1200" dirty="0" smtClean="0">
                          <a:solidFill>
                            <a:schemeClr val="dk1"/>
                          </a:solidFill>
                          <a:effectLst/>
                          <a:latin typeface="ＭＳ 明朝" panose="02020609040205080304" pitchFamily="17" charset="-128"/>
                          <a:ea typeface="ＭＳ 明朝" panose="02020609040205080304" pitchFamily="17" charset="-128"/>
                          <a:cs typeface="+mn-cs"/>
                        </a:rPr>
                        <a:t>を「政策金利（</a:t>
                      </a:r>
                      <a:r>
                        <a:rPr kumimoji="1" lang="en-US" altLang="ja-JP" sz="1200" kern="1200" dirty="0" smtClean="0">
                          <a:solidFill>
                            <a:schemeClr val="dk1"/>
                          </a:solidFill>
                          <a:effectLst/>
                          <a:latin typeface="ＭＳ 明朝" panose="02020609040205080304" pitchFamily="17" charset="-128"/>
                          <a:ea typeface="ＭＳ 明朝" panose="02020609040205080304" pitchFamily="17" charset="-128"/>
                          <a:cs typeface="+mn-cs"/>
                        </a:rPr>
                        <a:t>※</a:t>
                      </a:r>
                      <a:r>
                        <a:rPr kumimoji="1" lang="ja-JP" altLang="en-US" sz="1200" kern="1200" dirty="0" smtClean="0">
                          <a:solidFill>
                            <a:schemeClr val="dk1"/>
                          </a:solidFill>
                          <a:effectLst/>
                          <a:latin typeface="ＭＳ 明朝" panose="02020609040205080304" pitchFamily="17" charset="-128"/>
                          <a:ea typeface="ＭＳ 明朝" panose="02020609040205080304" pitchFamily="17" charset="-128"/>
                          <a:cs typeface="+mn-cs"/>
                        </a:rPr>
                        <a:t>）」並に引き下げ</a:t>
                      </a:r>
                      <a:r>
                        <a:rPr kumimoji="1" lang="ja-JP" altLang="ja-JP" sz="1200" kern="1200" dirty="0" smtClean="0">
                          <a:solidFill>
                            <a:schemeClr val="dk1"/>
                          </a:solidFill>
                          <a:effectLst/>
                          <a:latin typeface="ＭＳ 明朝" panose="02020609040205080304" pitchFamily="17" charset="-128"/>
                          <a:ea typeface="ＭＳ 明朝" panose="02020609040205080304" pitchFamily="17" charset="-128"/>
                          <a:cs typeface="+mn-cs"/>
                        </a:rPr>
                        <a:t>）</a:t>
                      </a:r>
                      <a:endParaRPr kumimoji="1" lang="en-US" altLang="ja-JP" sz="1200" kern="1200" dirty="0" smtClean="0">
                        <a:solidFill>
                          <a:schemeClr val="dk1"/>
                        </a:solidFill>
                        <a:effectLst/>
                        <a:latin typeface="ＭＳ 明朝" panose="02020609040205080304" pitchFamily="17" charset="-128"/>
                        <a:ea typeface="ＭＳ 明朝" panose="02020609040205080304" pitchFamily="17" charset="-128"/>
                        <a:cs typeface="+mn-cs"/>
                      </a:endParaRPr>
                    </a:p>
                    <a:p>
                      <a:pPr eaLnBrk="0" hangingPunct="0"/>
                      <a:r>
                        <a:rPr kumimoji="1" lang="ja-JP" altLang="en-US" sz="1200" kern="1200" dirty="0" smtClean="0">
                          <a:solidFill>
                            <a:schemeClr val="dk1"/>
                          </a:solidFill>
                          <a:effectLst/>
                          <a:latin typeface="ＭＳ 明朝" panose="02020609040205080304" pitchFamily="17" charset="-128"/>
                          <a:ea typeface="ＭＳ 明朝" panose="02020609040205080304" pitchFamily="17" charset="-128"/>
                          <a:cs typeface="+mn-cs"/>
                        </a:rPr>
                        <a:t>　　</a:t>
                      </a:r>
                      <a:r>
                        <a:rPr kumimoji="1" lang="en-US" altLang="ja-JP" sz="1200" kern="1200" dirty="0" smtClean="0">
                          <a:solidFill>
                            <a:schemeClr val="dk1"/>
                          </a:solidFill>
                          <a:effectLst/>
                          <a:latin typeface="ＭＳ 明朝" panose="02020609040205080304" pitchFamily="17" charset="-128"/>
                          <a:ea typeface="ＭＳ 明朝" panose="02020609040205080304" pitchFamily="17" charset="-128"/>
                          <a:cs typeface="+mn-cs"/>
                        </a:rPr>
                        <a:t>※</a:t>
                      </a:r>
                      <a:r>
                        <a:rPr kumimoji="1" lang="ja-JP" altLang="en-US" sz="1200" kern="1200" dirty="0" smtClean="0">
                          <a:solidFill>
                            <a:schemeClr val="dk1"/>
                          </a:solidFill>
                          <a:effectLst/>
                          <a:latin typeface="ＭＳ 明朝" panose="02020609040205080304" pitchFamily="17" charset="-128"/>
                          <a:ea typeface="ＭＳ 明朝" panose="02020609040205080304" pitchFamily="17" charset="-128"/>
                          <a:cs typeface="+mn-cs"/>
                        </a:rPr>
                        <a:t>「政策金利」：県が政策誘導している事業等へ適用する金利</a:t>
                      </a:r>
                      <a:endParaRPr lang="en-US" altLang="ja-JP" sz="1200" dirty="0">
                        <a:latin typeface="ＭＳ 明朝" panose="02020609040205080304" pitchFamily="17" charset="-128"/>
                        <a:ea typeface="ＭＳ 明朝" panose="02020609040205080304" pitchFamily="17"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70840">
                <a:tc>
                  <a:txBody>
                    <a:bodyPr/>
                    <a:lstStyle/>
                    <a:p>
                      <a:pPr algn="ctr"/>
                      <a:r>
                        <a:rPr kumimoji="1" lang="ja-JP" altLang="en-US" sz="1200" b="0" dirty="0" smtClean="0">
                          <a:solidFill>
                            <a:schemeClr val="tx1"/>
                          </a:solidFill>
                          <a:latin typeface="ＭＳ 明朝" panose="02020609040205080304" pitchFamily="17" charset="-128"/>
                          <a:ea typeface="ＭＳ 明朝" panose="02020609040205080304" pitchFamily="17" charset="-128"/>
                        </a:rPr>
                        <a:t>貸付限度額</a:t>
                      </a:r>
                      <a:endParaRPr kumimoji="1" lang="ja-JP" altLang="en-US" sz="1200" b="0" dirty="0">
                        <a:solidFill>
                          <a:schemeClr val="tx1"/>
                        </a:solidFill>
                        <a:latin typeface="ＭＳ 明朝" panose="02020609040205080304" pitchFamily="17" charset="-128"/>
                        <a:ea typeface="ＭＳ 明朝" panose="02020609040205080304" pitchFamily="17"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sz="1200" kern="1200" dirty="0" smtClean="0">
                          <a:solidFill>
                            <a:schemeClr val="dk1"/>
                          </a:solidFill>
                          <a:effectLst/>
                          <a:latin typeface="ＭＳ 明朝" panose="02020609040205080304" pitchFamily="17" charset="-128"/>
                          <a:ea typeface="ＭＳ 明朝" panose="02020609040205080304" pitchFamily="17" charset="-128"/>
                          <a:cs typeface="+mn-cs"/>
                        </a:rPr>
                        <a:t>　</a:t>
                      </a:r>
                      <a:r>
                        <a:rPr kumimoji="1" lang="ja-JP" altLang="ja-JP" sz="1200" kern="1200" dirty="0" smtClean="0">
                          <a:solidFill>
                            <a:schemeClr val="dk1"/>
                          </a:solidFill>
                          <a:effectLst/>
                          <a:latin typeface="ＭＳ 明朝" panose="02020609040205080304" pitchFamily="17" charset="-128"/>
                          <a:ea typeface="ＭＳ 明朝" panose="02020609040205080304" pitchFamily="17" charset="-128"/>
                          <a:cs typeface="+mn-cs"/>
                        </a:rPr>
                        <a:t>１億円</a:t>
                      </a:r>
                      <a:endParaRPr lang="en-US" altLang="ja-JP" sz="1200" dirty="0">
                        <a:latin typeface="ＭＳ 明朝" panose="02020609040205080304" pitchFamily="17" charset="-128"/>
                        <a:ea typeface="ＭＳ 明朝" panose="02020609040205080304" pitchFamily="17"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70840">
                <a:tc>
                  <a:txBody>
                    <a:bodyPr/>
                    <a:lstStyle/>
                    <a:p>
                      <a:pPr algn="ctr"/>
                      <a:r>
                        <a:rPr kumimoji="1" lang="ja-JP" altLang="en-US" sz="1200" b="0" dirty="0" smtClean="0">
                          <a:solidFill>
                            <a:schemeClr val="tx1"/>
                          </a:solidFill>
                          <a:latin typeface="ＭＳ 明朝" panose="02020609040205080304" pitchFamily="17" charset="-128"/>
                          <a:ea typeface="ＭＳ 明朝" panose="02020609040205080304" pitchFamily="17" charset="-128"/>
                        </a:rPr>
                        <a:t>貸付期間</a:t>
                      </a:r>
                      <a:endParaRPr kumimoji="1" lang="ja-JP" altLang="en-US" sz="1200" b="0" dirty="0">
                        <a:solidFill>
                          <a:schemeClr val="tx1"/>
                        </a:solidFill>
                        <a:latin typeface="ＭＳ 明朝" panose="02020609040205080304" pitchFamily="17" charset="-128"/>
                        <a:ea typeface="ＭＳ 明朝" panose="02020609040205080304" pitchFamily="17"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sz="1200" kern="1200" dirty="0" smtClean="0">
                          <a:solidFill>
                            <a:schemeClr val="dk1"/>
                          </a:solidFill>
                          <a:effectLst/>
                          <a:latin typeface="ＭＳ 明朝" panose="02020609040205080304" pitchFamily="17" charset="-128"/>
                          <a:ea typeface="ＭＳ 明朝" panose="02020609040205080304" pitchFamily="17" charset="-128"/>
                          <a:cs typeface="+mn-cs"/>
                        </a:rPr>
                        <a:t>　１０</a:t>
                      </a:r>
                      <a:r>
                        <a:rPr kumimoji="1" lang="ja-JP" altLang="ja-JP" sz="1200" kern="1200" dirty="0" smtClean="0">
                          <a:solidFill>
                            <a:schemeClr val="dk1"/>
                          </a:solidFill>
                          <a:effectLst/>
                          <a:latin typeface="ＭＳ 明朝" panose="02020609040205080304" pitchFamily="17" charset="-128"/>
                          <a:ea typeface="ＭＳ 明朝" panose="02020609040205080304" pitchFamily="17" charset="-128"/>
                          <a:cs typeface="+mn-cs"/>
                        </a:rPr>
                        <a:t>年以内（うち据置</a:t>
                      </a:r>
                      <a:r>
                        <a:rPr kumimoji="1" lang="ja-JP" altLang="en-US" sz="1200" kern="1200" dirty="0" smtClean="0">
                          <a:solidFill>
                            <a:schemeClr val="dk1"/>
                          </a:solidFill>
                          <a:effectLst/>
                          <a:latin typeface="ＭＳ 明朝" panose="02020609040205080304" pitchFamily="17" charset="-128"/>
                          <a:ea typeface="ＭＳ 明朝" panose="02020609040205080304" pitchFamily="17" charset="-128"/>
                          <a:cs typeface="+mn-cs"/>
                        </a:rPr>
                        <a:t>１</a:t>
                      </a:r>
                      <a:r>
                        <a:rPr kumimoji="1" lang="ja-JP" altLang="ja-JP" sz="1200" kern="1200" dirty="0" smtClean="0">
                          <a:solidFill>
                            <a:schemeClr val="dk1"/>
                          </a:solidFill>
                          <a:effectLst/>
                          <a:latin typeface="ＭＳ 明朝" panose="02020609040205080304" pitchFamily="17" charset="-128"/>
                          <a:ea typeface="ＭＳ 明朝" panose="02020609040205080304" pitchFamily="17" charset="-128"/>
                          <a:cs typeface="+mn-cs"/>
                        </a:rPr>
                        <a:t>年以内）</a:t>
                      </a:r>
                      <a:endParaRPr lang="en-US" altLang="ja-JP" sz="1200" dirty="0">
                        <a:latin typeface="ＭＳ 明朝" panose="02020609040205080304" pitchFamily="17" charset="-128"/>
                        <a:ea typeface="ＭＳ 明朝" panose="02020609040205080304" pitchFamily="17"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70840">
                <a:tc>
                  <a:txBody>
                    <a:bodyPr/>
                    <a:lstStyle/>
                    <a:p>
                      <a:pPr algn="ctr"/>
                      <a:r>
                        <a:rPr kumimoji="1" lang="ja-JP" altLang="en-US" sz="1200" b="0" dirty="0" smtClean="0">
                          <a:solidFill>
                            <a:schemeClr val="tx1"/>
                          </a:solidFill>
                          <a:latin typeface="ＭＳ 明朝" panose="02020609040205080304" pitchFamily="17" charset="-128"/>
                          <a:ea typeface="ＭＳ 明朝" panose="02020609040205080304" pitchFamily="17" charset="-128"/>
                        </a:rPr>
                        <a:t>適用期間</a:t>
                      </a:r>
                      <a:endParaRPr kumimoji="1" lang="ja-JP" altLang="en-US" sz="1200" b="0" dirty="0">
                        <a:solidFill>
                          <a:schemeClr val="tx1"/>
                        </a:solidFill>
                        <a:latin typeface="ＭＳ 明朝" panose="02020609040205080304" pitchFamily="17" charset="-128"/>
                        <a:ea typeface="ＭＳ 明朝" panose="02020609040205080304" pitchFamily="17"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sz="1200" kern="1200" dirty="0" smtClean="0">
                          <a:solidFill>
                            <a:schemeClr val="dk1"/>
                          </a:solidFill>
                          <a:effectLst/>
                          <a:latin typeface="ＭＳ 明朝" panose="02020609040205080304" pitchFamily="17" charset="-128"/>
                          <a:ea typeface="ＭＳ 明朝" panose="02020609040205080304" pitchFamily="17" charset="-128"/>
                          <a:cs typeface="+mn-cs"/>
                        </a:rPr>
                        <a:t>　</a:t>
                      </a:r>
                      <a:r>
                        <a:rPr kumimoji="1" lang="ja-JP" altLang="ja-JP" sz="1200" kern="1200" dirty="0" smtClean="0">
                          <a:solidFill>
                            <a:schemeClr val="dk1"/>
                          </a:solidFill>
                          <a:effectLst/>
                          <a:latin typeface="ＭＳ 明朝" panose="02020609040205080304" pitchFamily="17" charset="-128"/>
                          <a:ea typeface="ＭＳ 明朝" panose="02020609040205080304" pitchFamily="17" charset="-128"/>
                          <a:cs typeface="+mn-cs"/>
                        </a:rPr>
                        <a:t>平成</a:t>
                      </a:r>
                      <a:r>
                        <a:rPr kumimoji="1" lang="ja-JP" altLang="en-US" sz="1200" kern="1200" dirty="0" smtClean="0">
                          <a:solidFill>
                            <a:schemeClr val="dk1"/>
                          </a:solidFill>
                          <a:effectLst/>
                          <a:latin typeface="ＭＳ 明朝" panose="02020609040205080304" pitchFamily="17" charset="-128"/>
                          <a:ea typeface="ＭＳ 明朝" panose="02020609040205080304" pitchFamily="17" charset="-128"/>
                          <a:cs typeface="+mn-cs"/>
                        </a:rPr>
                        <a:t>２７</a:t>
                      </a:r>
                      <a:r>
                        <a:rPr kumimoji="1" lang="ja-JP" altLang="ja-JP" sz="1200" kern="1200" dirty="0" smtClean="0">
                          <a:solidFill>
                            <a:schemeClr val="dk1"/>
                          </a:solidFill>
                          <a:effectLst/>
                          <a:latin typeface="ＭＳ 明朝" panose="02020609040205080304" pitchFamily="17" charset="-128"/>
                          <a:ea typeface="ＭＳ 明朝" panose="02020609040205080304" pitchFamily="17" charset="-128"/>
                          <a:cs typeface="+mn-cs"/>
                        </a:rPr>
                        <a:t>年３月末融資実行分まで</a:t>
                      </a:r>
                      <a:endParaRPr lang="en-US" altLang="ja-JP" sz="1200" dirty="0">
                        <a:latin typeface="ＭＳ 明朝" panose="02020609040205080304" pitchFamily="17" charset="-128"/>
                        <a:ea typeface="ＭＳ 明朝" panose="02020609040205080304" pitchFamily="17"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70840">
                <a:tc>
                  <a:txBody>
                    <a:bodyPr/>
                    <a:lstStyle/>
                    <a:p>
                      <a:pPr algn="ctr"/>
                      <a:r>
                        <a:rPr kumimoji="1" lang="ja-JP" altLang="en-US" sz="1200" b="0" dirty="0" smtClean="0">
                          <a:solidFill>
                            <a:schemeClr val="tx1"/>
                          </a:solidFill>
                          <a:latin typeface="ＭＳ 明朝" panose="02020609040205080304" pitchFamily="17" charset="-128"/>
                          <a:ea typeface="ＭＳ 明朝" panose="02020609040205080304" pitchFamily="17" charset="-128"/>
                        </a:rPr>
                        <a:t>問合わせ先</a:t>
                      </a:r>
                      <a:endParaRPr kumimoji="1" lang="ja-JP" altLang="en-US" sz="1200" b="0" dirty="0">
                        <a:solidFill>
                          <a:schemeClr val="tx1"/>
                        </a:solidFill>
                        <a:latin typeface="ＭＳ 明朝" panose="02020609040205080304" pitchFamily="17" charset="-128"/>
                        <a:ea typeface="ＭＳ 明朝" panose="02020609040205080304" pitchFamily="17"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200" b="0" kern="1200" dirty="0" smtClean="0">
                          <a:solidFill>
                            <a:schemeClr val="dk1"/>
                          </a:solidFill>
                          <a:effectLst/>
                          <a:latin typeface="ＭＳ 明朝" panose="02020609040205080304" pitchFamily="17" charset="-128"/>
                          <a:ea typeface="ＭＳ 明朝" panose="02020609040205080304" pitchFamily="17" charset="-128"/>
                          <a:cs typeface="+mn-cs"/>
                        </a:rPr>
                        <a:t>　</a:t>
                      </a:r>
                      <a:r>
                        <a:rPr kumimoji="1" lang="ja-JP" altLang="ja-JP" sz="1200" b="0" kern="1200" dirty="0" smtClean="0">
                          <a:solidFill>
                            <a:schemeClr val="dk1"/>
                          </a:solidFill>
                          <a:effectLst/>
                          <a:latin typeface="ＭＳ 明朝" panose="02020609040205080304" pitchFamily="17" charset="-128"/>
                          <a:ea typeface="ＭＳ 明朝" panose="02020609040205080304" pitchFamily="17" charset="-128"/>
                          <a:cs typeface="+mn-cs"/>
                        </a:rPr>
                        <a:t>兵庫県産業労働部産業振興局</a:t>
                      </a:r>
                      <a:r>
                        <a:rPr kumimoji="1" lang="ja-JP" altLang="en-US" sz="1200" b="0" kern="1200" baseline="0" dirty="0" smtClean="0">
                          <a:solidFill>
                            <a:schemeClr val="dk1"/>
                          </a:solidFill>
                          <a:effectLst/>
                          <a:latin typeface="ＭＳ 明朝" panose="02020609040205080304" pitchFamily="17" charset="-128"/>
                          <a:ea typeface="ＭＳ 明朝" panose="02020609040205080304" pitchFamily="17" charset="-128"/>
                          <a:cs typeface="+mn-cs"/>
                        </a:rPr>
                        <a:t> </a:t>
                      </a:r>
                      <a:r>
                        <a:rPr kumimoji="1" lang="ja-JP" altLang="ja-JP" sz="1200" b="0" kern="1200" dirty="0" smtClean="0">
                          <a:solidFill>
                            <a:schemeClr val="dk1"/>
                          </a:solidFill>
                          <a:effectLst/>
                          <a:latin typeface="ＭＳ 明朝" panose="02020609040205080304" pitchFamily="17" charset="-128"/>
                          <a:ea typeface="ＭＳ 明朝" panose="02020609040205080304" pitchFamily="17" charset="-128"/>
                          <a:cs typeface="+mn-cs"/>
                        </a:rPr>
                        <a:t>地域金融室</a:t>
                      </a:r>
                      <a:r>
                        <a:rPr kumimoji="1" lang="en-US" altLang="ja-JP" sz="1200" b="0" kern="1200" dirty="0" smtClean="0">
                          <a:solidFill>
                            <a:schemeClr val="dk1"/>
                          </a:solidFill>
                          <a:effectLst/>
                          <a:latin typeface="ＭＳ 明朝" panose="02020609040205080304" pitchFamily="17" charset="-128"/>
                          <a:ea typeface="ＭＳ 明朝" panose="02020609040205080304" pitchFamily="17" charset="-128"/>
                          <a:cs typeface="+mn-cs"/>
                        </a:rPr>
                        <a:t> </a:t>
                      </a:r>
                      <a:r>
                        <a:rPr kumimoji="1" lang="ja-JP" altLang="en-US" sz="1200" b="0" kern="1200" dirty="0" smtClean="0">
                          <a:solidFill>
                            <a:schemeClr val="dk1"/>
                          </a:solidFill>
                          <a:effectLst/>
                          <a:latin typeface="ＭＳ 明朝" panose="02020609040205080304" pitchFamily="17" charset="-128"/>
                          <a:ea typeface="ＭＳ 明朝" panose="02020609040205080304" pitchFamily="17" charset="-128"/>
                          <a:cs typeface="+mn-cs"/>
                        </a:rPr>
                        <a:t>ＴＥＬ：０７８－３６２－３３２１</a:t>
                      </a:r>
                      <a:endParaRPr kumimoji="1" lang="en-US" altLang="ja-JP" sz="1200" b="0" kern="1200" dirty="0" smtClean="0">
                        <a:solidFill>
                          <a:schemeClr val="dk1"/>
                        </a:solidFill>
                        <a:effectLst/>
                        <a:latin typeface="ＭＳ 明朝" panose="02020609040205080304" pitchFamily="17" charset="-128"/>
                        <a:ea typeface="ＭＳ 明朝" panose="02020609040205080304" pitchFamily="17" charset="-128"/>
                        <a:cs typeface="+mn-cs"/>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bl>
          </a:graphicData>
        </a:graphic>
      </p:graphicFrame>
      <p:sp>
        <p:nvSpPr>
          <p:cNvPr id="10" name="テキスト ボックス 9"/>
          <p:cNvSpPr txBox="1"/>
          <p:nvPr/>
        </p:nvSpPr>
        <p:spPr>
          <a:xfrm>
            <a:off x="147749" y="4282231"/>
            <a:ext cx="2273379" cy="307777"/>
          </a:xfrm>
          <a:prstGeom prst="rect">
            <a:avLst/>
          </a:prstGeom>
          <a:noFill/>
        </p:spPr>
        <p:txBody>
          <a:bodyPr wrap="none" rtlCol="0">
            <a:spAutoFit/>
          </a:bodyPr>
          <a:lstStyle/>
          <a:p>
            <a:r>
              <a:rPr kumimoji="1" lang="ja-JP" altLang="en-US" sz="1400" dirty="0" smtClean="0"/>
              <a:t>２　にぎわい復活・誘客支援</a:t>
            </a:r>
            <a:endParaRPr kumimoji="1" lang="ja-JP" altLang="en-US" sz="1400" dirty="0"/>
          </a:p>
        </p:txBody>
      </p:sp>
      <p:graphicFrame>
        <p:nvGraphicFramePr>
          <p:cNvPr id="12" name="表 11"/>
          <p:cNvGraphicFramePr>
            <a:graphicFrameLocks noGrp="1"/>
          </p:cNvGraphicFramePr>
          <p:nvPr>
            <p:extLst>
              <p:ext uri="{D42A27DB-BD31-4B8C-83A1-F6EECF244321}">
                <p14:modId xmlns:p14="http://schemas.microsoft.com/office/powerpoint/2010/main" val="989033920"/>
              </p:ext>
            </p:extLst>
          </p:nvPr>
        </p:nvGraphicFramePr>
        <p:xfrm>
          <a:off x="251996" y="4590008"/>
          <a:ext cx="6561380" cy="3150344"/>
        </p:xfrm>
        <a:graphic>
          <a:graphicData uri="http://schemas.openxmlformats.org/drawingml/2006/table">
            <a:tbl>
              <a:tblPr firstRow="1" bandRow="1">
                <a:tableStyleId>{5C22544A-7EE6-4342-B048-85BDC9FD1C3A}</a:tableStyleId>
              </a:tblPr>
              <a:tblGrid>
                <a:gridCol w="1022626"/>
                <a:gridCol w="5538754"/>
              </a:tblGrid>
              <a:tr h="370840">
                <a:tc gridSpan="2">
                  <a:txBody>
                    <a:bodyPr/>
                    <a:lstStyle/>
                    <a:p>
                      <a:pPr algn="l"/>
                      <a:r>
                        <a:rPr kumimoji="1" lang="ja-JP" altLang="ja-JP" sz="1400" b="0" kern="1200" dirty="0" smtClean="0">
                          <a:solidFill>
                            <a:schemeClr val="tx1"/>
                          </a:solidFill>
                          <a:effectLst/>
                          <a:latin typeface="ＭＳ 明朝" panose="02020609040205080304" pitchFamily="17" charset="-128"/>
                          <a:ea typeface="ＭＳ 明朝" panose="02020609040205080304" pitchFamily="17" charset="-128"/>
                          <a:cs typeface="+mn-cs"/>
                        </a:rPr>
                        <a:t>被災地域元気回復支援事業の実施</a:t>
                      </a:r>
                      <a:endParaRPr kumimoji="1" lang="ja-JP" altLang="en-US" sz="1400" b="0" dirty="0">
                        <a:solidFill>
                          <a:schemeClr val="tx1"/>
                        </a:solidFill>
                        <a:latin typeface="ＭＳ 明朝" panose="02020609040205080304" pitchFamily="17" charset="-128"/>
                        <a:ea typeface="ＭＳ 明朝" panose="02020609040205080304" pitchFamily="17"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65000"/>
                      </a:schemeClr>
                    </a:solidFill>
                  </a:tcPr>
                </a:tc>
                <a:tc hMerge="1">
                  <a:txBody>
                    <a:bodyPr/>
                    <a:lstStyle/>
                    <a:p>
                      <a:endParaRPr kumimoji="1" lang="ja-JP" altLang="en-US"/>
                    </a:p>
                  </a:txBody>
                  <a:tcPr/>
                </a:tc>
              </a:tr>
              <a:tr h="133216">
                <a:tc gridSpan="2">
                  <a:txBody>
                    <a:bodyPr/>
                    <a:lstStyle/>
                    <a:p>
                      <a:pPr algn="l"/>
                      <a:r>
                        <a:rPr kumimoji="1" lang="ja-JP" altLang="ja-JP" sz="1200" kern="1200" dirty="0" smtClean="0">
                          <a:solidFill>
                            <a:schemeClr val="dk1"/>
                          </a:solidFill>
                          <a:effectLst/>
                          <a:latin typeface="ＭＳ 明朝" panose="02020609040205080304" pitchFamily="17" charset="-128"/>
                          <a:ea typeface="ＭＳ 明朝" panose="02020609040205080304" pitchFamily="17" charset="-128"/>
                          <a:cs typeface="+mn-cs"/>
                        </a:rPr>
                        <a:t>被害を受けた地域において、商店施設の再開や観光施設のＰＲのために実施するイベント等を支援</a:t>
                      </a:r>
                      <a:r>
                        <a:rPr kumimoji="1" lang="ja-JP" altLang="en-US" sz="1200" kern="1200" dirty="0" smtClean="0">
                          <a:solidFill>
                            <a:schemeClr val="dk1"/>
                          </a:solidFill>
                          <a:effectLst/>
                          <a:latin typeface="ＭＳ 明朝" panose="02020609040205080304" pitchFamily="17" charset="-128"/>
                          <a:ea typeface="ＭＳ 明朝" panose="02020609040205080304" pitchFamily="17" charset="-128"/>
                          <a:cs typeface="+mn-cs"/>
                        </a:rPr>
                        <a:t>します。</a:t>
                      </a:r>
                      <a:endParaRPr kumimoji="1" lang="ja-JP" altLang="en-US" sz="1200" b="0" dirty="0">
                        <a:solidFill>
                          <a:schemeClr val="tx1"/>
                        </a:solidFill>
                        <a:latin typeface="ＭＳ 明朝" panose="02020609040205080304" pitchFamily="17" charset="-128"/>
                        <a:ea typeface="ＭＳ 明朝" panose="02020609040205080304" pitchFamily="17"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lang="en-US" altLang="ja-JP" sz="1200" dirty="0">
                        <a:latin typeface="ＭＳ ゴシック" panose="020B0609070205080204" pitchFamily="49" charset="-128"/>
                        <a:ea typeface="ＭＳ ゴシック" panose="020B0609070205080204" pitchFamily="49"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468104">
                <a:tc>
                  <a:txBody>
                    <a:bodyPr/>
                    <a:lstStyle/>
                    <a:p>
                      <a:pPr algn="ctr"/>
                      <a:r>
                        <a:rPr kumimoji="1" lang="ja-JP" altLang="en-US" sz="1200" b="0" dirty="0" smtClean="0">
                          <a:solidFill>
                            <a:schemeClr val="tx1"/>
                          </a:solidFill>
                          <a:latin typeface="ＭＳ 明朝" panose="02020609040205080304" pitchFamily="17" charset="-128"/>
                          <a:ea typeface="ＭＳ 明朝" panose="02020609040205080304" pitchFamily="17" charset="-128"/>
                        </a:rPr>
                        <a:t>補助対象</a:t>
                      </a:r>
                      <a:endParaRPr kumimoji="1" lang="ja-JP" altLang="en-US" sz="1200" b="0" dirty="0">
                        <a:solidFill>
                          <a:schemeClr val="tx1"/>
                        </a:solidFill>
                        <a:latin typeface="ＭＳ 明朝" panose="02020609040205080304" pitchFamily="17" charset="-128"/>
                        <a:ea typeface="ＭＳ 明朝" panose="02020609040205080304" pitchFamily="17"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lvl="0" eaLnBrk="0" hangingPunct="0"/>
                      <a:r>
                        <a:rPr kumimoji="1" lang="ja-JP" altLang="en-US" sz="1200" kern="1200" dirty="0" smtClean="0">
                          <a:solidFill>
                            <a:schemeClr val="dk1"/>
                          </a:solidFill>
                          <a:effectLst/>
                          <a:latin typeface="ＭＳ 明朝" panose="02020609040205080304" pitchFamily="17" charset="-128"/>
                          <a:ea typeface="ＭＳ 明朝" panose="02020609040205080304" pitchFamily="17" charset="-128"/>
                          <a:cs typeface="+mn-cs"/>
                        </a:rPr>
                        <a:t>　</a:t>
                      </a:r>
                      <a:r>
                        <a:rPr kumimoji="1" lang="ja-JP" altLang="ja-JP" sz="1200" kern="1200" dirty="0" smtClean="0">
                          <a:solidFill>
                            <a:schemeClr val="dk1"/>
                          </a:solidFill>
                          <a:effectLst/>
                          <a:latin typeface="ＭＳ 明朝" panose="02020609040205080304" pitchFamily="17" charset="-128"/>
                          <a:ea typeface="ＭＳ 明朝" panose="02020609040205080304" pitchFamily="17" charset="-128"/>
                          <a:cs typeface="+mn-cs"/>
                        </a:rPr>
                        <a:t>観光協会、商店街・小売市場、公益法人、第３セクター及びこれら団体・企業</a:t>
                      </a:r>
                      <a:endParaRPr kumimoji="1" lang="en-US" altLang="ja-JP" sz="1200" kern="1200" dirty="0" smtClean="0">
                        <a:solidFill>
                          <a:schemeClr val="dk1"/>
                        </a:solidFill>
                        <a:effectLst/>
                        <a:latin typeface="ＭＳ 明朝" panose="02020609040205080304" pitchFamily="17" charset="-128"/>
                        <a:ea typeface="ＭＳ 明朝" panose="02020609040205080304" pitchFamily="17" charset="-128"/>
                        <a:cs typeface="+mn-cs"/>
                      </a:endParaRPr>
                    </a:p>
                    <a:p>
                      <a:pPr lvl="0" eaLnBrk="0" hangingPunct="0"/>
                      <a:r>
                        <a:rPr kumimoji="1" lang="ja-JP" altLang="en-US" sz="1200" kern="1200" dirty="0" smtClean="0">
                          <a:solidFill>
                            <a:schemeClr val="dk1"/>
                          </a:solidFill>
                          <a:effectLst/>
                          <a:latin typeface="ＭＳ 明朝" panose="02020609040205080304" pitchFamily="17" charset="-128"/>
                          <a:ea typeface="ＭＳ 明朝" panose="02020609040205080304" pitchFamily="17" charset="-128"/>
                          <a:cs typeface="+mn-cs"/>
                        </a:rPr>
                        <a:t>　</a:t>
                      </a:r>
                      <a:r>
                        <a:rPr kumimoji="1" lang="ja-JP" altLang="ja-JP" sz="1200" kern="1200" dirty="0" smtClean="0">
                          <a:solidFill>
                            <a:schemeClr val="dk1"/>
                          </a:solidFill>
                          <a:effectLst/>
                          <a:latin typeface="ＭＳ 明朝" panose="02020609040205080304" pitchFamily="17" charset="-128"/>
                          <a:ea typeface="ＭＳ 明朝" panose="02020609040205080304" pitchFamily="17" charset="-128"/>
                          <a:cs typeface="+mn-cs"/>
                        </a:rPr>
                        <a:t>・県民が参画する協議会等</a:t>
                      </a:r>
                      <a:endParaRPr lang="en-US" altLang="ja-JP" sz="1200" dirty="0">
                        <a:latin typeface="ＭＳ 明朝" panose="02020609040205080304" pitchFamily="17" charset="-128"/>
                        <a:ea typeface="ＭＳ 明朝" panose="02020609040205080304" pitchFamily="17"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70840">
                <a:tc>
                  <a:txBody>
                    <a:bodyPr/>
                    <a:lstStyle/>
                    <a:p>
                      <a:pPr algn="ctr"/>
                      <a:r>
                        <a:rPr kumimoji="1" lang="ja-JP" altLang="en-US" sz="1200" b="0" dirty="0" smtClean="0">
                          <a:solidFill>
                            <a:schemeClr val="tx1"/>
                          </a:solidFill>
                          <a:latin typeface="ＭＳ 明朝" panose="02020609040205080304" pitchFamily="17" charset="-128"/>
                          <a:ea typeface="ＭＳ 明朝" panose="02020609040205080304" pitchFamily="17" charset="-128"/>
                        </a:rPr>
                        <a:t>対象事業</a:t>
                      </a:r>
                      <a:endParaRPr kumimoji="1" lang="ja-JP" altLang="en-US" sz="1200" b="0" dirty="0">
                        <a:solidFill>
                          <a:schemeClr val="tx1"/>
                        </a:solidFill>
                        <a:latin typeface="ＭＳ 明朝" panose="02020609040205080304" pitchFamily="17" charset="-128"/>
                        <a:ea typeface="ＭＳ 明朝" panose="02020609040205080304" pitchFamily="17"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eaLnBrk="0" hangingPunct="0"/>
                      <a:r>
                        <a:rPr kumimoji="1" lang="ja-JP" altLang="en-US" sz="1200" kern="1200" dirty="0" smtClean="0">
                          <a:solidFill>
                            <a:schemeClr val="dk1"/>
                          </a:solidFill>
                          <a:effectLst/>
                          <a:latin typeface="ＭＳ 明朝" panose="02020609040205080304" pitchFamily="17" charset="-128"/>
                          <a:ea typeface="ＭＳ 明朝" panose="02020609040205080304" pitchFamily="17" charset="-128"/>
                          <a:cs typeface="+mn-cs"/>
                        </a:rPr>
                        <a:t>　</a:t>
                      </a:r>
                      <a:r>
                        <a:rPr kumimoji="1" lang="ja-JP" altLang="ja-JP" sz="1200" kern="1200" dirty="0" smtClean="0">
                          <a:solidFill>
                            <a:schemeClr val="dk1"/>
                          </a:solidFill>
                          <a:effectLst/>
                          <a:latin typeface="ＭＳ 明朝" panose="02020609040205080304" pitchFamily="17" charset="-128"/>
                          <a:ea typeface="ＭＳ 明朝" panose="02020609040205080304" pitchFamily="17" charset="-128"/>
                          <a:cs typeface="+mn-cs"/>
                        </a:rPr>
                        <a:t>復興イベント</a:t>
                      </a:r>
                      <a:endParaRPr lang="en-US" altLang="ja-JP" sz="1200" dirty="0">
                        <a:latin typeface="ＭＳ 明朝" panose="02020609040205080304" pitchFamily="17" charset="-128"/>
                        <a:ea typeface="ＭＳ 明朝" panose="02020609040205080304" pitchFamily="17"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70840">
                <a:tc>
                  <a:txBody>
                    <a:bodyPr/>
                    <a:lstStyle/>
                    <a:p>
                      <a:pPr algn="ctr"/>
                      <a:r>
                        <a:rPr kumimoji="1" lang="ja-JP" altLang="en-US" sz="1200" b="0" dirty="0" smtClean="0">
                          <a:solidFill>
                            <a:schemeClr val="tx1"/>
                          </a:solidFill>
                          <a:latin typeface="ＭＳ 明朝" panose="02020609040205080304" pitchFamily="17" charset="-128"/>
                          <a:ea typeface="ＭＳ 明朝" panose="02020609040205080304" pitchFamily="17" charset="-128"/>
                        </a:rPr>
                        <a:t>実施時期</a:t>
                      </a:r>
                      <a:endParaRPr kumimoji="1" lang="ja-JP" altLang="en-US" sz="1200" b="0" dirty="0">
                        <a:solidFill>
                          <a:schemeClr val="tx1"/>
                        </a:solidFill>
                        <a:latin typeface="ＭＳ 明朝" panose="02020609040205080304" pitchFamily="17" charset="-128"/>
                        <a:ea typeface="ＭＳ 明朝" panose="02020609040205080304" pitchFamily="17"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sz="1200" kern="1200" dirty="0" smtClean="0">
                          <a:solidFill>
                            <a:schemeClr val="dk1"/>
                          </a:solidFill>
                          <a:effectLst/>
                          <a:latin typeface="ＭＳ 明朝" panose="02020609040205080304" pitchFamily="17" charset="-128"/>
                          <a:ea typeface="ＭＳ 明朝" panose="02020609040205080304" pitchFamily="17" charset="-128"/>
                          <a:cs typeface="+mn-cs"/>
                        </a:rPr>
                        <a:t>　平成２６年１０月～</a:t>
                      </a:r>
                      <a:r>
                        <a:rPr kumimoji="1" lang="ja-JP" altLang="ja-JP" sz="1200" kern="1200" dirty="0" smtClean="0">
                          <a:solidFill>
                            <a:schemeClr val="dk1"/>
                          </a:solidFill>
                          <a:effectLst/>
                          <a:latin typeface="ＭＳ 明朝" panose="02020609040205080304" pitchFamily="17" charset="-128"/>
                          <a:ea typeface="ＭＳ 明朝" panose="02020609040205080304" pitchFamily="17" charset="-128"/>
                          <a:cs typeface="+mn-cs"/>
                        </a:rPr>
                        <a:t>平成</a:t>
                      </a:r>
                      <a:r>
                        <a:rPr kumimoji="1" lang="ja-JP" altLang="en-US" sz="1200" kern="1200" dirty="0" smtClean="0">
                          <a:solidFill>
                            <a:schemeClr val="dk1"/>
                          </a:solidFill>
                          <a:effectLst/>
                          <a:latin typeface="ＭＳ 明朝" panose="02020609040205080304" pitchFamily="17" charset="-128"/>
                          <a:ea typeface="ＭＳ 明朝" panose="02020609040205080304" pitchFamily="17" charset="-128"/>
                          <a:cs typeface="+mn-cs"/>
                        </a:rPr>
                        <a:t>２７</a:t>
                      </a:r>
                      <a:r>
                        <a:rPr kumimoji="1" lang="ja-JP" altLang="ja-JP" sz="1200" kern="1200" dirty="0" smtClean="0">
                          <a:solidFill>
                            <a:schemeClr val="dk1"/>
                          </a:solidFill>
                          <a:effectLst/>
                          <a:latin typeface="ＭＳ 明朝" panose="02020609040205080304" pitchFamily="17" charset="-128"/>
                          <a:ea typeface="ＭＳ 明朝" panose="02020609040205080304" pitchFamily="17" charset="-128"/>
                          <a:cs typeface="+mn-cs"/>
                        </a:rPr>
                        <a:t>年３月</a:t>
                      </a:r>
                      <a:endParaRPr lang="en-US" altLang="ja-JP" sz="1200" dirty="0">
                        <a:latin typeface="ＭＳ 明朝" panose="02020609040205080304" pitchFamily="17" charset="-128"/>
                        <a:ea typeface="ＭＳ 明朝" panose="02020609040205080304" pitchFamily="17"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70840">
                <a:tc>
                  <a:txBody>
                    <a:bodyPr/>
                    <a:lstStyle/>
                    <a:p>
                      <a:pPr algn="ctr"/>
                      <a:r>
                        <a:rPr kumimoji="1" lang="ja-JP" altLang="en-US" sz="1200" b="0" dirty="0" smtClean="0">
                          <a:solidFill>
                            <a:schemeClr val="tx1"/>
                          </a:solidFill>
                          <a:latin typeface="ＭＳ 明朝" panose="02020609040205080304" pitchFamily="17" charset="-128"/>
                          <a:ea typeface="ＭＳ 明朝" panose="02020609040205080304" pitchFamily="17" charset="-128"/>
                        </a:rPr>
                        <a:t>対象地域</a:t>
                      </a:r>
                      <a:endParaRPr kumimoji="1" lang="ja-JP" altLang="en-US" sz="1200" b="0" dirty="0">
                        <a:solidFill>
                          <a:schemeClr val="tx1"/>
                        </a:solidFill>
                        <a:latin typeface="ＭＳ 明朝" panose="02020609040205080304" pitchFamily="17" charset="-128"/>
                        <a:ea typeface="ＭＳ 明朝" panose="02020609040205080304" pitchFamily="17"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sz="1200" kern="1200" dirty="0" smtClean="0">
                          <a:solidFill>
                            <a:schemeClr val="dk1"/>
                          </a:solidFill>
                          <a:effectLst/>
                          <a:latin typeface="ＭＳ 明朝" panose="02020609040205080304" pitchFamily="17" charset="-128"/>
                          <a:ea typeface="ＭＳ 明朝" panose="02020609040205080304" pitchFamily="17" charset="-128"/>
                          <a:cs typeface="+mn-cs"/>
                        </a:rPr>
                        <a:t>　</a:t>
                      </a:r>
                      <a:r>
                        <a:rPr kumimoji="1" lang="ja-JP" altLang="ja-JP" sz="1200" kern="1200" dirty="0" smtClean="0">
                          <a:solidFill>
                            <a:schemeClr val="dk1"/>
                          </a:solidFill>
                          <a:effectLst/>
                          <a:latin typeface="ＭＳ 明朝" panose="02020609040205080304" pitchFamily="17" charset="-128"/>
                          <a:ea typeface="ＭＳ 明朝" panose="02020609040205080304" pitchFamily="17" charset="-128"/>
                          <a:cs typeface="+mn-cs"/>
                        </a:rPr>
                        <a:t>丹波、阪神北等 被災地域</a:t>
                      </a:r>
                      <a:endParaRPr lang="en-US" altLang="ja-JP" sz="1200" dirty="0">
                        <a:latin typeface="ＭＳ 明朝" panose="02020609040205080304" pitchFamily="17" charset="-128"/>
                        <a:ea typeface="ＭＳ 明朝" panose="02020609040205080304" pitchFamily="17"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70840">
                <a:tc>
                  <a:txBody>
                    <a:bodyPr/>
                    <a:lstStyle/>
                    <a:p>
                      <a:pPr algn="ctr"/>
                      <a:r>
                        <a:rPr kumimoji="1" lang="ja-JP" altLang="en-US" sz="1200" b="0" dirty="0" smtClean="0">
                          <a:solidFill>
                            <a:schemeClr val="tx1"/>
                          </a:solidFill>
                          <a:latin typeface="ＭＳ 明朝" panose="02020609040205080304" pitchFamily="17" charset="-128"/>
                          <a:ea typeface="ＭＳ 明朝" panose="02020609040205080304" pitchFamily="17" charset="-128"/>
                        </a:rPr>
                        <a:t>補助率</a:t>
                      </a:r>
                      <a:endParaRPr kumimoji="1" lang="ja-JP" altLang="en-US" sz="1200" b="0" dirty="0">
                        <a:solidFill>
                          <a:schemeClr val="tx1"/>
                        </a:solidFill>
                        <a:latin typeface="ＭＳ 明朝" panose="02020609040205080304" pitchFamily="17" charset="-128"/>
                        <a:ea typeface="ＭＳ 明朝" panose="02020609040205080304" pitchFamily="17"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lvl="0" eaLnBrk="0" hangingPunct="0"/>
                      <a:r>
                        <a:rPr kumimoji="1" lang="ja-JP" altLang="en-US" sz="1200" kern="1200" dirty="0" smtClean="0">
                          <a:solidFill>
                            <a:schemeClr val="dk1"/>
                          </a:solidFill>
                          <a:effectLst/>
                          <a:latin typeface="ＭＳ 明朝" panose="02020609040205080304" pitchFamily="17" charset="-128"/>
                          <a:ea typeface="ＭＳ 明朝" panose="02020609040205080304" pitchFamily="17" charset="-128"/>
                          <a:cs typeface="+mn-cs"/>
                        </a:rPr>
                        <a:t>　</a:t>
                      </a:r>
                      <a:r>
                        <a:rPr kumimoji="1" lang="ja-JP" altLang="ja-JP" sz="1200" kern="1200" dirty="0" smtClean="0">
                          <a:solidFill>
                            <a:schemeClr val="dk1"/>
                          </a:solidFill>
                          <a:effectLst/>
                          <a:latin typeface="ＭＳ 明朝" panose="02020609040205080304" pitchFamily="17" charset="-128"/>
                          <a:ea typeface="ＭＳ 明朝" panose="02020609040205080304" pitchFamily="17" charset="-128"/>
                          <a:cs typeface="+mn-cs"/>
                        </a:rPr>
                        <a:t>定額（規模に応じ、</a:t>
                      </a:r>
                      <a:r>
                        <a:rPr kumimoji="1" lang="en-US" altLang="ja-JP" sz="1200" kern="1200" dirty="0" smtClean="0">
                          <a:solidFill>
                            <a:schemeClr val="dk1"/>
                          </a:solidFill>
                          <a:effectLst/>
                          <a:latin typeface="ＭＳ 明朝" panose="02020609040205080304" pitchFamily="17" charset="-128"/>
                          <a:ea typeface="ＭＳ 明朝" panose="02020609040205080304" pitchFamily="17" charset="-128"/>
                          <a:cs typeface="+mn-cs"/>
                        </a:rPr>
                        <a:t>200</a:t>
                      </a:r>
                      <a:r>
                        <a:rPr kumimoji="1" lang="ja-JP" altLang="ja-JP" sz="1200" kern="1200" dirty="0" smtClean="0">
                          <a:solidFill>
                            <a:schemeClr val="dk1"/>
                          </a:solidFill>
                          <a:effectLst/>
                          <a:latin typeface="ＭＳ 明朝" panose="02020609040205080304" pitchFamily="17" charset="-128"/>
                          <a:ea typeface="ＭＳ 明朝" panose="02020609040205080304" pitchFamily="17" charset="-128"/>
                          <a:cs typeface="+mn-cs"/>
                        </a:rPr>
                        <a:t>千円、</a:t>
                      </a:r>
                      <a:r>
                        <a:rPr kumimoji="1" lang="en-US" altLang="ja-JP" sz="1200" kern="1200" dirty="0" smtClean="0">
                          <a:solidFill>
                            <a:schemeClr val="dk1"/>
                          </a:solidFill>
                          <a:effectLst/>
                          <a:latin typeface="ＭＳ 明朝" panose="02020609040205080304" pitchFamily="17" charset="-128"/>
                          <a:ea typeface="ＭＳ 明朝" panose="02020609040205080304" pitchFamily="17" charset="-128"/>
                          <a:cs typeface="+mn-cs"/>
                        </a:rPr>
                        <a:t>500</a:t>
                      </a:r>
                      <a:r>
                        <a:rPr kumimoji="1" lang="ja-JP" altLang="ja-JP" sz="1200" kern="1200" dirty="0" smtClean="0">
                          <a:solidFill>
                            <a:schemeClr val="dk1"/>
                          </a:solidFill>
                          <a:effectLst/>
                          <a:latin typeface="ＭＳ 明朝" panose="02020609040205080304" pitchFamily="17" charset="-128"/>
                          <a:ea typeface="ＭＳ 明朝" panose="02020609040205080304" pitchFamily="17" charset="-128"/>
                          <a:cs typeface="+mn-cs"/>
                        </a:rPr>
                        <a:t>千円、</a:t>
                      </a:r>
                      <a:r>
                        <a:rPr kumimoji="1" lang="en-US" altLang="ja-JP" sz="1200" kern="1200" dirty="0" smtClean="0">
                          <a:solidFill>
                            <a:schemeClr val="dk1"/>
                          </a:solidFill>
                          <a:effectLst/>
                          <a:latin typeface="ＭＳ 明朝" panose="02020609040205080304" pitchFamily="17" charset="-128"/>
                          <a:ea typeface="ＭＳ 明朝" panose="02020609040205080304" pitchFamily="17" charset="-128"/>
                          <a:cs typeface="+mn-cs"/>
                        </a:rPr>
                        <a:t>1,000</a:t>
                      </a:r>
                      <a:r>
                        <a:rPr kumimoji="1" lang="ja-JP" altLang="ja-JP" sz="1200" kern="1200" dirty="0" smtClean="0">
                          <a:solidFill>
                            <a:schemeClr val="dk1"/>
                          </a:solidFill>
                          <a:effectLst/>
                          <a:latin typeface="ＭＳ 明朝" panose="02020609040205080304" pitchFamily="17" charset="-128"/>
                          <a:ea typeface="ＭＳ 明朝" panose="02020609040205080304" pitchFamily="17" charset="-128"/>
                          <a:cs typeface="+mn-cs"/>
                        </a:rPr>
                        <a:t>千円、</a:t>
                      </a:r>
                      <a:r>
                        <a:rPr kumimoji="1" lang="en-US" altLang="ja-JP" sz="1200" kern="1200" dirty="0" smtClean="0">
                          <a:solidFill>
                            <a:schemeClr val="dk1"/>
                          </a:solidFill>
                          <a:effectLst/>
                          <a:latin typeface="ＭＳ 明朝" panose="02020609040205080304" pitchFamily="17" charset="-128"/>
                          <a:ea typeface="ＭＳ 明朝" panose="02020609040205080304" pitchFamily="17" charset="-128"/>
                          <a:cs typeface="+mn-cs"/>
                        </a:rPr>
                        <a:t>2,500</a:t>
                      </a:r>
                      <a:r>
                        <a:rPr kumimoji="1" lang="ja-JP" altLang="ja-JP" sz="1200" kern="1200" dirty="0" smtClean="0">
                          <a:solidFill>
                            <a:schemeClr val="dk1"/>
                          </a:solidFill>
                          <a:effectLst/>
                          <a:latin typeface="ＭＳ 明朝" panose="02020609040205080304" pitchFamily="17" charset="-128"/>
                          <a:ea typeface="ＭＳ 明朝" panose="02020609040205080304" pitchFamily="17" charset="-128"/>
                          <a:cs typeface="+mn-cs"/>
                        </a:rPr>
                        <a:t>千円、</a:t>
                      </a:r>
                      <a:r>
                        <a:rPr kumimoji="1" lang="en-US" altLang="ja-JP" sz="1200" kern="1200" dirty="0" smtClean="0">
                          <a:solidFill>
                            <a:schemeClr val="dk1"/>
                          </a:solidFill>
                          <a:effectLst/>
                          <a:latin typeface="ＭＳ 明朝" panose="02020609040205080304" pitchFamily="17" charset="-128"/>
                          <a:ea typeface="ＭＳ 明朝" panose="02020609040205080304" pitchFamily="17" charset="-128"/>
                          <a:cs typeface="+mn-cs"/>
                        </a:rPr>
                        <a:t>5,000</a:t>
                      </a:r>
                      <a:r>
                        <a:rPr kumimoji="1" lang="ja-JP" altLang="ja-JP" sz="1200" kern="1200" dirty="0" smtClean="0">
                          <a:solidFill>
                            <a:schemeClr val="dk1"/>
                          </a:solidFill>
                          <a:effectLst/>
                          <a:latin typeface="ＭＳ 明朝" panose="02020609040205080304" pitchFamily="17" charset="-128"/>
                          <a:ea typeface="ＭＳ 明朝" panose="02020609040205080304" pitchFamily="17" charset="-128"/>
                          <a:cs typeface="+mn-cs"/>
                        </a:rPr>
                        <a:t>千円）</a:t>
                      </a:r>
                      <a:endParaRPr lang="en-US" altLang="ja-JP" sz="1200" dirty="0">
                        <a:latin typeface="ＭＳ 明朝" panose="02020609040205080304" pitchFamily="17" charset="-128"/>
                        <a:ea typeface="ＭＳ 明朝" panose="02020609040205080304" pitchFamily="17"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70840">
                <a:tc>
                  <a:txBody>
                    <a:bodyPr/>
                    <a:lstStyle/>
                    <a:p>
                      <a:pPr algn="ctr"/>
                      <a:r>
                        <a:rPr kumimoji="1" lang="ja-JP" altLang="en-US" sz="1200" b="0" dirty="0" smtClean="0">
                          <a:solidFill>
                            <a:schemeClr val="tx1"/>
                          </a:solidFill>
                          <a:latin typeface="ＭＳ 明朝" panose="02020609040205080304" pitchFamily="17" charset="-128"/>
                          <a:ea typeface="ＭＳ 明朝" panose="02020609040205080304" pitchFamily="17" charset="-128"/>
                        </a:rPr>
                        <a:t>問合わせ先</a:t>
                      </a:r>
                      <a:endParaRPr kumimoji="1" lang="ja-JP" altLang="en-US" sz="1200" b="0" dirty="0">
                        <a:solidFill>
                          <a:schemeClr val="tx1"/>
                        </a:solidFill>
                        <a:latin typeface="ＭＳ 明朝" panose="02020609040205080304" pitchFamily="17" charset="-128"/>
                        <a:ea typeface="ＭＳ 明朝" panose="02020609040205080304" pitchFamily="17"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200" b="0" kern="1200" dirty="0" smtClean="0">
                          <a:solidFill>
                            <a:schemeClr val="dk1"/>
                          </a:solidFill>
                          <a:effectLst/>
                          <a:latin typeface="ＭＳ 明朝" panose="02020609040205080304" pitchFamily="17" charset="-128"/>
                          <a:ea typeface="ＭＳ 明朝" panose="02020609040205080304" pitchFamily="17" charset="-128"/>
                          <a:cs typeface="+mn-cs"/>
                        </a:rPr>
                        <a:t>　</a:t>
                      </a:r>
                      <a:r>
                        <a:rPr kumimoji="1" lang="ja-JP" altLang="ja-JP" sz="1200" b="0" kern="1200" dirty="0" smtClean="0">
                          <a:solidFill>
                            <a:schemeClr val="dk1"/>
                          </a:solidFill>
                          <a:effectLst/>
                          <a:latin typeface="ＭＳ 明朝" panose="02020609040205080304" pitchFamily="17" charset="-128"/>
                          <a:ea typeface="ＭＳ 明朝" panose="02020609040205080304" pitchFamily="17" charset="-128"/>
                          <a:cs typeface="+mn-cs"/>
                        </a:rPr>
                        <a:t>兵庫県産業労働部</a:t>
                      </a:r>
                      <a:r>
                        <a:rPr kumimoji="1" lang="ja-JP" altLang="en-US" sz="1200" b="0" kern="1200" baseline="0" dirty="0" smtClean="0">
                          <a:solidFill>
                            <a:schemeClr val="dk1"/>
                          </a:solidFill>
                          <a:effectLst/>
                          <a:latin typeface="ＭＳ 明朝" panose="02020609040205080304" pitchFamily="17" charset="-128"/>
                          <a:ea typeface="ＭＳ 明朝" panose="02020609040205080304" pitchFamily="17" charset="-128"/>
                          <a:cs typeface="+mn-cs"/>
                        </a:rPr>
                        <a:t> </a:t>
                      </a:r>
                      <a:r>
                        <a:rPr kumimoji="1" lang="ja-JP" altLang="en-US" sz="1200" b="0" kern="1200" dirty="0" smtClean="0">
                          <a:solidFill>
                            <a:schemeClr val="dk1"/>
                          </a:solidFill>
                          <a:effectLst/>
                          <a:latin typeface="ＭＳ 明朝" panose="02020609040205080304" pitchFamily="17" charset="-128"/>
                          <a:ea typeface="ＭＳ 明朝" panose="02020609040205080304" pitchFamily="17" charset="-128"/>
                          <a:cs typeface="+mn-cs"/>
                        </a:rPr>
                        <a:t>観光振興課</a:t>
                      </a:r>
                      <a:r>
                        <a:rPr kumimoji="1" lang="ja-JP" altLang="en-US" sz="1200" b="0" kern="1200" baseline="0" dirty="0" smtClean="0">
                          <a:solidFill>
                            <a:schemeClr val="dk1"/>
                          </a:solidFill>
                          <a:effectLst/>
                          <a:latin typeface="ＭＳ 明朝" panose="02020609040205080304" pitchFamily="17" charset="-128"/>
                          <a:ea typeface="ＭＳ 明朝" panose="02020609040205080304" pitchFamily="17" charset="-128"/>
                          <a:cs typeface="+mn-cs"/>
                        </a:rPr>
                        <a:t> Ｔ</a:t>
                      </a:r>
                      <a:r>
                        <a:rPr kumimoji="1" lang="ja-JP" altLang="en-US" sz="1200" b="0" kern="1200" dirty="0" smtClean="0">
                          <a:solidFill>
                            <a:schemeClr val="dk1"/>
                          </a:solidFill>
                          <a:effectLst/>
                          <a:latin typeface="ＭＳ 明朝" panose="02020609040205080304" pitchFamily="17" charset="-128"/>
                          <a:ea typeface="ＭＳ 明朝" panose="02020609040205080304" pitchFamily="17" charset="-128"/>
                          <a:cs typeface="+mn-cs"/>
                        </a:rPr>
                        <a:t>ＥＬ：０７８－３６２－３３１７</a:t>
                      </a:r>
                      <a:endParaRPr kumimoji="1" lang="en-US" altLang="ja-JP" sz="1200" b="0" kern="1200" dirty="0" smtClean="0">
                        <a:solidFill>
                          <a:schemeClr val="dk1"/>
                        </a:solidFill>
                        <a:effectLst/>
                        <a:latin typeface="ＭＳ 明朝" panose="02020609040205080304" pitchFamily="17" charset="-128"/>
                        <a:ea typeface="ＭＳ 明朝" panose="02020609040205080304" pitchFamily="17" charset="-128"/>
                        <a:cs typeface="+mn-cs"/>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bl>
          </a:graphicData>
        </a:graphic>
      </p:graphicFrame>
      <p:sp>
        <p:nvSpPr>
          <p:cNvPr id="5" name="テキスト ボックス 4"/>
          <p:cNvSpPr txBox="1"/>
          <p:nvPr/>
        </p:nvSpPr>
        <p:spPr>
          <a:xfrm>
            <a:off x="0" y="8918589"/>
            <a:ext cx="6858000" cy="276999"/>
          </a:xfrm>
          <a:prstGeom prst="rect">
            <a:avLst/>
          </a:prstGeom>
          <a:noFill/>
        </p:spPr>
        <p:txBody>
          <a:bodyPr wrap="square" rtlCol="0">
            <a:spAutoFit/>
          </a:bodyPr>
          <a:lstStyle/>
          <a:p>
            <a:pPr algn="ctr"/>
            <a:r>
              <a:rPr kumimoji="1" lang="ja-JP" altLang="en-US" sz="1200" dirty="0" smtClean="0">
                <a:latin typeface="ＭＳ ゴシック" panose="020B0609070205080204" pitchFamily="49" charset="-128"/>
                <a:ea typeface="ＭＳ ゴシック" panose="020B0609070205080204" pitchFamily="49" charset="-128"/>
              </a:rPr>
              <a:t>－２－</a:t>
            </a:r>
            <a:endParaRPr kumimoji="1" lang="ja-JP" altLang="en-US" sz="1200" dirty="0">
              <a:latin typeface="ＭＳ ゴシック" panose="020B0609070205080204" pitchFamily="49" charset="-128"/>
              <a:ea typeface="ＭＳ ゴシック" panose="020B0609070205080204" pitchFamily="49" charset="-128"/>
            </a:endParaRPr>
          </a:p>
        </p:txBody>
      </p:sp>
    </p:spTree>
    <p:extLst>
      <p:ext uri="{BB962C8B-B14F-4D97-AF65-F5344CB8AC3E}">
        <p14:creationId xmlns:p14="http://schemas.microsoft.com/office/powerpoint/2010/main" val="155712098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p:cNvSpPr txBox="1"/>
          <p:nvPr/>
        </p:nvSpPr>
        <p:spPr>
          <a:xfrm>
            <a:off x="145660" y="248920"/>
            <a:ext cx="2779284" cy="307777"/>
          </a:xfrm>
          <a:prstGeom prst="rect">
            <a:avLst/>
          </a:prstGeom>
          <a:noFill/>
          <a:ln>
            <a:solidFill>
              <a:schemeClr val="tx1"/>
            </a:solidFill>
          </a:ln>
        </p:spPr>
        <p:txBody>
          <a:bodyPr wrap="square" rtlCol="0">
            <a:spAutoFit/>
          </a:bodyPr>
          <a:lstStyle/>
          <a:p>
            <a:r>
              <a:rPr lang="en-US" altLang="ja-JP" sz="1400" dirty="0"/>
              <a:t>Ⅱ</a:t>
            </a:r>
            <a:r>
              <a:rPr kumimoji="1" lang="ja-JP" altLang="en-US" sz="1400" dirty="0" smtClean="0"/>
              <a:t>　農業者への支援施策</a:t>
            </a:r>
            <a:endParaRPr kumimoji="1" lang="ja-JP" altLang="en-US" sz="1400" dirty="0"/>
          </a:p>
        </p:txBody>
      </p:sp>
      <p:sp>
        <p:nvSpPr>
          <p:cNvPr id="3" name="テキスト ボックス 2"/>
          <p:cNvSpPr txBox="1"/>
          <p:nvPr/>
        </p:nvSpPr>
        <p:spPr>
          <a:xfrm>
            <a:off x="147749" y="641150"/>
            <a:ext cx="1683474" cy="307777"/>
          </a:xfrm>
          <a:prstGeom prst="rect">
            <a:avLst/>
          </a:prstGeom>
          <a:noFill/>
        </p:spPr>
        <p:txBody>
          <a:bodyPr wrap="none" rtlCol="0">
            <a:spAutoFit/>
          </a:bodyPr>
          <a:lstStyle/>
          <a:p>
            <a:r>
              <a:rPr kumimoji="1" lang="ja-JP" altLang="en-US" sz="1400" dirty="0" smtClean="0"/>
              <a:t>１　農業再開等支援</a:t>
            </a:r>
            <a:endParaRPr kumimoji="1" lang="ja-JP" altLang="en-US" sz="1400" dirty="0"/>
          </a:p>
        </p:txBody>
      </p:sp>
      <p:graphicFrame>
        <p:nvGraphicFramePr>
          <p:cNvPr id="7" name="表 6"/>
          <p:cNvGraphicFramePr>
            <a:graphicFrameLocks noGrp="1"/>
          </p:cNvGraphicFramePr>
          <p:nvPr>
            <p:extLst>
              <p:ext uri="{D42A27DB-BD31-4B8C-83A1-F6EECF244321}">
                <p14:modId xmlns:p14="http://schemas.microsoft.com/office/powerpoint/2010/main" val="847051111"/>
              </p:ext>
            </p:extLst>
          </p:nvPr>
        </p:nvGraphicFramePr>
        <p:xfrm>
          <a:off x="116632" y="957648"/>
          <a:ext cx="6696744" cy="3947160"/>
        </p:xfrm>
        <a:graphic>
          <a:graphicData uri="http://schemas.openxmlformats.org/drawingml/2006/table">
            <a:tbl>
              <a:tblPr firstRow="1" bandRow="1">
                <a:tableStyleId>{5C22544A-7EE6-4342-B048-85BDC9FD1C3A}</a:tableStyleId>
              </a:tblPr>
              <a:tblGrid>
                <a:gridCol w="1022626"/>
                <a:gridCol w="5674118"/>
              </a:tblGrid>
              <a:tr h="370840">
                <a:tc gridSpan="2">
                  <a:txBody>
                    <a:bodyPr/>
                    <a:lstStyle/>
                    <a:p>
                      <a:pPr algn="l"/>
                      <a:r>
                        <a:rPr kumimoji="1" lang="ja-JP" altLang="en-US" sz="1400" b="0" kern="1200" dirty="0" smtClean="0">
                          <a:solidFill>
                            <a:schemeClr val="tx1"/>
                          </a:solidFill>
                          <a:effectLst/>
                          <a:latin typeface="ＭＳ 明朝" panose="02020609040205080304" pitchFamily="17" charset="-128"/>
                          <a:ea typeface="ＭＳ 明朝" panose="02020609040205080304" pitchFamily="17" charset="-128"/>
                          <a:cs typeface="+mn-cs"/>
                        </a:rPr>
                        <a:t>①</a:t>
                      </a:r>
                      <a:r>
                        <a:rPr kumimoji="1" lang="ja-JP" altLang="ja-JP" sz="1400" b="0" kern="1200" dirty="0" smtClean="0">
                          <a:solidFill>
                            <a:schemeClr val="tx1"/>
                          </a:solidFill>
                          <a:effectLst/>
                          <a:latin typeface="ＭＳ 明朝" panose="02020609040205080304" pitchFamily="17" charset="-128"/>
                          <a:ea typeface="ＭＳ 明朝" panose="02020609040205080304" pitchFamily="17" charset="-128"/>
                          <a:cs typeface="+mn-cs"/>
                        </a:rPr>
                        <a:t>美しい村づくり資金（災害資金）貸付</a:t>
                      </a:r>
                      <a:r>
                        <a:rPr kumimoji="1" lang="ja-JP" altLang="en-US" sz="1400" b="0" kern="1200" dirty="0" smtClean="0">
                          <a:solidFill>
                            <a:schemeClr val="tx1"/>
                          </a:solidFill>
                          <a:effectLst/>
                          <a:latin typeface="ＭＳ 明朝" panose="02020609040205080304" pitchFamily="17" charset="-128"/>
                          <a:ea typeface="ＭＳ 明朝" panose="02020609040205080304" pitchFamily="17" charset="-128"/>
                          <a:cs typeface="+mn-cs"/>
                        </a:rPr>
                        <a:t>の</a:t>
                      </a:r>
                      <a:r>
                        <a:rPr kumimoji="1" lang="ja-JP" altLang="ja-JP" sz="1400" b="0" kern="1200" dirty="0" smtClean="0">
                          <a:solidFill>
                            <a:schemeClr val="tx1"/>
                          </a:solidFill>
                          <a:effectLst/>
                          <a:latin typeface="ＭＳ 明朝" panose="02020609040205080304" pitchFamily="17" charset="-128"/>
                          <a:ea typeface="ＭＳ 明朝" panose="02020609040205080304" pitchFamily="17" charset="-128"/>
                          <a:cs typeface="+mn-cs"/>
                        </a:rPr>
                        <a:t>拡充</a:t>
                      </a:r>
                      <a:endParaRPr kumimoji="1" lang="ja-JP" altLang="en-US" sz="1400" b="0" dirty="0">
                        <a:solidFill>
                          <a:schemeClr val="tx1"/>
                        </a:solidFill>
                        <a:latin typeface="ＭＳ 明朝" panose="02020609040205080304" pitchFamily="17" charset="-128"/>
                        <a:ea typeface="ＭＳ 明朝" panose="02020609040205080304" pitchFamily="17"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65000"/>
                      </a:schemeClr>
                    </a:solidFill>
                  </a:tcPr>
                </a:tc>
                <a:tc hMerge="1">
                  <a:txBody>
                    <a:bodyPr/>
                    <a:lstStyle/>
                    <a:p>
                      <a:endParaRPr kumimoji="1" lang="ja-JP" altLang="en-US"/>
                    </a:p>
                  </a:txBody>
                  <a:tcPr/>
                </a:tc>
              </a:tr>
              <a:tr h="370840">
                <a:tc gridSpan="2">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ja-JP" sz="1200" kern="1200" dirty="0" smtClean="0">
                          <a:solidFill>
                            <a:schemeClr val="tx1"/>
                          </a:solidFill>
                          <a:effectLst/>
                          <a:latin typeface="ＭＳ 明朝" panose="02020609040205080304" pitchFamily="17" charset="-128"/>
                          <a:ea typeface="ＭＳ 明朝" panose="02020609040205080304" pitchFamily="17" charset="-128"/>
                          <a:cs typeface="+mn-cs"/>
                        </a:rPr>
                        <a:t>被害を受けた農業者等に対して、貸付限度額等の拡充と利子補給を実施</a:t>
                      </a:r>
                      <a:r>
                        <a:rPr kumimoji="1" lang="ja-JP" altLang="en-US" sz="1200" kern="1200" dirty="0" smtClean="0">
                          <a:solidFill>
                            <a:schemeClr val="tx1"/>
                          </a:solidFill>
                          <a:effectLst/>
                          <a:latin typeface="ＭＳ 明朝" panose="02020609040205080304" pitchFamily="17" charset="-128"/>
                          <a:ea typeface="ＭＳ 明朝" panose="02020609040205080304" pitchFamily="17" charset="-128"/>
                          <a:cs typeface="+mn-cs"/>
                        </a:rPr>
                        <a:t>します。</a:t>
                      </a:r>
                      <a:endParaRPr kumimoji="1" lang="en-US" altLang="ja-JP" sz="1200" b="0" kern="1200" dirty="0" smtClean="0">
                        <a:solidFill>
                          <a:schemeClr val="tx1"/>
                        </a:solidFill>
                        <a:effectLst/>
                        <a:latin typeface="ＭＳ 明朝" panose="02020609040205080304" pitchFamily="17" charset="-128"/>
                        <a:ea typeface="ＭＳ 明朝" panose="02020609040205080304" pitchFamily="17" charset="-128"/>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kumimoji="1" lang="ja-JP" altLang="en-US"/>
                    </a:p>
                  </a:txBody>
                  <a:tcPr/>
                </a:tc>
              </a:tr>
              <a:tr h="185420">
                <a:tc>
                  <a:txBody>
                    <a:bodyPr/>
                    <a:lstStyle/>
                    <a:p>
                      <a:pPr algn="ctr"/>
                      <a:r>
                        <a:rPr kumimoji="1" lang="ja-JP" altLang="en-US" sz="1200" b="0" kern="1200" dirty="0" smtClean="0">
                          <a:solidFill>
                            <a:schemeClr val="tx1"/>
                          </a:solidFill>
                          <a:effectLst/>
                          <a:latin typeface="ＭＳ 明朝" panose="02020609040205080304" pitchFamily="17" charset="-128"/>
                          <a:ea typeface="ＭＳ 明朝" panose="02020609040205080304" pitchFamily="17" charset="-128"/>
                          <a:cs typeface="+mn-cs"/>
                        </a:rPr>
                        <a:t>制度拡充</a:t>
                      </a:r>
                      <a:endParaRPr kumimoji="1" lang="en-US" altLang="ja-JP" sz="1200" b="0" kern="1200" dirty="0" smtClean="0">
                        <a:solidFill>
                          <a:schemeClr val="tx1"/>
                        </a:solidFill>
                        <a:effectLst/>
                        <a:latin typeface="ＭＳ 明朝" panose="02020609040205080304" pitchFamily="17" charset="-128"/>
                        <a:ea typeface="ＭＳ 明朝" panose="02020609040205080304" pitchFamily="17" charset="-128"/>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ja-JP" sz="1200" kern="1200" dirty="0" smtClean="0">
                          <a:solidFill>
                            <a:schemeClr val="tx1"/>
                          </a:solidFill>
                          <a:effectLst/>
                          <a:latin typeface="ＭＳ 明朝" panose="02020609040205080304" pitchFamily="17" charset="-128"/>
                          <a:ea typeface="ＭＳ 明朝" panose="02020609040205080304" pitchFamily="17" charset="-128"/>
                          <a:cs typeface="+mn-cs"/>
                        </a:rPr>
                        <a:t>貸付限度額</a:t>
                      </a:r>
                      <a:r>
                        <a:rPr kumimoji="1" lang="ja-JP" altLang="en-US" sz="1200" kern="1200" dirty="0" smtClean="0">
                          <a:solidFill>
                            <a:schemeClr val="tx1"/>
                          </a:solidFill>
                          <a:effectLst/>
                          <a:latin typeface="ＭＳ 明朝" panose="02020609040205080304" pitchFamily="17" charset="-128"/>
                          <a:ea typeface="ＭＳ 明朝" panose="02020609040205080304" pitchFamily="17" charset="-128"/>
                          <a:cs typeface="+mn-cs"/>
                        </a:rPr>
                        <a:t>：</a:t>
                      </a:r>
                      <a:r>
                        <a:rPr kumimoji="1" lang="ja-JP" altLang="ja-JP" sz="1200" kern="1200" dirty="0" smtClean="0">
                          <a:solidFill>
                            <a:schemeClr val="tx1"/>
                          </a:solidFill>
                          <a:effectLst/>
                          <a:latin typeface="ＭＳ 明朝" panose="02020609040205080304" pitchFamily="17" charset="-128"/>
                          <a:ea typeface="ＭＳ 明朝" panose="02020609040205080304" pitchFamily="17" charset="-128"/>
                          <a:cs typeface="+mn-cs"/>
                        </a:rPr>
                        <a:t>個人</a:t>
                      </a:r>
                      <a:r>
                        <a:rPr kumimoji="1" lang="ja-JP" altLang="en-US" sz="1200" kern="1200" dirty="0" smtClean="0">
                          <a:solidFill>
                            <a:schemeClr val="tx1"/>
                          </a:solidFill>
                          <a:effectLst/>
                          <a:latin typeface="ＭＳ 明朝" panose="02020609040205080304" pitchFamily="17" charset="-128"/>
                          <a:ea typeface="ＭＳ 明朝" panose="02020609040205080304" pitchFamily="17" charset="-128"/>
                          <a:cs typeface="+mn-cs"/>
                        </a:rPr>
                        <a:t>　　５００</a:t>
                      </a:r>
                      <a:r>
                        <a:rPr kumimoji="1" lang="ja-JP" altLang="ja-JP" sz="1200" kern="1200" dirty="0" smtClean="0">
                          <a:solidFill>
                            <a:schemeClr val="tx1"/>
                          </a:solidFill>
                          <a:effectLst/>
                          <a:latin typeface="ＭＳ 明朝" panose="02020609040205080304" pitchFamily="17" charset="-128"/>
                          <a:ea typeface="ＭＳ 明朝" panose="02020609040205080304" pitchFamily="17" charset="-128"/>
                          <a:cs typeface="+mn-cs"/>
                        </a:rPr>
                        <a:t>万円</a:t>
                      </a:r>
                      <a:r>
                        <a:rPr kumimoji="1" lang="ja-JP" altLang="en-US" sz="1200" kern="1200" dirty="0" smtClean="0">
                          <a:solidFill>
                            <a:schemeClr val="tx1"/>
                          </a:solidFill>
                          <a:effectLst/>
                          <a:latin typeface="ＭＳ 明朝" panose="02020609040205080304" pitchFamily="17" charset="-128"/>
                          <a:ea typeface="ＭＳ 明朝" panose="02020609040205080304" pitchFamily="17" charset="-128"/>
                          <a:cs typeface="+mn-cs"/>
                        </a:rPr>
                        <a:t>　→（拡充）１，０００万円</a:t>
                      </a:r>
                      <a:endParaRPr kumimoji="1" lang="en-US" altLang="ja-JP" sz="1200" kern="1200" dirty="0" smtClean="0">
                        <a:solidFill>
                          <a:schemeClr val="tx1"/>
                        </a:solidFill>
                        <a:effectLst/>
                        <a:latin typeface="ＭＳ 明朝" panose="02020609040205080304" pitchFamily="17" charset="-128"/>
                        <a:ea typeface="ＭＳ 明朝" panose="02020609040205080304" pitchFamily="17" charset="-128"/>
                        <a:cs typeface="+mn-cs"/>
                      </a:endParaRPr>
                    </a:p>
                    <a:p>
                      <a:r>
                        <a:rPr kumimoji="1" lang="ja-JP" altLang="en-US" sz="1200" kern="1200" dirty="0" smtClean="0">
                          <a:solidFill>
                            <a:schemeClr val="tx1"/>
                          </a:solidFill>
                          <a:effectLst/>
                          <a:latin typeface="ＭＳ 明朝" panose="02020609040205080304" pitchFamily="17" charset="-128"/>
                          <a:ea typeface="ＭＳ 明朝" panose="02020609040205080304" pitchFamily="17" charset="-128"/>
                          <a:cs typeface="+mn-cs"/>
                        </a:rPr>
                        <a:t>　　　　　　</a:t>
                      </a:r>
                      <a:r>
                        <a:rPr kumimoji="1" lang="ja-JP" altLang="ja-JP" sz="1200" kern="1200" dirty="0" smtClean="0">
                          <a:solidFill>
                            <a:schemeClr val="tx1"/>
                          </a:solidFill>
                          <a:effectLst/>
                          <a:latin typeface="ＭＳ 明朝" panose="02020609040205080304" pitchFamily="17" charset="-128"/>
                          <a:ea typeface="ＭＳ 明朝" panose="02020609040205080304" pitchFamily="17" charset="-128"/>
                          <a:cs typeface="+mn-cs"/>
                        </a:rPr>
                        <a:t>団体</a:t>
                      </a:r>
                      <a:r>
                        <a:rPr kumimoji="1" lang="ja-JP" altLang="en-US" sz="1200" kern="1200" dirty="0" smtClean="0">
                          <a:solidFill>
                            <a:schemeClr val="tx1"/>
                          </a:solidFill>
                          <a:effectLst/>
                          <a:latin typeface="ＭＳ 明朝" panose="02020609040205080304" pitchFamily="17" charset="-128"/>
                          <a:ea typeface="ＭＳ 明朝" panose="02020609040205080304" pitchFamily="17" charset="-128"/>
                          <a:cs typeface="+mn-cs"/>
                        </a:rPr>
                        <a:t>１，０００万円</a:t>
                      </a:r>
                      <a:r>
                        <a:rPr kumimoji="1" lang="ja-JP" altLang="ja-JP" sz="1200" kern="1200" dirty="0" smtClean="0">
                          <a:solidFill>
                            <a:schemeClr val="tx1"/>
                          </a:solidFill>
                          <a:effectLst/>
                          <a:latin typeface="ＭＳ 明朝" panose="02020609040205080304" pitchFamily="17" charset="-128"/>
                          <a:ea typeface="ＭＳ 明朝" panose="02020609040205080304" pitchFamily="17" charset="-128"/>
                          <a:cs typeface="+mn-cs"/>
                        </a:rPr>
                        <a:t>　</a:t>
                      </a:r>
                      <a:r>
                        <a:rPr kumimoji="1" lang="ja-JP" altLang="en-US" sz="1200" kern="1200" dirty="0" smtClean="0">
                          <a:solidFill>
                            <a:schemeClr val="tx1"/>
                          </a:solidFill>
                          <a:effectLst/>
                          <a:latin typeface="ＭＳ 明朝" panose="02020609040205080304" pitchFamily="17" charset="-128"/>
                          <a:ea typeface="ＭＳ 明朝" panose="02020609040205080304" pitchFamily="17" charset="-128"/>
                          <a:cs typeface="+mn-cs"/>
                        </a:rPr>
                        <a:t>→（拡充）２，０００</a:t>
                      </a:r>
                      <a:r>
                        <a:rPr kumimoji="1" lang="ja-JP" altLang="ja-JP" sz="1200" kern="1200" dirty="0" smtClean="0">
                          <a:solidFill>
                            <a:schemeClr val="tx1"/>
                          </a:solidFill>
                          <a:effectLst/>
                          <a:latin typeface="ＭＳ 明朝" panose="02020609040205080304" pitchFamily="17" charset="-128"/>
                          <a:ea typeface="ＭＳ 明朝" panose="02020609040205080304" pitchFamily="17" charset="-128"/>
                          <a:cs typeface="+mn-cs"/>
                        </a:rPr>
                        <a:t>万円</a:t>
                      </a:r>
                      <a:endParaRPr kumimoji="1" lang="en-US" altLang="ja-JP" sz="1200" kern="1200" dirty="0" smtClean="0">
                        <a:solidFill>
                          <a:schemeClr val="tx1"/>
                        </a:solidFill>
                        <a:effectLst/>
                        <a:latin typeface="ＭＳ 明朝" panose="02020609040205080304" pitchFamily="17" charset="-128"/>
                        <a:ea typeface="ＭＳ 明朝" panose="02020609040205080304" pitchFamily="17" charset="-128"/>
                        <a:cs typeface="+mn-cs"/>
                      </a:endParaRPr>
                    </a:p>
                    <a:p>
                      <a:r>
                        <a:rPr kumimoji="1" lang="ja-JP" altLang="ja-JP" sz="1200" kern="1200" dirty="0" smtClean="0">
                          <a:solidFill>
                            <a:schemeClr val="tx1"/>
                          </a:solidFill>
                          <a:effectLst/>
                          <a:latin typeface="ＭＳ 明朝" panose="02020609040205080304" pitchFamily="17" charset="-128"/>
                          <a:ea typeface="ＭＳ 明朝" panose="02020609040205080304" pitchFamily="17" charset="-128"/>
                          <a:cs typeface="+mn-cs"/>
                        </a:rPr>
                        <a:t>償還期間</a:t>
                      </a:r>
                      <a:r>
                        <a:rPr kumimoji="1" lang="ja-JP" altLang="en-US" sz="1200" kern="1200" dirty="0" smtClean="0">
                          <a:solidFill>
                            <a:schemeClr val="tx1"/>
                          </a:solidFill>
                          <a:effectLst/>
                          <a:latin typeface="ＭＳ 明朝" panose="02020609040205080304" pitchFamily="17" charset="-128"/>
                          <a:ea typeface="ＭＳ 明朝" panose="02020609040205080304" pitchFamily="17" charset="-128"/>
                          <a:cs typeface="+mn-cs"/>
                        </a:rPr>
                        <a:t>：</a:t>
                      </a:r>
                      <a:r>
                        <a:rPr kumimoji="1" lang="ja-JP" altLang="ja-JP" sz="1200" kern="1200" dirty="0" smtClean="0">
                          <a:solidFill>
                            <a:schemeClr val="tx1"/>
                          </a:solidFill>
                          <a:effectLst/>
                          <a:latin typeface="ＭＳ 明朝" panose="02020609040205080304" pitchFamily="17" charset="-128"/>
                          <a:ea typeface="ＭＳ 明朝" panose="02020609040205080304" pitchFamily="17" charset="-128"/>
                          <a:cs typeface="+mn-cs"/>
                        </a:rPr>
                        <a:t>５年以内</a:t>
                      </a:r>
                      <a:r>
                        <a:rPr kumimoji="1" lang="en-US" altLang="ja-JP" sz="1200" kern="1200" dirty="0" smtClean="0">
                          <a:solidFill>
                            <a:schemeClr val="tx1"/>
                          </a:solidFill>
                          <a:effectLst/>
                          <a:latin typeface="ＭＳ 明朝" panose="02020609040205080304" pitchFamily="17" charset="-128"/>
                          <a:ea typeface="ＭＳ 明朝" panose="02020609040205080304" pitchFamily="17" charset="-128"/>
                          <a:cs typeface="+mn-cs"/>
                        </a:rPr>
                        <a:t>(</a:t>
                      </a:r>
                      <a:r>
                        <a:rPr kumimoji="1" lang="ja-JP" altLang="ja-JP" sz="1200" kern="1200" dirty="0" smtClean="0">
                          <a:solidFill>
                            <a:schemeClr val="tx1"/>
                          </a:solidFill>
                          <a:effectLst/>
                          <a:latin typeface="ＭＳ 明朝" panose="02020609040205080304" pitchFamily="17" charset="-128"/>
                          <a:ea typeface="ＭＳ 明朝" panose="02020609040205080304" pitchFamily="17" charset="-128"/>
                          <a:cs typeface="+mn-cs"/>
                        </a:rPr>
                        <a:t>うち据置</a:t>
                      </a:r>
                      <a:r>
                        <a:rPr kumimoji="1" lang="ja-JP" altLang="en-US" sz="1200" kern="1200" dirty="0" smtClean="0">
                          <a:solidFill>
                            <a:schemeClr val="tx1"/>
                          </a:solidFill>
                          <a:effectLst/>
                          <a:latin typeface="ＭＳ 明朝" panose="02020609040205080304" pitchFamily="17" charset="-128"/>
                          <a:ea typeface="ＭＳ 明朝" panose="02020609040205080304" pitchFamily="17" charset="-128"/>
                          <a:cs typeface="+mn-cs"/>
                        </a:rPr>
                        <a:t>１</a:t>
                      </a:r>
                      <a:r>
                        <a:rPr kumimoji="1" lang="ja-JP" altLang="ja-JP" sz="1200" kern="1200" dirty="0" smtClean="0">
                          <a:solidFill>
                            <a:schemeClr val="tx1"/>
                          </a:solidFill>
                          <a:effectLst/>
                          <a:latin typeface="ＭＳ 明朝" panose="02020609040205080304" pitchFamily="17" charset="-128"/>
                          <a:ea typeface="ＭＳ 明朝" panose="02020609040205080304" pitchFamily="17" charset="-128"/>
                          <a:cs typeface="+mn-cs"/>
                        </a:rPr>
                        <a:t>年以内</a:t>
                      </a:r>
                      <a:r>
                        <a:rPr kumimoji="1" lang="en-US" altLang="ja-JP" sz="1200" kern="1200" dirty="0" smtClean="0">
                          <a:solidFill>
                            <a:schemeClr val="tx1"/>
                          </a:solidFill>
                          <a:effectLst/>
                          <a:latin typeface="ＭＳ 明朝" panose="02020609040205080304" pitchFamily="17" charset="-128"/>
                          <a:ea typeface="ＭＳ 明朝" panose="02020609040205080304" pitchFamily="17" charset="-128"/>
                          <a:cs typeface="+mn-cs"/>
                        </a:rPr>
                        <a:t>)</a:t>
                      </a:r>
                      <a:r>
                        <a:rPr kumimoji="1" lang="ja-JP" altLang="en-US" sz="1200" kern="1200" dirty="0" smtClean="0">
                          <a:solidFill>
                            <a:schemeClr val="tx1"/>
                          </a:solidFill>
                          <a:effectLst/>
                          <a:latin typeface="ＭＳ 明朝" panose="02020609040205080304" pitchFamily="17" charset="-128"/>
                          <a:ea typeface="ＭＳ 明朝" panose="02020609040205080304" pitchFamily="17" charset="-128"/>
                          <a:cs typeface="+mn-cs"/>
                        </a:rPr>
                        <a:t>→（拡充）７</a:t>
                      </a:r>
                      <a:r>
                        <a:rPr kumimoji="1" lang="ja-JP" altLang="ja-JP" sz="1200" kern="1200" dirty="0" smtClean="0">
                          <a:solidFill>
                            <a:schemeClr val="tx1"/>
                          </a:solidFill>
                          <a:effectLst/>
                          <a:latin typeface="ＭＳ 明朝" panose="02020609040205080304" pitchFamily="17" charset="-128"/>
                          <a:ea typeface="ＭＳ 明朝" panose="02020609040205080304" pitchFamily="17" charset="-128"/>
                          <a:cs typeface="+mn-cs"/>
                        </a:rPr>
                        <a:t>年以内</a:t>
                      </a:r>
                      <a:r>
                        <a:rPr kumimoji="1" lang="en-US" altLang="ja-JP" sz="1200" kern="1200" dirty="0" smtClean="0">
                          <a:solidFill>
                            <a:schemeClr val="tx1"/>
                          </a:solidFill>
                          <a:effectLst/>
                          <a:latin typeface="ＭＳ 明朝" panose="02020609040205080304" pitchFamily="17" charset="-128"/>
                          <a:ea typeface="ＭＳ 明朝" panose="02020609040205080304" pitchFamily="17" charset="-128"/>
                          <a:cs typeface="+mn-cs"/>
                        </a:rPr>
                        <a:t>(</a:t>
                      </a:r>
                      <a:r>
                        <a:rPr kumimoji="1" lang="ja-JP" altLang="ja-JP" sz="1200" kern="1200" dirty="0" smtClean="0">
                          <a:solidFill>
                            <a:schemeClr val="tx1"/>
                          </a:solidFill>
                          <a:effectLst/>
                          <a:latin typeface="ＭＳ 明朝" panose="02020609040205080304" pitchFamily="17" charset="-128"/>
                          <a:ea typeface="ＭＳ 明朝" panose="02020609040205080304" pitchFamily="17" charset="-128"/>
                          <a:cs typeface="+mn-cs"/>
                        </a:rPr>
                        <a:t>うち据置</a:t>
                      </a:r>
                      <a:r>
                        <a:rPr kumimoji="1" lang="ja-JP" altLang="en-US" sz="1200" kern="1200" dirty="0" smtClean="0">
                          <a:solidFill>
                            <a:schemeClr val="tx1"/>
                          </a:solidFill>
                          <a:effectLst/>
                          <a:latin typeface="ＭＳ 明朝" panose="02020609040205080304" pitchFamily="17" charset="-128"/>
                          <a:ea typeface="ＭＳ 明朝" panose="02020609040205080304" pitchFamily="17" charset="-128"/>
                          <a:cs typeface="+mn-cs"/>
                        </a:rPr>
                        <a:t>２</a:t>
                      </a:r>
                      <a:r>
                        <a:rPr kumimoji="1" lang="ja-JP" altLang="ja-JP" sz="1200" kern="1200" dirty="0" smtClean="0">
                          <a:solidFill>
                            <a:schemeClr val="tx1"/>
                          </a:solidFill>
                          <a:effectLst/>
                          <a:latin typeface="ＭＳ 明朝" panose="02020609040205080304" pitchFamily="17" charset="-128"/>
                          <a:ea typeface="ＭＳ 明朝" panose="02020609040205080304" pitchFamily="17" charset="-128"/>
                          <a:cs typeface="+mn-cs"/>
                        </a:rPr>
                        <a:t>年以内</a:t>
                      </a:r>
                      <a:r>
                        <a:rPr kumimoji="1" lang="en-US" altLang="ja-JP" sz="1200" kern="1200" dirty="0" smtClean="0">
                          <a:solidFill>
                            <a:schemeClr val="tx1"/>
                          </a:solidFill>
                          <a:effectLst/>
                          <a:latin typeface="ＭＳ 明朝" panose="02020609040205080304" pitchFamily="17" charset="-128"/>
                          <a:ea typeface="ＭＳ 明朝" panose="02020609040205080304" pitchFamily="17" charset="-128"/>
                          <a:cs typeface="+mn-cs"/>
                        </a:rPr>
                        <a:t>)</a:t>
                      </a:r>
                      <a:endParaRPr kumimoji="1" lang="ja-JP" altLang="en-US" sz="1200" dirty="0">
                        <a:solidFill>
                          <a:schemeClr val="tx1"/>
                        </a:solidFill>
                        <a:latin typeface="ＭＳ 明朝" panose="02020609040205080304" pitchFamily="17" charset="-128"/>
                        <a:ea typeface="ＭＳ 明朝" panose="02020609040205080304" pitchFamily="17"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185420">
                <a:tc>
                  <a:txBody>
                    <a:bodyPr/>
                    <a:lstStyle/>
                    <a:p>
                      <a:pPr algn="ctr"/>
                      <a:r>
                        <a:rPr kumimoji="1" lang="ja-JP" altLang="en-US" sz="1200" b="0" kern="1200" dirty="0" smtClean="0">
                          <a:solidFill>
                            <a:schemeClr val="tx1"/>
                          </a:solidFill>
                          <a:effectLst/>
                          <a:latin typeface="ＭＳ 明朝" panose="02020609040205080304" pitchFamily="17" charset="-128"/>
                          <a:ea typeface="ＭＳ 明朝" panose="02020609040205080304" pitchFamily="17" charset="-128"/>
                          <a:cs typeface="+mn-cs"/>
                        </a:rPr>
                        <a:t>利子補給</a:t>
                      </a:r>
                      <a:endParaRPr kumimoji="1" lang="en-US" altLang="ja-JP" sz="1200" b="0" kern="1200" dirty="0" smtClean="0">
                        <a:solidFill>
                          <a:schemeClr val="tx1"/>
                        </a:solidFill>
                        <a:effectLst/>
                        <a:latin typeface="ＭＳ 明朝" panose="02020609040205080304" pitchFamily="17" charset="-128"/>
                        <a:ea typeface="ＭＳ 明朝" panose="02020609040205080304" pitchFamily="17" charset="-128"/>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hangingPunct="0"/>
                      <a:r>
                        <a:rPr kumimoji="1" lang="ja-JP" altLang="ja-JP" sz="1200" kern="1200" dirty="0" smtClean="0">
                          <a:solidFill>
                            <a:schemeClr val="tx1"/>
                          </a:solidFill>
                          <a:effectLst/>
                          <a:latin typeface="ＭＳ 明朝" panose="02020609040205080304" pitchFamily="17" charset="-128"/>
                          <a:ea typeface="ＭＳ 明朝" panose="02020609040205080304" pitchFamily="17" charset="-128"/>
                          <a:cs typeface="+mn-cs"/>
                        </a:rPr>
                        <a:t>・利子補給期間　当初３年間</a:t>
                      </a:r>
                    </a:p>
                    <a:p>
                      <a:pPr hangingPunct="0"/>
                      <a:r>
                        <a:rPr kumimoji="1" lang="ja-JP" altLang="ja-JP" sz="1200" kern="1200" dirty="0" smtClean="0">
                          <a:solidFill>
                            <a:schemeClr val="tx1"/>
                          </a:solidFill>
                          <a:effectLst/>
                          <a:latin typeface="ＭＳ 明朝" panose="02020609040205080304" pitchFamily="17" charset="-128"/>
                          <a:ea typeface="ＭＳ 明朝" panose="02020609040205080304" pitchFamily="17" charset="-128"/>
                          <a:cs typeface="+mn-cs"/>
                        </a:rPr>
                        <a:t>・利子補給　</a:t>
                      </a:r>
                      <a:r>
                        <a:rPr kumimoji="1" lang="ja-JP" altLang="en-US" sz="1200" kern="1200" dirty="0" smtClean="0">
                          <a:solidFill>
                            <a:schemeClr val="tx1"/>
                          </a:solidFill>
                          <a:effectLst/>
                          <a:latin typeface="ＭＳ 明朝" panose="02020609040205080304" pitchFamily="17" charset="-128"/>
                          <a:ea typeface="ＭＳ 明朝" panose="02020609040205080304" pitchFamily="17" charset="-128"/>
                          <a:cs typeface="+mn-cs"/>
                        </a:rPr>
                        <a:t>　　</a:t>
                      </a:r>
                      <a:r>
                        <a:rPr kumimoji="1" lang="ja-JP" altLang="ja-JP" sz="1200" kern="1200" dirty="0" smtClean="0">
                          <a:solidFill>
                            <a:schemeClr val="tx1"/>
                          </a:solidFill>
                          <a:effectLst/>
                          <a:latin typeface="ＭＳ 明朝" panose="02020609040205080304" pitchFamily="17" charset="-128"/>
                          <a:ea typeface="ＭＳ 明朝" panose="02020609040205080304" pitchFamily="17" charset="-128"/>
                          <a:cs typeface="+mn-cs"/>
                        </a:rPr>
                        <a:t>利子全額（現行貸付利率</a:t>
                      </a:r>
                      <a:r>
                        <a:rPr kumimoji="1" lang="ja-JP" altLang="en-US" sz="1200" kern="1200" dirty="0" smtClean="0">
                          <a:solidFill>
                            <a:schemeClr val="tx1"/>
                          </a:solidFill>
                          <a:effectLst/>
                          <a:latin typeface="ＭＳ 明朝" panose="02020609040205080304" pitchFamily="17" charset="-128"/>
                          <a:ea typeface="ＭＳ 明朝" panose="02020609040205080304" pitchFamily="17" charset="-128"/>
                          <a:cs typeface="+mn-cs"/>
                        </a:rPr>
                        <a:t>０．５</a:t>
                      </a:r>
                      <a:r>
                        <a:rPr kumimoji="1" lang="ja-JP" altLang="ja-JP" sz="1200" kern="1200" dirty="0" smtClean="0">
                          <a:solidFill>
                            <a:schemeClr val="tx1"/>
                          </a:solidFill>
                          <a:effectLst/>
                          <a:latin typeface="ＭＳ 明朝" panose="02020609040205080304" pitchFamily="17" charset="-128"/>
                          <a:ea typeface="ＭＳ 明朝" panose="02020609040205080304" pitchFamily="17" charset="-128"/>
                          <a:cs typeface="+mn-cs"/>
                        </a:rPr>
                        <a:t>％→無利子化）</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185420">
                <a:tc>
                  <a:txBody>
                    <a:bodyPr/>
                    <a:lstStyle/>
                    <a:p>
                      <a:pPr algn="ctr"/>
                      <a:r>
                        <a:rPr kumimoji="1" lang="ja-JP" altLang="en-US" sz="1200" b="0" kern="1200" dirty="0" smtClean="0">
                          <a:solidFill>
                            <a:schemeClr val="tx1"/>
                          </a:solidFill>
                          <a:effectLst/>
                          <a:latin typeface="ＭＳ 明朝" panose="02020609040205080304" pitchFamily="17" charset="-128"/>
                          <a:ea typeface="ＭＳ 明朝" panose="02020609040205080304" pitchFamily="17" charset="-128"/>
                          <a:cs typeface="+mn-cs"/>
                        </a:rPr>
                        <a:t>問合わせ先</a:t>
                      </a:r>
                      <a:endParaRPr kumimoji="1" lang="en-US" altLang="ja-JP" sz="1200" b="0" kern="1200" dirty="0" smtClean="0">
                        <a:solidFill>
                          <a:schemeClr val="tx1"/>
                        </a:solidFill>
                        <a:effectLst/>
                        <a:latin typeface="ＭＳ 明朝" panose="02020609040205080304" pitchFamily="17" charset="-128"/>
                        <a:ea typeface="ＭＳ 明朝" panose="02020609040205080304" pitchFamily="17" charset="-128"/>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dirty="0" smtClean="0">
                          <a:solidFill>
                            <a:schemeClr val="tx1"/>
                          </a:solidFill>
                          <a:latin typeface="ＭＳ 明朝" panose="02020609040205080304" pitchFamily="17" charset="-128"/>
                          <a:ea typeface="ＭＳ 明朝" panose="02020609040205080304" pitchFamily="17" charset="-128"/>
                        </a:rPr>
                        <a:t>兵庫県農政環境部農政企画局</a:t>
                      </a:r>
                      <a:r>
                        <a:rPr kumimoji="1" lang="ja-JP" altLang="en-US" sz="1200" baseline="0" dirty="0" smtClean="0">
                          <a:solidFill>
                            <a:schemeClr val="tx1"/>
                          </a:solidFill>
                          <a:latin typeface="ＭＳ 明朝" panose="02020609040205080304" pitchFamily="17" charset="-128"/>
                          <a:ea typeface="ＭＳ 明朝" panose="02020609040205080304" pitchFamily="17" charset="-128"/>
                        </a:rPr>
                        <a:t> </a:t>
                      </a:r>
                      <a:r>
                        <a:rPr kumimoji="1" lang="ja-JP" altLang="en-US" sz="1200" dirty="0" smtClean="0">
                          <a:solidFill>
                            <a:schemeClr val="tx1"/>
                          </a:solidFill>
                          <a:latin typeface="ＭＳ 明朝" panose="02020609040205080304" pitchFamily="17" charset="-128"/>
                          <a:ea typeface="ＭＳ 明朝" panose="02020609040205080304" pitchFamily="17" charset="-128"/>
                        </a:rPr>
                        <a:t>農林経済課 農業共済金融班</a:t>
                      </a:r>
                      <a:endParaRPr kumimoji="1" lang="en-US" altLang="ja-JP" sz="1200" dirty="0" smtClean="0">
                        <a:solidFill>
                          <a:schemeClr val="tx1"/>
                        </a:solidFill>
                        <a:latin typeface="ＭＳ 明朝" panose="02020609040205080304" pitchFamily="17" charset="-128"/>
                        <a:ea typeface="ＭＳ 明朝" panose="02020609040205080304" pitchFamily="17"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smtClean="0">
                          <a:ln>
                            <a:noFill/>
                          </a:ln>
                          <a:solidFill>
                            <a:schemeClr val="tx1"/>
                          </a:solidFill>
                          <a:effectLst/>
                          <a:uLnTx/>
                          <a:uFillTx/>
                          <a:latin typeface="ＭＳ 明朝" panose="02020609040205080304" pitchFamily="17" charset="-128"/>
                          <a:ea typeface="ＭＳ 明朝" panose="02020609040205080304" pitchFamily="17" charset="-128"/>
                          <a:cs typeface="+mn-cs"/>
                        </a:rPr>
                        <a:t>ＴＥＬ：０７８－３６２－３４１５</a:t>
                      </a:r>
                      <a:endParaRPr kumimoji="1" lang="ja-JP" altLang="en-US" sz="1200" b="0" i="0" u="none" strike="noStrike" kern="1200" cap="none" spc="0" normalizeH="0" baseline="0" noProof="0" dirty="0" smtClean="0">
                        <a:ln>
                          <a:noFill/>
                        </a:ln>
                        <a:solidFill>
                          <a:schemeClr val="tx1"/>
                        </a:solidFill>
                        <a:effectLst/>
                        <a:uLnTx/>
                        <a:uFillTx/>
                        <a:latin typeface="ＭＳ 明朝" panose="02020609040205080304" pitchFamily="17" charset="-128"/>
                        <a:ea typeface="ＭＳ 明朝" panose="02020609040205080304" pitchFamily="17"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70840">
                <a:tc gridSpan="2">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400" b="0" kern="1200" dirty="0" smtClean="0">
                          <a:solidFill>
                            <a:schemeClr val="tx1"/>
                          </a:solidFill>
                          <a:effectLst/>
                          <a:latin typeface="ＭＳ 明朝" panose="02020609040205080304" pitchFamily="17" charset="-128"/>
                          <a:ea typeface="ＭＳ 明朝" panose="02020609040205080304" pitchFamily="17" charset="-128"/>
                          <a:cs typeface="+mn-cs"/>
                        </a:rPr>
                        <a:t>②</a:t>
                      </a:r>
                      <a:r>
                        <a:rPr kumimoji="1" lang="ja-JP" altLang="ja-JP" sz="1400" kern="1200" dirty="0" smtClean="0">
                          <a:solidFill>
                            <a:schemeClr val="tx1"/>
                          </a:solidFill>
                          <a:effectLst/>
                          <a:latin typeface="ＭＳ 明朝" panose="02020609040205080304" pitchFamily="17" charset="-128"/>
                          <a:ea typeface="ＭＳ 明朝" panose="02020609040205080304" pitchFamily="17" charset="-128"/>
                          <a:cs typeface="+mn-cs"/>
                        </a:rPr>
                        <a:t>農業近代化資金（災害資金）への利子補給の実施</a:t>
                      </a:r>
                      <a:endParaRPr kumimoji="1" lang="ja-JP" altLang="en-US" sz="1400" b="0" dirty="0" smtClean="0">
                        <a:solidFill>
                          <a:schemeClr val="tx1"/>
                        </a:solidFill>
                        <a:latin typeface="ＭＳ 明朝" panose="02020609040205080304" pitchFamily="17" charset="-128"/>
                        <a:ea typeface="ＭＳ 明朝" panose="02020609040205080304" pitchFamily="17"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65000"/>
                      </a:schemeClr>
                    </a:solidFill>
                  </a:tcPr>
                </a:tc>
                <a:tc hMerge="1">
                  <a:txBody>
                    <a:bodyPr/>
                    <a:lstStyle/>
                    <a:p>
                      <a:endParaRPr kumimoji="1" lang="ja-JP" altLang="en-US"/>
                    </a:p>
                  </a:txBody>
                  <a:tcPr/>
                </a:tc>
              </a:tr>
              <a:tr h="370840">
                <a:tc gridSpan="2">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ja-JP" sz="1200" kern="1200" dirty="0" smtClean="0">
                          <a:solidFill>
                            <a:schemeClr val="tx1"/>
                          </a:solidFill>
                          <a:effectLst/>
                          <a:latin typeface="ＭＳ 明朝" panose="02020609040205080304" pitchFamily="17" charset="-128"/>
                          <a:ea typeface="ＭＳ 明朝" panose="02020609040205080304" pitchFamily="17" charset="-128"/>
                          <a:cs typeface="+mn-cs"/>
                        </a:rPr>
                        <a:t>被害を受けた認定農業者等に対して、農業近代化資金</a:t>
                      </a:r>
                      <a:r>
                        <a:rPr kumimoji="1" lang="en-US" altLang="ja-JP" sz="1200" kern="1200" dirty="0" smtClean="0">
                          <a:solidFill>
                            <a:schemeClr val="tx1"/>
                          </a:solidFill>
                          <a:effectLst/>
                          <a:latin typeface="ＭＳ 明朝" panose="02020609040205080304" pitchFamily="17" charset="-128"/>
                          <a:ea typeface="ＭＳ 明朝" panose="02020609040205080304" pitchFamily="17" charset="-128"/>
                          <a:cs typeface="+mn-cs"/>
                        </a:rPr>
                        <a:t>(</a:t>
                      </a:r>
                      <a:r>
                        <a:rPr kumimoji="1" lang="ja-JP" altLang="ja-JP" sz="1200" kern="1200" dirty="0" smtClean="0">
                          <a:solidFill>
                            <a:schemeClr val="tx1"/>
                          </a:solidFill>
                          <a:effectLst/>
                          <a:latin typeface="ＭＳ 明朝" panose="02020609040205080304" pitchFamily="17" charset="-128"/>
                          <a:ea typeface="ＭＳ 明朝" panose="02020609040205080304" pitchFamily="17" charset="-128"/>
                          <a:cs typeface="+mn-cs"/>
                        </a:rPr>
                        <a:t>災害資金</a:t>
                      </a:r>
                      <a:r>
                        <a:rPr kumimoji="1" lang="en-US" altLang="ja-JP" sz="1200" kern="1200" dirty="0" smtClean="0">
                          <a:solidFill>
                            <a:schemeClr val="tx1"/>
                          </a:solidFill>
                          <a:effectLst/>
                          <a:latin typeface="ＭＳ 明朝" panose="02020609040205080304" pitchFamily="17" charset="-128"/>
                          <a:ea typeface="ＭＳ 明朝" panose="02020609040205080304" pitchFamily="17" charset="-128"/>
                          <a:cs typeface="+mn-cs"/>
                        </a:rPr>
                        <a:t>)</a:t>
                      </a:r>
                      <a:r>
                        <a:rPr kumimoji="1" lang="ja-JP" altLang="ja-JP" sz="1200" kern="1200" dirty="0" smtClean="0">
                          <a:solidFill>
                            <a:schemeClr val="tx1"/>
                          </a:solidFill>
                          <a:effectLst/>
                          <a:latin typeface="ＭＳ 明朝" panose="02020609040205080304" pitchFamily="17" charset="-128"/>
                          <a:ea typeface="ＭＳ 明朝" panose="02020609040205080304" pitchFamily="17" charset="-128"/>
                          <a:cs typeface="+mn-cs"/>
                        </a:rPr>
                        <a:t>の貸付利率の無利子化（当初３年間）を実施</a:t>
                      </a:r>
                      <a:r>
                        <a:rPr kumimoji="1" lang="ja-JP" altLang="en-US" sz="1200" kern="1200" dirty="0" smtClean="0">
                          <a:solidFill>
                            <a:schemeClr val="tx1"/>
                          </a:solidFill>
                          <a:effectLst/>
                          <a:latin typeface="ＭＳ 明朝" panose="02020609040205080304" pitchFamily="17" charset="-128"/>
                          <a:ea typeface="ＭＳ 明朝" panose="02020609040205080304" pitchFamily="17" charset="-128"/>
                          <a:cs typeface="+mn-cs"/>
                        </a:rPr>
                        <a:t>します。</a:t>
                      </a:r>
                      <a:endParaRPr kumimoji="1" lang="en-US" altLang="ja-JP" sz="1200" kern="1200" dirty="0" smtClean="0">
                        <a:solidFill>
                          <a:schemeClr val="tx1"/>
                        </a:solidFill>
                        <a:effectLst/>
                        <a:latin typeface="ＭＳ 明朝" panose="02020609040205080304" pitchFamily="17" charset="-128"/>
                        <a:ea typeface="ＭＳ 明朝" panose="02020609040205080304" pitchFamily="17" charset="-128"/>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200" b="0" kern="1200" dirty="0" smtClean="0">
                          <a:solidFill>
                            <a:schemeClr val="tx1"/>
                          </a:solidFill>
                          <a:effectLst/>
                          <a:latin typeface="ＭＳ 明朝" panose="02020609040205080304" pitchFamily="17" charset="-128"/>
                          <a:ea typeface="ＭＳ 明朝" panose="02020609040205080304" pitchFamily="17" charset="-128"/>
                          <a:cs typeface="+mn-cs"/>
                        </a:rPr>
                        <a:t>利子補給限度額　</a:t>
                      </a:r>
                      <a:r>
                        <a:rPr kumimoji="1" lang="ja-JP" altLang="ja-JP" sz="1200" kern="1200" dirty="0" smtClean="0">
                          <a:solidFill>
                            <a:schemeClr val="tx1"/>
                          </a:solidFill>
                          <a:effectLst/>
                          <a:latin typeface="ＭＳ 明朝" panose="02020609040205080304" pitchFamily="17" charset="-128"/>
                          <a:ea typeface="ＭＳ 明朝" panose="02020609040205080304" pitchFamily="17" charset="-128"/>
                          <a:cs typeface="+mn-cs"/>
                        </a:rPr>
                        <a:t>個</a:t>
                      </a:r>
                      <a:r>
                        <a:rPr kumimoji="1" lang="ja-JP" altLang="en-US" sz="1200" kern="1200" dirty="0" smtClean="0">
                          <a:solidFill>
                            <a:schemeClr val="tx1"/>
                          </a:solidFill>
                          <a:effectLst/>
                          <a:latin typeface="ＭＳ 明朝" panose="02020609040205080304" pitchFamily="17" charset="-128"/>
                          <a:ea typeface="ＭＳ 明朝" panose="02020609040205080304" pitchFamily="17" charset="-128"/>
                          <a:cs typeface="+mn-cs"/>
                        </a:rPr>
                        <a:t>　　　　　　　</a:t>
                      </a:r>
                      <a:r>
                        <a:rPr kumimoji="1" lang="ja-JP" altLang="ja-JP" sz="1200" kern="1200" dirty="0" smtClean="0">
                          <a:solidFill>
                            <a:schemeClr val="tx1"/>
                          </a:solidFill>
                          <a:effectLst/>
                          <a:latin typeface="ＭＳ 明朝" panose="02020609040205080304" pitchFamily="17" charset="-128"/>
                          <a:ea typeface="ＭＳ 明朝" panose="02020609040205080304" pitchFamily="17" charset="-128"/>
                          <a:cs typeface="+mn-cs"/>
                        </a:rPr>
                        <a:t>人：貸付額</a:t>
                      </a:r>
                      <a:r>
                        <a:rPr kumimoji="1" lang="ja-JP" altLang="en-US" sz="1200" kern="1200" dirty="0" smtClean="0">
                          <a:solidFill>
                            <a:schemeClr val="tx1"/>
                          </a:solidFill>
                          <a:effectLst/>
                          <a:latin typeface="ＭＳ 明朝" panose="02020609040205080304" pitchFamily="17" charset="-128"/>
                          <a:ea typeface="ＭＳ 明朝" panose="02020609040205080304" pitchFamily="17" charset="-128"/>
                          <a:cs typeface="+mn-cs"/>
                        </a:rPr>
                        <a:t>１，８００</a:t>
                      </a:r>
                      <a:r>
                        <a:rPr kumimoji="1" lang="ja-JP" altLang="ja-JP" sz="1200" kern="1200" dirty="0" smtClean="0">
                          <a:solidFill>
                            <a:schemeClr val="tx1"/>
                          </a:solidFill>
                          <a:effectLst/>
                          <a:latin typeface="ＭＳ 明朝" panose="02020609040205080304" pitchFamily="17" charset="-128"/>
                          <a:ea typeface="ＭＳ 明朝" panose="02020609040205080304" pitchFamily="17" charset="-128"/>
                          <a:cs typeface="+mn-cs"/>
                        </a:rPr>
                        <a:t>万円まで</a:t>
                      </a:r>
                      <a:endParaRPr kumimoji="1" lang="en-US" altLang="ja-JP" sz="1200" kern="1200" dirty="0" smtClean="0">
                        <a:solidFill>
                          <a:schemeClr val="tx1"/>
                        </a:solidFill>
                        <a:effectLst/>
                        <a:latin typeface="ＭＳ 明朝" panose="02020609040205080304" pitchFamily="17" charset="-128"/>
                        <a:ea typeface="ＭＳ 明朝" panose="02020609040205080304" pitchFamily="17" charset="-128"/>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ja-JP" sz="1200" kern="1200" dirty="0" smtClean="0">
                          <a:solidFill>
                            <a:schemeClr val="tx1"/>
                          </a:solidFill>
                          <a:effectLst/>
                          <a:latin typeface="ＭＳ 明朝" panose="02020609040205080304" pitchFamily="17" charset="-128"/>
                          <a:ea typeface="ＭＳ 明朝" panose="02020609040205080304" pitchFamily="17" charset="-128"/>
                          <a:cs typeface="+mn-cs"/>
                        </a:rPr>
                        <a:t>　</a:t>
                      </a:r>
                      <a:r>
                        <a:rPr kumimoji="1" lang="ja-JP" altLang="en-US" sz="1200" kern="1200" dirty="0" smtClean="0">
                          <a:solidFill>
                            <a:schemeClr val="tx1"/>
                          </a:solidFill>
                          <a:effectLst/>
                          <a:latin typeface="ＭＳ 明朝" panose="02020609040205080304" pitchFamily="17" charset="-128"/>
                          <a:ea typeface="ＭＳ 明朝" panose="02020609040205080304" pitchFamily="17" charset="-128"/>
                          <a:cs typeface="+mn-cs"/>
                        </a:rPr>
                        <a:t>　　　　　　　</a:t>
                      </a:r>
                      <a:r>
                        <a:rPr kumimoji="1" lang="ja-JP" altLang="ja-JP" sz="1200" kern="1200" dirty="0" smtClean="0">
                          <a:solidFill>
                            <a:schemeClr val="tx1"/>
                          </a:solidFill>
                          <a:effectLst/>
                          <a:latin typeface="ＭＳ 明朝" panose="02020609040205080304" pitchFamily="17" charset="-128"/>
                          <a:ea typeface="ＭＳ 明朝" panose="02020609040205080304" pitchFamily="17" charset="-128"/>
                          <a:cs typeface="+mn-cs"/>
                        </a:rPr>
                        <a:t>法人・集落営農組織：貸付額</a:t>
                      </a:r>
                      <a:r>
                        <a:rPr kumimoji="1" lang="ja-JP" altLang="en-US" sz="1200" kern="1200" dirty="0" smtClean="0">
                          <a:solidFill>
                            <a:schemeClr val="tx1"/>
                          </a:solidFill>
                          <a:effectLst/>
                          <a:latin typeface="ＭＳ 明朝" panose="02020609040205080304" pitchFamily="17" charset="-128"/>
                          <a:ea typeface="ＭＳ 明朝" panose="02020609040205080304" pitchFamily="17" charset="-128"/>
                          <a:cs typeface="+mn-cs"/>
                        </a:rPr>
                        <a:t>３，６００</a:t>
                      </a:r>
                      <a:r>
                        <a:rPr kumimoji="1" lang="ja-JP" altLang="ja-JP" sz="1200" kern="1200" dirty="0" smtClean="0">
                          <a:solidFill>
                            <a:schemeClr val="tx1"/>
                          </a:solidFill>
                          <a:effectLst/>
                          <a:latin typeface="ＭＳ 明朝" panose="02020609040205080304" pitchFamily="17" charset="-128"/>
                          <a:ea typeface="ＭＳ 明朝" panose="02020609040205080304" pitchFamily="17" charset="-128"/>
                          <a:cs typeface="+mn-cs"/>
                        </a:rPr>
                        <a:t>万円まで</a:t>
                      </a:r>
                      <a:endParaRPr lang="en-US" altLang="ja-JP" sz="1200" b="0" dirty="0" smtClean="0">
                        <a:solidFill>
                          <a:schemeClr val="tx1"/>
                        </a:solidFill>
                        <a:latin typeface="ＭＳ 明朝" panose="02020609040205080304" pitchFamily="17" charset="-128"/>
                        <a:ea typeface="ＭＳ 明朝" panose="02020609040205080304" pitchFamily="17"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kumimoji="1" lang="ja-JP" altLang="en-US"/>
                    </a:p>
                  </a:txBody>
                  <a:tcPr/>
                </a:tc>
              </a:tr>
              <a:tr h="130674">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ja-JP" altLang="en-US" sz="1200" b="0" dirty="0" smtClean="0">
                          <a:solidFill>
                            <a:schemeClr val="tx1"/>
                          </a:solidFill>
                          <a:latin typeface="ＭＳ 明朝" panose="02020609040205080304" pitchFamily="17" charset="-128"/>
                          <a:ea typeface="ＭＳ 明朝" panose="02020609040205080304" pitchFamily="17" charset="-128"/>
                        </a:rPr>
                        <a:t>問合わせ先</a:t>
                      </a:r>
                      <a:endParaRPr lang="en-US" altLang="ja-JP" sz="1200" b="0" dirty="0" smtClean="0">
                        <a:solidFill>
                          <a:schemeClr val="tx1"/>
                        </a:solidFill>
                        <a:latin typeface="ＭＳ 明朝" panose="02020609040205080304" pitchFamily="17" charset="-128"/>
                        <a:ea typeface="ＭＳ 明朝" panose="02020609040205080304" pitchFamily="17"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dirty="0" smtClean="0">
                          <a:solidFill>
                            <a:schemeClr val="tx1"/>
                          </a:solidFill>
                          <a:latin typeface="ＭＳ 明朝" panose="02020609040205080304" pitchFamily="17" charset="-128"/>
                          <a:ea typeface="ＭＳ 明朝" panose="02020609040205080304" pitchFamily="17" charset="-128"/>
                        </a:rPr>
                        <a:t>兵庫県農政環境部農政企画局</a:t>
                      </a:r>
                      <a:r>
                        <a:rPr kumimoji="1" lang="ja-JP" altLang="en-US" sz="1200" baseline="0" dirty="0" smtClean="0">
                          <a:solidFill>
                            <a:schemeClr val="tx1"/>
                          </a:solidFill>
                          <a:latin typeface="ＭＳ 明朝" panose="02020609040205080304" pitchFamily="17" charset="-128"/>
                          <a:ea typeface="ＭＳ 明朝" panose="02020609040205080304" pitchFamily="17" charset="-128"/>
                        </a:rPr>
                        <a:t> </a:t>
                      </a:r>
                      <a:r>
                        <a:rPr kumimoji="1" lang="ja-JP" altLang="en-US" sz="1200" dirty="0" smtClean="0">
                          <a:solidFill>
                            <a:schemeClr val="tx1"/>
                          </a:solidFill>
                          <a:latin typeface="ＭＳ 明朝" panose="02020609040205080304" pitchFamily="17" charset="-128"/>
                          <a:ea typeface="ＭＳ 明朝" panose="02020609040205080304" pitchFamily="17" charset="-128"/>
                        </a:rPr>
                        <a:t>農林経済課 農業共済金融班</a:t>
                      </a:r>
                      <a:endParaRPr kumimoji="1" lang="en-US" altLang="ja-JP" sz="1200" dirty="0" smtClean="0">
                        <a:solidFill>
                          <a:schemeClr val="tx1"/>
                        </a:solidFill>
                        <a:latin typeface="ＭＳ 明朝" panose="02020609040205080304" pitchFamily="17" charset="-128"/>
                        <a:ea typeface="ＭＳ 明朝" panose="02020609040205080304" pitchFamily="17"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smtClean="0">
                          <a:ln>
                            <a:noFill/>
                          </a:ln>
                          <a:solidFill>
                            <a:schemeClr val="tx1"/>
                          </a:solidFill>
                          <a:effectLst/>
                          <a:uLnTx/>
                          <a:uFillTx/>
                          <a:latin typeface="ＭＳ 明朝" panose="02020609040205080304" pitchFamily="17" charset="-128"/>
                          <a:ea typeface="ＭＳ 明朝" panose="02020609040205080304" pitchFamily="17" charset="-128"/>
                          <a:cs typeface="+mn-cs"/>
                        </a:rPr>
                        <a:t>ＴＥＬ：０７８－３６２－３４１５</a:t>
                      </a:r>
                      <a:endParaRPr kumimoji="1" lang="ja-JP" altLang="en-US" sz="1200" b="0" i="0" u="none" strike="noStrike" kern="1200" cap="none" spc="0" normalizeH="0" baseline="0" noProof="0" dirty="0" smtClean="0">
                        <a:ln>
                          <a:noFill/>
                        </a:ln>
                        <a:solidFill>
                          <a:schemeClr val="tx1"/>
                        </a:solidFill>
                        <a:effectLst/>
                        <a:uLnTx/>
                        <a:uFillTx/>
                        <a:latin typeface="ＭＳ 明朝" panose="02020609040205080304" pitchFamily="17" charset="-128"/>
                        <a:ea typeface="ＭＳ 明朝" panose="02020609040205080304" pitchFamily="17"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bl>
          </a:graphicData>
        </a:graphic>
      </p:graphicFrame>
      <p:sp>
        <p:nvSpPr>
          <p:cNvPr id="8" name="テキスト ボックス 7"/>
          <p:cNvSpPr txBox="1"/>
          <p:nvPr/>
        </p:nvSpPr>
        <p:spPr>
          <a:xfrm>
            <a:off x="147749" y="5077180"/>
            <a:ext cx="2042547" cy="307777"/>
          </a:xfrm>
          <a:prstGeom prst="rect">
            <a:avLst/>
          </a:prstGeom>
          <a:noFill/>
        </p:spPr>
        <p:txBody>
          <a:bodyPr wrap="none" rtlCol="0">
            <a:spAutoFit/>
          </a:bodyPr>
          <a:lstStyle/>
          <a:p>
            <a:r>
              <a:rPr lang="ja-JP" altLang="en-US" sz="1400" dirty="0"/>
              <a:t>２</a:t>
            </a:r>
            <a:r>
              <a:rPr kumimoji="1" lang="ja-JP" altLang="en-US" sz="1400" dirty="0" smtClean="0"/>
              <a:t>　地域農業</a:t>
            </a:r>
            <a:r>
              <a:rPr lang="ja-JP" altLang="en-US" sz="1400" dirty="0"/>
              <a:t>の</a:t>
            </a:r>
            <a:r>
              <a:rPr kumimoji="1" lang="ja-JP" altLang="en-US" sz="1400" dirty="0" smtClean="0"/>
              <a:t>再生対策</a:t>
            </a:r>
            <a:endParaRPr kumimoji="1" lang="ja-JP" altLang="en-US" sz="1400" dirty="0"/>
          </a:p>
        </p:txBody>
      </p:sp>
      <p:graphicFrame>
        <p:nvGraphicFramePr>
          <p:cNvPr id="9" name="表 8"/>
          <p:cNvGraphicFramePr>
            <a:graphicFrameLocks noGrp="1"/>
          </p:cNvGraphicFramePr>
          <p:nvPr>
            <p:extLst>
              <p:ext uri="{D42A27DB-BD31-4B8C-83A1-F6EECF244321}">
                <p14:modId xmlns:p14="http://schemas.microsoft.com/office/powerpoint/2010/main" val="2120625165"/>
              </p:ext>
            </p:extLst>
          </p:nvPr>
        </p:nvGraphicFramePr>
        <p:xfrm>
          <a:off x="116632" y="5413158"/>
          <a:ext cx="6696744" cy="3484880"/>
        </p:xfrm>
        <a:graphic>
          <a:graphicData uri="http://schemas.openxmlformats.org/drawingml/2006/table">
            <a:tbl>
              <a:tblPr firstRow="1" bandRow="1">
                <a:tableStyleId>{5C22544A-7EE6-4342-B048-85BDC9FD1C3A}</a:tableStyleId>
              </a:tblPr>
              <a:tblGrid>
                <a:gridCol w="1022626"/>
                <a:gridCol w="5674118"/>
              </a:tblGrid>
              <a:tr h="370840">
                <a:tc gridSpan="2">
                  <a:txBody>
                    <a:bodyPr/>
                    <a:lstStyle/>
                    <a:p>
                      <a:pPr algn="l"/>
                      <a:r>
                        <a:rPr kumimoji="1" lang="ja-JP" altLang="en-US" sz="1400" b="0" kern="1200" dirty="0" smtClean="0">
                          <a:solidFill>
                            <a:schemeClr val="tx1"/>
                          </a:solidFill>
                          <a:effectLst/>
                          <a:latin typeface="ＭＳ 明朝" panose="02020609040205080304" pitchFamily="17" charset="-128"/>
                          <a:ea typeface="ＭＳ 明朝" panose="02020609040205080304" pitchFamily="17" charset="-128"/>
                          <a:cs typeface="+mn-cs"/>
                        </a:rPr>
                        <a:t>①</a:t>
                      </a:r>
                      <a:r>
                        <a:rPr kumimoji="1" lang="ja-JP" altLang="ja-JP" sz="1400" b="0" kern="1200" dirty="0" smtClean="0">
                          <a:solidFill>
                            <a:schemeClr val="tx1"/>
                          </a:solidFill>
                          <a:effectLst/>
                          <a:latin typeface="ＭＳ 明朝" panose="02020609040205080304" pitchFamily="17" charset="-128"/>
                          <a:ea typeface="ＭＳ 明朝" panose="02020609040205080304" pitchFamily="17" charset="-128"/>
                          <a:cs typeface="+mn-cs"/>
                        </a:rPr>
                        <a:t>地域農業再生対策事業</a:t>
                      </a:r>
                      <a:endParaRPr kumimoji="1" lang="ja-JP" altLang="en-US" sz="1400" b="0" dirty="0">
                        <a:solidFill>
                          <a:schemeClr val="tx1"/>
                        </a:solidFill>
                        <a:latin typeface="ＭＳ 明朝" panose="02020609040205080304" pitchFamily="17" charset="-128"/>
                        <a:ea typeface="ＭＳ 明朝" panose="02020609040205080304" pitchFamily="17"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65000"/>
                      </a:schemeClr>
                    </a:solidFill>
                  </a:tcPr>
                </a:tc>
                <a:tc hMerge="1">
                  <a:txBody>
                    <a:bodyPr/>
                    <a:lstStyle/>
                    <a:p>
                      <a:endParaRPr kumimoji="1" lang="ja-JP" altLang="en-US"/>
                    </a:p>
                  </a:txBody>
                  <a:tcPr/>
                </a:tc>
              </a:tr>
              <a:tr h="370840">
                <a:tc gridSpan="2">
                  <a:txBody>
                    <a:bodyPr/>
                    <a:lstStyle/>
                    <a:p>
                      <a:pPr hangingPunct="0"/>
                      <a:r>
                        <a:rPr kumimoji="1" lang="ja-JP" altLang="ja-JP" sz="1200" kern="1200" dirty="0" smtClean="0">
                          <a:solidFill>
                            <a:schemeClr val="tx1"/>
                          </a:solidFill>
                          <a:effectLst/>
                          <a:latin typeface="ＭＳ 明朝" panose="02020609040205080304" pitchFamily="17" charset="-128"/>
                          <a:ea typeface="ＭＳ 明朝" panose="02020609040205080304" pitchFamily="17" charset="-128"/>
                          <a:cs typeface="+mn-cs"/>
                        </a:rPr>
                        <a:t>農業機械・施設及び農作物がともに被害を受け、営農継続される農家に対する支援を実施</a:t>
                      </a:r>
                      <a:r>
                        <a:rPr kumimoji="1" lang="ja-JP" altLang="en-US" sz="1200" kern="1200" dirty="0" smtClean="0">
                          <a:solidFill>
                            <a:schemeClr val="tx1"/>
                          </a:solidFill>
                          <a:effectLst/>
                          <a:latin typeface="ＭＳ 明朝" panose="02020609040205080304" pitchFamily="17" charset="-128"/>
                          <a:ea typeface="ＭＳ 明朝" panose="02020609040205080304" pitchFamily="17" charset="-128"/>
                          <a:cs typeface="+mn-cs"/>
                        </a:rPr>
                        <a:t>します。</a:t>
                      </a:r>
                      <a:endParaRPr kumimoji="1" lang="en-US" altLang="ja-JP" sz="1200" kern="1200" dirty="0" smtClean="0">
                        <a:solidFill>
                          <a:schemeClr val="tx1"/>
                        </a:solidFill>
                        <a:effectLst/>
                        <a:latin typeface="ＭＳ 明朝" panose="02020609040205080304" pitchFamily="17" charset="-128"/>
                        <a:ea typeface="ＭＳ 明朝" panose="02020609040205080304" pitchFamily="17" charset="-128"/>
                        <a:cs typeface="+mn-cs"/>
                      </a:endParaRPr>
                    </a:p>
                    <a:p>
                      <a:pPr hangingPunct="0"/>
                      <a:r>
                        <a:rPr kumimoji="1" lang="ja-JP" altLang="en-US" sz="1200" b="0" kern="1200" dirty="0" smtClean="0">
                          <a:solidFill>
                            <a:schemeClr val="tx1"/>
                          </a:solidFill>
                          <a:effectLst/>
                          <a:latin typeface="ＭＳ 明朝" panose="02020609040205080304" pitchFamily="17" charset="-128"/>
                          <a:ea typeface="ＭＳ 明朝" panose="02020609040205080304" pitchFamily="17" charset="-128"/>
                          <a:cs typeface="+mn-cs"/>
                        </a:rPr>
                        <a:t>　・</a:t>
                      </a:r>
                      <a:r>
                        <a:rPr kumimoji="1" lang="ja-JP" altLang="ja-JP" sz="1200" kern="1200" dirty="0" smtClean="0">
                          <a:solidFill>
                            <a:schemeClr val="tx1"/>
                          </a:solidFill>
                          <a:effectLst/>
                          <a:latin typeface="ＭＳ 明朝" panose="02020609040205080304" pitchFamily="17" charset="-128"/>
                          <a:ea typeface="ＭＳ 明朝" panose="02020609040205080304" pitchFamily="17" charset="-128"/>
                          <a:cs typeface="+mn-cs"/>
                        </a:rPr>
                        <a:t>農作物の直売や特産品の加工活動への支援</a:t>
                      </a:r>
                      <a:endParaRPr kumimoji="1" lang="en-US" altLang="ja-JP" sz="1200" kern="1200" dirty="0" smtClean="0">
                        <a:solidFill>
                          <a:schemeClr val="tx1"/>
                        </a:solidFill>
                        <a:effectLst/>
                        <a:latin typeface="ＭＳ 明朝" panose="02020609040205080304" pitchFamily="17" charset="-128"/>
                        <a:ea typeface="ＭＳ 明朝" panose="02020609040205080304" pitchFamily="17" charset="-128"/>
                        <a:cs typeface="+mn-cs"/>
                      </a:endParaRPr>
                    </a:p>
                    <a:p>
                      <a:pPr hangingPunct="0"/>
                      <a:r>
                        <a:rPr kumimoji="1" lang="ja-JP" altLang="en-US" sz="1200" kern="1200" dirty="0" smtClean="0">
                          <a:solidFill>
                            <a:schemeClr val="tx1"/>
                          </a:solidFill>
                          <a:effectLst/>
                          <a:latin typeface="ＭＳ 明朝" panose="02020609040205080304" pitchFamily="17" charset="-128"/>
                          <a:ea typeface="ＭＳ 明朝" panose="02020609040205080304" pitchFamily="17" charset="-128"/>
                          <a:cs typeface="+mn-cs"/>
                        </a:rPr>
                        <a:t>　　　</a:t>
                      </a:r>
                      <a:r>
                        <a:rPr kumimoji="1" lang="ja-JP" altLang="ja-JP" sz="1200" kern="1200" dirty="0" smtClean="0">
                          <a:solidFill>
                            <a:schemeClr val="tx1"/>
                          </a:solidFill>
                          <a:effectLst/>
                          <a:latin typeface="ＭＳ 明朝" panose="02020609040205080304" pitchFamily="17" charset="-128"/>
                          <a:ea typeface="ＭＳ 明朝" panose="02020609040205080304" pitchFamily="17" charset="-128"/>
                          <a:cs typeface="+mn-cs"/>
                        </a:rPr>
                        <a:t>補助率</a:t>
                      </a:r>
                      <a:r>
                        <a:rPr kumimoji="1" lang="ja-JP" altLang="en-US" sz="1200" kern="1200" dirty="0" smtClean="0">
                          <a:solidFill>
                            <a:schemeClr val="tx1"/>
                          </a:solidFill>
                          <a:effectLst/>
                          <a:latin typeface="ＭＳ 明朝" panose="02020609040205080304" pitchFamily="17" charset="-128"/>
                          <a:ea typeface="ＭＳ 明朝" panose="02020609040205080304" pitchFamily="17" charset="-128"/>
                          <a:cs typeface="+mn-cs"/>
                        </a:rPr>
                        <a:t>３／４（</a:t>
                      </a:r>
                      <a:r>
                        <a:rPr kumimoji="1" lang="ja-JP" altLang="ja-JP" sz="1200" kern="1200" dirty="0" smtClean="0">
                          <a:solidFill>
                            <a:schemeClr val="tx1"/>
                          </a:solidFill>
                          <a:effectLst/>
                          <a:latin typeface="ＭＳ 明朝" panose="02020609040205080304" pitchFamily="17" charset="-128"/>
                          <a:ea typeface="ＭＳ 明朝" panose="02020609040205080304" pitchFamily="17" charset="-128"/>
                          <a:cs typeface="+mn-cs"/>
                        </a:rPr>
                        <a:t>１地区あたり</a:t>
                      </a:r>
                      <a:r>
                        <a:rPr kumimoji="1" lang="ja-JP" altLang="en-US" sz="1200" kern="1200" dirty="0" smtClean="0">
                          <a:solidFill>
                            <a:schemeClr val="tx1"/>
                          </a:solidFill>
                          <a:effectLst/>
                          <a:latin typeface="ＭＳ 明朝" panose="02020609040205080304" pitchFamily="17" charset="-128"/>
                          <a:ea typeface="ＭＳ 明朝" panose="02020609040205080304" pitchFamily="17" charset="-128"/>
                          <a:cs typeface="+mn-cs"/>
                        </a:rPr>
                        <a:t>事業費５００万</a:t>
                      </a:r>
                      <a:r>
                        <a:rPr kumimoji="1" lang="ja-JP" altLang="ja-JP" sz="1200" kern="1200" dirty="0" smtClean="0">
                          <a:solidFill>
                            <a:schemeClr val="tx1"/>
                          </a:solidFill>
                          <a:effectLst/>
                          <a:latin typeface="ＭＳ 明朝" panose="02020609040205080304" pitchFamily="17" charset="-128"/>
                          <a:ea typeface="ＭＳ 明朝" panose="02020609040205080304" pitchFamily="17" charset="-128"/>
                          <a:cs typeface="+mn-cs"/>
                        </a:rPr>
                        <a:t>円</a:t>
                      </a:r>
                      <a:r>
                        <a:rPr kumimoji="1" lang="ja-JP" altLang="en-US" sz="1200" kern="1200" dirty="0" smtClean="0">
                          <a:solidFill>
                            <a:schemeClr val="tx1"/>
                          </a:solidFill>
                          <a:effectLst/>
                          <a:latin typeface="ＭＳ 明朝" panose="02020609040205080304" pitchFamily="17" charset="-128"/>
                          <a:ea typeface="ＭＳ 明朝" panose="02020609040205080304" pitchFamily="17" charset="-128"/>
                          <a:cs typeface="+mn-cs"/>
                        </a:rPr>
                        <a:t>まで）</a:t>
                      </a:r>
                      <a:endParaRPr kumimoji="1" lang="ja-JP" altLang="ja-JP" sz="1200" kern="1200" dirty="0" smtClean="0">
                        <a:solidFill>
                          <a:schemeClr val="tx1"/>
                        </a:solidFill>
                        <a:effectLst/>
                        <a:latin typeface="ＭＳ 明朝" panose="02020609040205080304" pitchFamily="17" charset="-128"/>
                        <a:ea typeface="ＭＳ 明朝" panose="02020609040205080304" pitchFamily="17" charset="-128"/>
                        <a:cs typeface="+mn-cs"/>
                      </a:endParaRPr>
                    </a:p>
                    <a:p>
                      <a:pPr hangingPunct="0"/>
                      <a:r>
                        <a:rPr kumimoji="1" lang="ja-JP" altLang="ja-JP" sz="1200" kern="1200" dirty="0" smtClean="0">
                          <a:solidFill>
                            <a:schemeClr val="tx1"/>
                          </a:solidFill>
                          <a:effectLst/>
                          <a:latin typeface="ＭＳ 明朝" panose="02020609040205080304" pitchFamily="17" charset="-128"/>
                          <a:ea typeface="ＭＳ 明朝" panose="02020609040205080304" pitchFamily="17" charset="-128"/>
                          <a:cs typeface="+mn-cs"/>
                        </a:rPr>
                        <a:t>　</a:t>
                      </a:r>
                      <a:r>
                        <a:rPr kumimoji="1" lang="ja-JP" altLang="en-US" sz="1200" kern="1200" dirty="0" smtClean="0">
                          <a:solidFill>
                            <a:schemeClr val="tx1"/>
                          </a:solidFill>
                          <a:effectLst/>
                          <a:latin typeface="ＭＳ 明朝" panose="02020609040205080304" pitchFamily="17" charset="-128"/>
                          <a:ea typeface="ＭＳ 明朝" panose="02020609040205080304" pitchFamily="17" charset="-128"/>
                          <a:cs typeface="+mn-cs"/>
                        </a:rPr>
                        <a:t>・</a:t>
                      </a:r>
                      <a:r>
                        <a:rPr kumimoji="1" lang="ja-JP" altLang="ja-JP" sz="1200" kern="1200" dirty="0" smtClean="0">
                          <a:solidFill>
                            <a:schemeClr val="tx1"/>
                          </a:solidFill>
                          <a:effectLst/>
                          <a:latin typeface="ＭＳ 明朝" panose="02020609040205080304" pitchFamily="17" charset="-128"/>
                          <a:ea typeface="ＭＳ 明朝" panose="02020609040205080304" pitchFamily="17" charset="-128"/>
                          <a:cs typeface="+mn-cs"/>
                        </a:rPr>
                        <a:t>復旧農地の集約・規模拡大に必要な営農用機械の導入に対する支援</a:t>
                      </a:r>
                    </a:p>
                    <a:p>
                      <a:pPr hangingPunct="0"/>
                      <a:r>
                        <a:rPr kumimoji="1" lang="ja-JP" altLang="en-US" sz="1200" kern="1200" dirty="0" smtClean="0">
                          <a:solidFill>
                            <a:schemeClr val="tx1"/>
                          </a:solidFill>
                          <a:effectLst/>
                          <a:latin typeface="ＭＳ 明朝" panose="02020609040205080304" pitchFamily="17" charset="-128"/>
                          <a:ea typeface="ＭＳ 明朝" panose="02020609040205080304" pitchFamily="17" charset="-128"/>
                          <a:cs typeface="+mn-cs"/>
                        </a:rPr>
                        <a:t>　　　</a:t>
                      </a:r>
                      <a:r>
                        <a:rPr kumimoji="1" lang="ja-JP" altLang="ja-JP" sz="1200" kern="1200" dirty="0" smtClean="0">
                          <a:solidFill>
                            <a:schemeClr val="tx1"/>
                          </a:solidFill>
                          <a:effectLst/>
                          <a:latin typeface="ＭＳ 明朝" panose="02020609040205080304" pitchFamily="17" charset="-128"/>
                          <a:ea typeface="ＭＳ 明朝" panose="02020609040205080304" pitchFamily="17" charset="-128"/>
                          <a:cs typeface="+mn-cs"/>
                        </a:rPr>
                        <a:t>補助率</a:t>
                      </a:r>
                      <a:r>
                        <a:rPr kumimoji="1" lang="ja-JP" altLang="en-US" sz="1200" kern="1200" dirty="0" smtClean="0">
                          <a:solidFill>
                            <a:schemeClr val="tx1"/>
                          </a:solidFill>
                          <a:effectLst/>
                          <a:latin typeface="ＭＳ 明朝" panose="02020609040205080304" pitchFamily="17" charset="-128"/>
                          <a:ea typeface="ＭＳ 明朝" panose="02020609040205080304" pitchFamily="17" charset="-128"/>
                          <a:cs typeface="+mn-cs"/>
                        </a:rPr>
                        <a:t>３／４（１</a:t>
                      </a:r>
                      <a:r>
                        <a:rPr kumimoji="1" lang="ja-JP" altLang="ja-JP" sz="1200" kern="1200" dirty="0" smtClean="0">
                          <a:solidFill>
                            <a:schemeClr val="tx1"/>
                          </a:solidFill>
                          <a:effectLst/>
                          <a:latin typeface="ＭＳ 明朝" panose="02020609040205080304" pitchFamily="17" charset="-128"/>
                          <a:ea typeface="ＭＳ 明朝" panose="02020609040205080304" pitchFamily="17" charset="-128"/>
                          <a:cs typeface="+mn-cs"/>
                        </a:rPr>
                        <a:t>地区あたり</a:t>
                      </a:r>
                      <a:r>
                        <a:rPr kumimoji="1" lang="ja-JP" altLang="en-US" sz="1200" kern="1200" dirty="0" smtClean="0">
                          <a:solidFill>
                            <a:schemeClr val="tx1"/>
                          </a:solidFill>
                          <a:effectLst/>
                          <a:latin typeface="ＭＳ 明朝" panose="02020609040205080304" pitchFamily="17" charset="-128"/>
                          <a:ea typeface="ＭＳ 明朝" panose="02020609040205080304" pitchFamily="17" charset="-128"/>
                          <a:cs typeface="+mn-cs"/>
                        </a:rPr>
                        <a:t>事業費１，０００万</a:t>
                      </a:r>
                      <a:r>
                        <a:rPr kumimoji="1" lang="ja-JP" altLang="ja-JP" sz="1200" kern="1200" dirty="0" smtClean="0">
                          <a:solidFill>
                            <a:schemeClr val="tx1"/>
                          </a:solidFill>
                          <a:effectLst/>
                          <a:latin typeface="ＭＳ 明朝" panose="02020609040205080304" pitchFamily="17" charset="-128"/>
                          <a:ea typeface="ＭＳ 明朝" panose="02020609040205080304" pitchFamily="17" charset="-128"/>
                          <a:cs typeface="+mn-cs"/>
                        </a:rPr>
                        <a:t>円</a:t>
                      </a:r>
                      <a:r>
                        <a:rPr kumimoji="1" lang="ja-JP" altLang="en-US" sz="1200" kern="1200" dirty="0" smtClean="0">
                          <a:solidFill>
                            <a:schemeClr val="tx1"/>
                          </a:solidFill>
                          <a:effectLst/>
                          <a:latin typeface="ＭＳ 明朝" panose="02020609040205080304" pitchFamily="17" charset="-128"/>
                          <a:ea typeface="ＭＳ 明朝" panose="02020609040205080304" pitchFamily="17" charset="-128"/>
                          <a:cs typeface="+mn-cs"/>
                        </a:rPr>
                        <a:t>まで）</a:t>
                      </a:r>
                      <a:endParaRPr kumimoji="1" lang="ja-JP" altLang="ja-JP" sz="1200" kern="1200" dirty="0" smtClean="0">
                        <a:solidFill>
                          <a:schemeClr val="tx1"/>
                        </a:solidFill>
                        <a:effectLst/>
                        <a:latin typeface="ＭＳ 明朝" panose="02020609040205080304" pitchFamily="17" charset="-128"/>
                        <a:ea typeface="ＭＳ 明朝" panose="02020609040205080304" pitchFamily="17" charset="-128"/>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kumimoji="1" lang="ja-JP" altLang="en-US"/>
                    </a:p>
                  </a:txBody>
                  <a:tcPr/>
                </a:tc>
              </a:tr>
              <a:tr h="185420">
                <a:tc>
                  <a:txBody>
                    <a:bodyPr/>
                    <a:lstStyle/>
                    <a:p>
                      <a:pPr algn="ctr"/>
                      <a:r>
                        <a:rPr kumimoji="1" lang="ja-JP" altLang="en-US" sz="1200" b="0" kern="1200" dirty="0" smtClean="0">
                          <a:solidFill>
                            <a:schemeClr val="tx1"/>
                          </a:solidFill>
                          <a:effectLst/>
                          <a:latin typeface="ＭＳ 明朝" panose="02020609040205080304" pitchFamily="17" charset="-128"/>
                          <a:ea typeface="ＭＳ 明朝" panose="02020609040205080304" pitchFamily="17" charset="-128"/>
                          <a:cs typeface="+mn-cs"/>
                        </a:rPr>
                        <a:t>問合わせ先</a:t>
                      </a:r>
                      <a:endParaRPr kumimoji="1" lang="en-US" altLang="ja-JP" sz="1200" b="0" kern="1200" dirty="0" smtClean="0">
                        <a:solidFill>
                          <a:schemeClr val="tx1"/>
                        </a:solidFill>
                        <a:effectLst/>
                        <a:latin typeface="ＭＳ 明朝" panose="02020609040205080304" pitchFamily="17" charset="-128"/>
                        <a:ea typeface="ＭＳ 明朝" panose="02020609040205080304" pitchFamily="17" charset="-128"/>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zh-TW" altLang="en-US" sz="1200" b="0" i="0" u="none" strike="noStrike" kern="1200" cap="none" spc="0" normalizeH="0" baseline="0" noProof="0" dirty="0" smtClean="0">
                          <a:ln>
                            <a:noFill/>
                          </a:ln>
                          <a:solidFill>
                            <a:schemeClr val="tx1"/>
                          </a:solidFill>
                          <a:effectLst/>
                          <a:uLnTx/>
                          <a:uFillTx/>
                          <a:latin typeface="ＭＳ 明朝" panose="02020609040205080304" pitchFamily="17" charset="-128"/>
                          <a:ea typeface="ＭＳ 明朝" panose="02020609040205080304" pitchFamily="17" charset="-128"/>
                          <a:cs typeface="+mn-cs"/>
                        </a:rPr>
                        <a:t>兵庫県農政環境部農政企画局 </a:t>
                      </a:r>
                      <a:r>
                        <a:rPr kumimoji="1" lang="ja-JP" altLang="en-US" sz="1200" b="0" i="0" u="none" strike="noStrike" kern="1200" cap="none" spc="0" normalizeH="0" baseline="0" noProof="0" dirty="0" smtClean="0">
                          <a:ln>
                            <a:noFill/>
                          </a:ln>
                          <a:solidFill>
                            <a:schemeClr val="tx1"/>
                          </a:solidFill>
                          <a:effectLst/>
                          <a:uLnTx/>
                          <a:uFillTx/>
                          <a:latin typeface="ＭＳ 明朝" panose="02020609040205080304" pitchFamily="17" charset="-128"/>
                          <a:ea typeface="ＭＳ 明朝" panose="02020609040205080304" pitchFamily="17" charset="-128"/>
                          <a:cs typeface="+mn-cs"/>
                        </a:rPr>
                        <a:t>農業経営</a:t>
                      </a:r>
                      <a:r>
                        <a:rPr kumimoji="1" lang="zh-TW" altLang="en-US" sz="1200" b="0" i="0" u="none" strike="noStrike" kern="1200" cap="none" spc="0" normalizeH="0" baseline="0" noProof="0" dirty="0" smtClean="0">
                          <a:ln>
                            <a:noFill/>
                          </a:ln>
                          <a:solidFill>
                            <a:schemeClr val="tx1"/>
                          </a:solidFill>
                          <a:effectLst/>
                          <a:uLnTx/>
                          <a:uFillTx/>
                          <a:latin typeface="ＭＳ 明朝" panose="02020609040205080304" pitchFamily="17" charset="-128"/>
                          <a:ea typeface="ＭＳ 明朝" panose="02020609040205080304" pitchFamily="17" charset="-128"/>
                          <a:cs typeface="+mn-cs"/>
                        </a:rPr>
                        <a:t>課 </a:t>
                      </a:r>
                      <a:r>
                        <a:rPr kumimoji="1" lang="ja-JP" altLang="en-US" sz="1200" b="0" i="0" u="none" strike="noStrike" kern="1200" cap="none" spc="0" normalizeH="0" baseline="0" noProof="0" dirty="0" smtClean="0">
                          <a:ln>
                            <a:noFill/>
                          </a:ln>
                          <a:solidFill>
                            <a:schemeClr val="tx1"/>
                          </a:solidFill>
                          <a:effectLst/>
                          <a:uLnTx/>
                          <a:uFillTx/>
                          <a:latin typeface="ＭＳ 明朝" panose="02020609040205080304" pitchFamily="17" charset="-128"/>
                          <a:ea typeface="ＭＳ 明朝" panose="02020609040205080304" pitchFamily="17" charset="-128"/>
                          <a:cs typeface="+mn-cs"/>
                        </a:rPr>
                        <a:t>集落農業活性化班（経営構造担当）</a:t>
                      </a:r>
                      <a:endParaRPr kumimoji="1" lang="en-US" altLang="zh-TW" sz="1200" b="0" i="0" u="none" strike="noStrike" kern="1200" cap="none" spc="0" normalizeH="0" baseline="0" noProof="0" dirty="0" smtClean="0">
                        <a:ln>
                          <a:noFill/>
                        </a:ln>
                        <a:solidFill>
                          <a:schemeClr val="tx1"/>
                        </a:solidFill>
                        <a:effectLst/>
                        <a:uLnTx/>
                        <a:uFillTx/>
                        <a:latin typeface="ＭＳ 明朝" panose="02020609040205080304" pitchFamily="17" charset="-128"/>
                        <a:ea typeface="ＭＳ 明朝" panose="02020609040205080304" pitchFamily="17"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smtClean="0">
                          <a:ln>
                            <a:noFill/>
                          </a:ln>
                          <a:solidFill>
                            <a:schemeClr val="tx1"/>
                          </a:solidFill>
                          <a:effectLst/>
                          <a:uLnTx/>
                          <a:uFillTx/>
                          <a:latin typeface="ＭＳ 明朝" panose="02020609040205080304" pitchFamily="17" charset="-128"/>
                          <a:ea typeface="ＭＳ 明朝" panose="02020609040205080304" pitchFamily="17" charset="-128"/>
                          <a:cs typeface="+mn-cs"/>
                        </a:rPr>
                        <a:t>ＴＥＬ：０７８－３６２－３４０９</a:t>
                      </a:r>
                      <a:endParaRPr kumimoji="1" lang="ja-JP" altLang="en-US" sz="1200" b="0" i="0" u="none" strike="noStrike" kern="1200" cap="none" spc="0" normalizeH="0" baseline="0" noProof="0" dirty="0" smtClean="0">
                        <a:ln>
                          <a:noFill/>
                        </a:ln>
                        <a:solidFill>
                          <a:schemeClr val="tx1"/>
                        </a:solidFill>
                        <a:effectLst/>
                        <a:uLnTx/>
                        <a:uFillTx/>
                        <a:latin typeface="ＭＳ 明朝" panose="02020609040205080304" pitchFamily="17" charset="-128"/>
                        <a:ea typeface="ＭＳ 明朝" panose="02020609040205080304" pitchFamily="17"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70840">
                <a:tc gridSpan="2">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400" b="0" kern="1200" dirty="0" smtClean="0">
                          <a:solidFill>
                            <a:schemeClr val="tx1"/>
                          </a:solidFill>
                          <a:effectLst/>
                          <a:latin typeface="ＭＳ 明朝" panose="02020609040205080304" pitchFamily="17" charset="-128"/>
                          <a:ea typeface="ＭＳ 明朝" panose="02020609040205080304" pitchFamily="17" charset="-128"/>
                          <a:cs typeface="+mn-cs"/>
                        </a:rPr>
                        <a:t>②</a:t>
                      </a:r>
                      <a:r>
                        <a:rPr kumimoji="1" lang="ja-JP" altLang="ja-JP" sz="1400" kern="1200" dirty="0" smtClean="0">
                          <a:solidFill>
                            <a:schemeClr val="tx1"/>
                          </a:solidFill>
                          <a:effectLst/>
                          <a:latin typeface="ＭＳ 明朝" panose="02020609040205080304" pitchFamily="17" charset="-128"/>
                          <a:ea typeface="ＭＳ 明朝" panose="02020609040205080304" pitchFamily="17" charset="-128"/>
                          <a:cs typeface="+mn-cs"/>
                        </a:rPr>
                        <a:t>野生動物防護柵集落連携設置事業</a:t>
                      </a:r>
                      <a:endParaRPr kumimoji="1" lang="ja-JP" altLang="en-US" sz="1400" b="0" dirty="0" smtClean="0">
                        <a:solidFill>
                          <a:schemeClr val="tx1"/>
                        </a:solidFill>
                        <a:latin typeface="ＭＳ 明朝" panose="02020609040205080304" pitchFamily="17" charset="-128"/>
                        <a:ea typeface="ＭＳ 明朝" panose="02020609040205080304" pitchFamily="17"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65000"/>
                      </a:schemeClr>
                    </a:solidFill>
                  </a:tcPr>
                </a:tc>
                <a:tc hMerge="1">
                  <a:txBody>
                    <a:bodyPr/>
                    <a:lstStyle/>
                    <a:p>
                      <a:endParaRPr kumimoji="1" lang="ja-JP" altLang="en-US"/>
                    </a:p>
                  </a:txBody>
                  <a:tcPr/>
                </a:tc>
              </a:tr>
              <a:tr h="370840">
                <a:tc gridSpan="2">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ja-JP" sz="1200" kern="1200" dirty="0" smtClean="0">
                          <a:solidFill>
                            <a:schemeClr val="tx1"/>
                          </a:solidFill>
                          <a:effectLst/>
                          <a:latin typeface="ＭＳ 明朝" panose="02020609040205080304" pitchFamily="17" charset="-128"/>
                          <a:ea typeface="ＭＳ 明朝" panose="02020609040205080304" pitchFamily="17" charset="-128"/>
                          <a:cs typeface="+mn-cs"/>
                        </a:rPr>
                        <a:t>被害を受けた既設の野生動物防護柵</a:t>
                      </a:r>
                      <a:r>
                        <a:rPr kumimoji="1" lang="ja-JP" altLang="en-US" sz="1200" strike="noStrike" kern="1200" baseline="0" dirty="0" smtClean="0">
                          <a:solidFill>
                            <a:schemeClr val="tx1"/>
                          </a:solidFill>
                          <a:effectLst/>
                          <a:latin typeface="ＭＳ 明朝" panose="02020609040205080304" pitchFamily="17" charset="-128"/>
                          <a:ea typeface="ＭＳ 明朝" panose="02020609040205080304" pitchFamily="17" charset="-128"/>
                          <a:cs typeface="+mn-cs"/>
                        </a:rPr>
                        <a:t>に対して、１５％以内の自己負担により、機能回復</a:t>
                      </a:r>
                      <a:r>
                        <a:rPr kumimoji="1" lang="ja-JP" altLang="ja-JP" sz="1200" kern="1200" dirty="0" smtClean="0">
                          <a:solidFill>
                            <a:schemeClr val="tx1"/>
                          </a:solidFill>
                          <a:effectLst/>
                          <a:latin typeface="ＭＳ 明朝" panose="02020609040205080304" pitchFamily="17" charset="-128"/>
                          <a:ea typeface="ＭＳ 明朝" panose="02020609040205080304" pitchFamily="17" charset="-128"/>
                          <a:cs typeface="+mn-cs"/>
                        </a:rPr>
                        <a:t>を支援</a:t>
                      </a:r>
                      <a:r>
                        <a:rPr kumimoji="1" lang="ja-JP" altLang="en-US" sz="1200" kern="1200" dirty="0" smtClean="0">
                          <a:solidFill>
                            <a:schemeClr val="tx1"/>
                          </a:solidFill>
                          <a:effectLst/>
                          <a:latin typeface="ＭＳ 明朝" panose="02020609040205080304" pitchFamily="17" charset="-128"/>
                          <a:ea typeface="ＭＳ 明朝" panose="02020609040205080304" pitchFamily="17" charset="-128"/>
                          <a:cs typeface="+mn-cs"/>
                        </a:rPr>
                        <a:t>します。</a:t>
                      </a:r>
                      <a:endParaRPr lang="en-US" altLang="ja-JP" sz="1200" b="0" dirty="0" smtClean="0">
                        <a:solidFill>
                          <a:schemeClr val="tx1"/>
                        </a:solidFill>
                        <a:latin typeface="ＭＳ 明朝" panose="02020609040205080304" pitchFamily="17" charset="-128"/>
                        <a:ea typeface="ＭＳ 明朝" panose="02020609040205080304" pitchFamily="17"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kumimoji="1" lang="ja-JP" altLang="en-US"/>
                    </a:p>
                  </a:txBody>
                  <a:tcPr/>
                </a:tc>
              </a:tr>
              <a:tr h="130674">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ja-JP" altLang="en-US" sz="1200" b="0" dirty="0" smtClean="0">
                          <a:solidFill>
                            <a:schemeClr val="tx1"/>
                          </a:solidFill>
                          <a:latin typeface="ＭＳ 明朝" panose="02020609040205080304" pitchFamily="17" charset="-128"/>
                          <a:ea typeface="ＭＳ 明朝" panose="02020609040205080304" pitchFamily="17" charset="-128"/>
                        </a:rPr>
                        <a:t>問合わせ先</a:t>
                      </a:r>
                      <a:endParaRPr lang="en-US" altLang="ja-JP" sz="1200" b="0" dirty="0" smtClean="0">
                        <a:solidFill>
                          <a:schemeClr val="tx1"/>
                        </a:solidFill>
                        <a:latin typeface="ＭＳ 明朝" panose="02020609040205080304" pitchFamily="17" charset="-128"/>
                        <a:ea typeface="ＭＳ 明朝" panose="02020609040205080304" pitchFamily="17"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sz="1200" dirty="0" smtClean="0">
                          <a:solidFill>
                            <a:schemeClr val="tx1"/>
                          </a:solidFill>
                          <a:latin typeface="ＭＳ 明朝" panose="02020609040205080304" pitchFamily="17" charset="-128"/>
                          <a:ea typeface="ＭＳ 明朝" panose="02020609040205080304" pitchFamily="17" charset="-128"/>
                        </a:rPr>
                        <a:t>各市町農業推進課</a:t>
                      </a:r>
                      <a:endParaRPr kumimoji="1" lang="en-US" altLang="ja-JP" sz="1200" dirty="0" smtClean="0">
                        <a:solidFill>
                          <a:schemeClr val="tx1"/>
                        </a:solidFill>
                        <a:latin typeface="ＭＳ 明朝" panose="02020609040205080304" pitchFamily="17" charset="-128"/>
                        <a:ea typeface="ＭＳ 明朝" panose="02020609040205080304" pitchFamily="17" charset="-128"/>
                      </a:endParaRPr>
                    </a:p>
                    <a:p>
                      <a:r>
                        <a:rPr kumimoji="1" lang="ja-JP" altLang="en-US" sz="1200" dirty="0" smtClean="0">
                          <a:solidFill>
                            <a:schemeClr val="tx1"/>
                          </a:solidFill>
                          <a:latin typeface="ＭＳ 明朝" panose="02020609040205080304" pitchFamily="17" charset="-128"/>
                          <a:ea typeface="ＭＳ 明朝" panose="02020609040205080304" pitchFamily="17" charset="-128"/>
                        </a:rPr>
                        <a:t>兵庫県農政環境部環境創造局</a:t>
                      </a:r>
                      <a:r>
                        <a:rPr kumimoji="1" lang="ja-JP" altLang="en-US" sz="1200" baseline="0" dirty="0" smtClean="0">
                          <a:solidFill>
                            <a:schemeClr val="tx1"/>
                          </a:solidFill>
                          <a:latin typeface="ＭＳ 明朝" panose="02020609040205080304" pitchFamily="17" charset="-128"/>
                          <a:ea typeface="ＭＳ 明朝" panose="02020609040205080304" pitchFamily="17" charset="-128"/>
                        </a:rPr>
                        <a:t> </a:t>
                      </a:r>
                      <a:r>
                        <a:rPr kumimoji="1" lang="ja-JP" altLang="en-US" sz="1200" dirty="0" smtClean="0">
                          <a:solidFill>
                            <a:schemeClr val="tx1"/>
                          </a:solidFill>
                          <a:latin typeface="ＭＳ 明朝" panose="02020609040205080304" pitchFamily="17" charset="-128"/>
                          <a:ea typeface="ＭＳ 明朝" panose="02020609040205080304" pitchFamily="17" charset="-128"/>
                        </a:rPr>
                        <a:t>自然環境課 野生鳥獣班</a:t>
                      </a:r>
                      <a:endParaRPr kumimoji="1" lang="en-US" altLang="ja-JP" sz="1200" dirty="0" smtClean="0">
                        <a:solidFill>
                          <a:schemeClr val="tx1"/>
                        </a:solidFill>
                        <a:latin typeface="ＭＳ 明朝" panose="02020609040205080304" pitchFamily="17" charset="-128"/>
                        <a:ea typeface="ＭＳ 明朝" panose="02020609040205080304" pitchFamily="17" charset="-128"/>
                      </a:endParaRPr>
                    </a:p>
                    <a:p>
                      <a:r>
                        <a:rPr kumimoji="1" lang="ja-JP" altLang="en-US" sz="1200" b="0" i="0" u="none" strike="noStrike" kern="1200" cap="none" spc="0" normalizeH="0" baseline="0" noProof="0" dirty="0" smtClean="0">
                          <a:ln>
                            <a:noFill/>
                          </a:ln>
                          <a:solidFill>
                            <a:schemeClr val="tx1"/>
                          </a:solidFill>
                          <a:effectLst/>
                          <a:uLnTx/>
                          <a:uFillTx/>
                          <a:latin typeface="ＭＳ 明朝" panose="02020609040205080304" pitchFamily="17" charset="-128"/>
                          <a:ea typeface="ＭＳ 明朝" panose="02020609040205080304" pitchFamily="17" charset="-128"/>
                          <a:cs typeface="+mn-cs"/>
                        </a:rPr>
                        <a:t>ＴＥＬ：０７８－３６２－３４６３</a:t>
                      </a:r>
                      <a:endParaRPr kumimoji="1" lang="ja-JP" altLang="en-US" sz="1200" dirty="0" smtClean="0">
                        <a:solidFill>
                          <a:schemeClr val="tx1"/>
                        </a:solidFill>
                        <a:latin typeface="ＭＳ 明朝" panose="02020609040205080304" pitchFamily="17" charset="-128"/>
                        <a:ea typeface="ＭＳ 明朝" panose="02020609040205080304" pitchFamily="17"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bl>
          </a:graphicData>
        </a:graphic>
      </p:graphicFrame>
      <p:sp>
        <p:nvSpPr>
          <p:cNvPr id="10" name="テキスト ボックス 9"/>
          <p:cNvSpPr txBox="1"/>
          <p:nvPr/>
        </p:nvSpPr>
        <p:spPr>
          <a:xfrm>
            <a:off x="0" y="8918589"/>
            <a:ext cx="6858000" cy="276999"/>
          </a:xfrm>
          <a:prstGeom prst="rect">
            <a:avLst/>
          </a:prstGeom>
          <a:noFill/>
        </p:spPr>
        <p:txBody>
          <a:bodyPr wrap="square" rtlCol="0">
            <a:spAutoFit/>
          </a:bodyPr>
          <a:lstStyle/>
          <a:p>
            <a:pPr algn="ctr"/>
            <a:r>
              <a:rPr kumimoji="1" lang="ja-JP" altLang="en-US" sz="1200" dirty="0" smtClean="0">
                <a:latin typeface="ＭＳ ゴシック" panose="020B0609070205080204" pitchFamily="49" charset="-128"/>
                <a:ea typeface="ＭＳ ゴシック" panose="020B0609070205080204" pitchFamily="49" charset="-128"/>
              </a:rPr>
              <a:t>－３－</a:t>
            </a:r>
            <a:endParaRPr kumimoji="1" lang="ja-JP" altLang="en-US" sz="1200" dirty="0">
              <a:latin typeface="ＭＳ ゴシック" panose="020B0609070205080204" pitchFamily="49" charset="-128"/>
              <a:ea typeface="ＭＳ ゴシック" panose="020B0609070205080204" pitchFamily="49" charset="-128"/>
            </a:endParaRPr>
          </a:p>
        </p:txBody>
      </p:sp>
    </p:spTree>
    <p:extLst>
      <p:ext uri="{BB962C8B-B14F-4D97-AF65-F5344CB8AC3E}">
        <p14:creationId xmlns:p14="http://schemas.microsoft.com/office/powerpoint/2010/main" val="2684730855"/>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762</TotalTime>
  <Words>575</Words>
  <Application>Microsoft Office PowerPoint</Application>
  <PresentationFormat>画面に合わせる (4:3)</PresentationFormat>
  <Paragraphs>124</Paragraphs>
  <Slides>4</Slides>
  <Notes>0</Notes>
  <HiddenSlides>0</HiddenSlides>
  <MMClips>0</MMClips>
  <ScaleCrop>false</ScaleCrop>
  <HeadingPairs>
    <vt:vector size="4" baseType="variant">
      <vt:variant>
        <vt:lpstr>テーマ</vt:lpstr>
      </vt:variant>
      <vt:variant>
        <vt:i4>1</vt:i4>
      </vt:variant>
      <vt:variant>
        <vt:lpstr>スライド タイトル</vt:lpstr>
      </vt:variant>
      <vt:variant>
        <vt:i4>4</vt:i4>
      </vt:variant>
    </vt:vector>
  </HeadingPairs>
  <TitlesOfParts>
    <vt:vector size="5" baseType="lpstr">
      <vt:lpstr>Office ​​テーマ</vt:lpstr>
      <vt:lpstr>PowerPoint プレゼンテーション</vt:lpstr>
      <vt:lpstr>PowerPoint プレゼンテーション</vt:lpstr>
      <vt:lpstr>PowerPoint プレゼンテーション</vt:lpstr>
      <vt:lpstr>PowerPoint プレゼンテーション</vt:lpstr>
    </vt:vector>
  </TitlesOfParts>
  <Company>兵庫県</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兵庫県</dc:creator>
  <cp:lastModifiedBy>兵庫県</cp:lastModifiedBy>
  <cp:revision>55</cp:revision>
  <cp:lastPrinted>2014-09-01T08:08:38Z</cp:lastPrinted>
  <dcterms:created xsi:type="dcterms:W3CDTF">2014-08-29T01:23:20Z</dcterms:created>
  <dcterms:modified xsi:type="dcterms:W3CDTF">2014-09-09T08:12:19Z</dcterms:modified>
</cp:coreProperties>
</file>