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62" r:id="rId6"/>
    <p:sldId id="259" r:id="rId7"/>
    <p:sldId id="260" r:id="rId8"/>
    <p:sldId id="261" r:id="rId9"/>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014" autoAdjust="0"/>
  </p:normalViewPr>
  <p:slideViewPr>
    <p:cSldViewPr>
      <p:cViewPr>
        <p:scale>
          <a:sx n="66" d="100"/>
          <a:sy n="66" d="100"/>
        </p:scale>
        <p:origin x="-1980" y="-7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90FE10E-22BB-4705-B7CF-AB3F4B3FBFB2}" type="datetimeFigureOut">
              <a:rPr kumimoji="1" lang="ja-JP" altLang="en-US" smtClean="0"/>
              <a:t>2014/9/22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1367948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90FE10E-22BB-4705-B7CF-AB3F4B3FBFB2}" type="datetimeFigureOut">
              <a:rPr kumimoji="1" lang="ja-JP" altLang="en-US" smtClean="0"/>
              <a:t>2014/9/22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2107356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90FE10E-22BB-4705-B7CF-AB3F4B3FBFB2}" type="datetimeFigureOut">
              <a:rPr kumimoji="1" lang="ja-JP" altLang="en-US" smtClean="0"/>
              <a:t>2014/9/22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3694054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90FE10E-22BB-4705-B7CF-AB3F4B3FBFB2}" type="datetimeFigureOut">
              <a:rPr kumimoji="1" lang="ja-JP" altLang="en-US" smtClean="0"/>
              <a:t>2014/9/22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73030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90FE10E-22BB-4705-B7CF-AB3F4B3FBFB2}" type="datetimeFigureOut">
              <a:rPr kumimoji="1" lang="ja-JP" altLang="en-US" smtClean="0"/>
              <a:t>2014/9/22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4240507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90FE10E-22BB-4705-B7CF-AB3F4B3FBFB2}" type="datetimeFigureOut">
              <a:rPr kumimoji="1" lang="ja-JP" altLang="en-US" smtClean="0"/>
              <a:t>2014/9/22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373391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90FE10E-22BB-4705-B7CF-AB3F4B3FBFB2}" type="datetimeFigureOut">
              <a:rPr kumimoji="1" lang="ja-JP" altLang="en-US" smtClean="0"/>
              <a:t>2014/9/22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192081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90FE10E-22BB-4705-B7CF-AB3F4B3FBFB2}" type="datetimeFigureOut">
              <a:rPr kumimoji="1" lang="ja-JP" altLang="en-US" smtClean="0"/>
              <a:t>2014/9/22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84024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90FE10E-22BB-4705-B7CF-AB3F4B3FBFB2}" type="datetimeFigureOut">
              <a:rPr kumimoji="1" lang="ja-JP" altLang="en-US" smtClean="0"/>
              <a:t>2014/9/22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2207511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90FE10E-22BB-4705-B7CF-AB3F4B3FBFB2}" type="datetimeFigureOut">
              <a:rPr kumimoji="1" lang="ja-JP" altLang="en-US" smtClean="0"/>
              <a:t>2014/9/22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1135505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90FE10E-22BB-4705-B7CF-AB3F4B3FBFB2}" type="datetimeFigureOut">
              <a:rPr kumimoji="1" lang="ja-JP" altLang="en-US" smtClean="0"/>
              <a:t>2014/9/22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3590613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290FE10E-22BB-4705-B7CF-AB3F4B3FBFB2}" type="datetimeFigureOut">
              <a:rPr kumimoji="1" lang="ja-JP" altLang="en-US" smtClean="0"/>
              <a:t>2014/9/22</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1417166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5373216" y="1331640"/>
            <a:ext cx="1368152" cy="307777"/>
          </a:xfrm>
          <a:prstGeom prst="rect">
            <a:avLst/>
          </a:prstGeom>
          <a:noFill/>
        </p:spPr>
        <p:txBody>
          <a:bodyPr wrap="square" rtlCol="0">
            <a:spAutoFit/>
          </a:bodyPr>
          <a:lstStyle/>
          <a:p>
            <a:pPr algn="ctr"/>
            <a:r>
              <a:rPr kumimoji="1" lang="ja-JP" altLang="en-US" sz="1400" b="1" dirty="0" smtClean="0"/>
              <a:t>兵　庫　県</a:t>
            </a:r>
            <a:endParaRPr kumimoji="1" lang="ja-JP" altLang="en-US" sz="1400" b="1" dirty="0"/>
          </a:p>
        </p:txBody>
      </p:sp>
      <p:sp>
        <p:nvSpPr>
          <p:cNvPr id="6" name="テキスト ボックス 5"/>
          <p:cNvSpPr txBox="1"/>
          <p:nvPr/>
        </p:nvSpPr>
        <p:spPr>
          <a:xfrm>
            <a:off x="457200" y="2105144"/>
            <a:ext cx="5996136" cy="738664"/>
          </a:xfrm>
          <a:prstGeom prst="rect">
            <a:avLst/>
          </a:prstGeom>
          <a:noFill/>
        </p:spPr>
        <p:txBody>
          <a:bodyPr wrap="square" rtlCol="0">
            <a:spAutoFit/>
          </a:bodyPr>
          <a:lstStyle/>
          <a:p>
            <a:r>
              <a:rPr lang="ja-JP" altLang="en-US" sz="1400" dirty="0" smtClean="0"/>
              <a:t>　この</a:t>
            </a:r>
            <a:r>
              <a:rPr lang="ja-JP" altLang="en-US" sz="1400" dirty="0"/>
              <a:t>たび</a:t>
            </a:r>
            <a:r>
              <a:rPr lang="ja-JP" altLang="en-US" sz="1400" dirty="0" smtClean="0"/>
              <a:t>の豪雨災害につきましては、心よりお見舞い申し上げます。</a:t>
            </a:r>
            <a:endParaRPr lang="en-US" altLang="ja-JP" sz="1400" dirty="0" smtClean="0"/>
          </a:p>
          <a:p>
            <a:r>
              <a:rPr kumimoji="1" lang="ja-JP" altLang="en-US" sz="1400" dirty="0" smtClean="0"/>
              <a:t>　兵庫県</a:t>
            </a:r>
            <a:r>
              <a:rPr kumimoji="1" lang="ja-JP" altLang="en-US" sz="1400" dirty="0"/>
              <a:t>で</a:t>
            </a:r>
            <a:r>
              <a:rPr kumimoji="1" lang="ja-JP" altLang="en-US" sz="1400" dirty="0" smtClean="0"/>
              <a:t>は、被災された皆様の一日も早い復興を願い支援施策を用意しておりますので、ご活用ください。</a:t>
            </a:r>
            <a:endParaRPr kumimoji="1" lang="en-US" altLang="ja-JP" sz="1400" dirty="0" smtClean="0"/>
          </a:p>
        </p:txBody>
      </p:sp>
      <p:sp>
        <p:nvSpPr>
          <p:cNvPr id="8" name="角丸四角形 7"/>
          <p:cNvSpPr/>
          <p:nvPr/>
        </p:nvSpPr>
        <p:spPr>
          <a:xfrm>
            <a:off x="678182" y="424564"/>
            <a:ext cx="5472608" cy="792088"/>
          </a:xfrm>
          <a:prstGeom prst="roundRect">
            <a:avLst>
              <a:gd name="adj" fmla="val 4232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平成２６年８月豪雨災害で被災された県民の皆様へ</a:t>
            </a:r>
            <a:endParaRPr lang="en-US" altLang="ja-JP" dirty="0">
              <a:solidFill>
                <a:schemeClr val="tx1"/>
              </a:solidFill>
            </a:endParaRPr>
          </a:p>
          <a:p>
            <a:pPr algn="ctr"/>
            <a:r>
              <a:rPr lang="ja-JP" altLang="en-US" dirty="0" smtClean="0">
                <a:solidFill>
                  <a:schemeClr val="tx1"/>
                </a:solidFill>
              </a:rPr>
              <a:t>～復興支援策のご紹介～</a:t>
            </a:r>
            <a:endParaRPr lang="ja-JP" altLang="en-US" dirty="0">
              <a:solidFill>
                <a:schemeClr val="tx1"/>
              </a:solidFill>
            </a:endParaRPr>
          </a:p>
        </p:txBody>
      </p:sp>
      <p:sp>
        <p:nvSpPr>
          <p:cNvPr id="11" name="メモ 10"/>
          <p:cNvSpPr/>
          <p:nvPr/>
        </p:nvSpPr>
        <p:spPr>
          <a:xfrm>
            <a:off x="462720" y="3880948"/>
            <a:ext cx="5990616" cy="4104456"/>
          </a:xfrm>
          <a:prstGeom prst="foldedCorner">
            <a:avLst>
              <a:gd name="adj" fmla="val 931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2060848" y="8388424"/>
            <a:ext cx="2664296" cy="307777"/>
          </a:xfrm>
          <a:prstGeom prst="rect">
            <a:avLst/>
          </a:prstGeom>
          <a:noFill/>
        </p:spPr>
        <p:txBody>
          <a:bodyPr wrap="square" rtlCol="0">
            <a:spAutoFit/>
          </a:bodyPr>
          <a:lstStyle/>
          <a:p>
            <a:pPr algn="ctr"/>
            <a:r>
              <a:rPr kumimoji="1" lang="ja-JP" altLang="en-US" sz="1400" dirty="0" smtClean="0">
                <a:latin typeface="ＭＳ ゴシック" panose="020B0609070205080204" pitchFamily="49" charset="-128"/>
                <a:ea typeface="ＭＳ ゴシック" panose="020B0609070205080204" pitchFamily="49" charset="-128"/>
              </a:rPr>
              <a:t>平成２６年</a:t>
            </a:r>
            <a:r>
              <a:rPr kumimoji="1" lang="ja-JP" altLang="en-US" sz="1400" dirty="0" smtClean="0">
                <a:latin typeface="ＭＳ ゴシック" panose="020B0609070205080204" pitchFamily="49" charset="-128"/>
                <a:ea typeface="ＭＳ ゴシック" panose="020B0609070205080204" pitchFamily="49" charset="-128"/>
              </a:rPr>
              <a:t>９月２２日</a:t>
            </a:r>
            <a:r>
              <a:rPr kumimoji="1" lang="ja-JP" altLang="en-US" sz="1400" dirty="0" smtClean="0">
                <a:latin typeface="ＭＳ ゴシック" panose="020B0609070205080204" pitchFamily="49" charset="-128"/>
                <a:ea typeface="ＭＳ ゴシック" panose="020B0609070205080204" pitchFamily="49" charset="-128"/>
              </a:rPr>
              <a:t>改訂版</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9" name="テキスト ボックス 8"/>
          <p:cNvSpPr txBox="1"/>
          <p:nvPr/>
        </p:nvSpPr>
        <p:spPr>
          <a:xfrm>
            <a:off x="462158" y="3027840"/>
            <a:ext cx="5996136" cy="523220"/>
          </a:xfrm>
          <a:prstGeom prst="rect">
            <a:avLst/>
          </a:prstGeom>
          <a:noFill/>
          <a:ln w="28575">
            <a:solidFill>
              <a:schemeClr val="tx1"/>
            </a:solidFill>
          </a:ln>
        </p:spPr>
        <p:txBody>
          <a:bodyPr wrap="square" rtlCol="0">
            <a:spAutoFit/>
          </a:bodyPr>
          <a:lstStyle/>
          <a:p>
            <a:r>
              <a:rPr lang="ja-JP" altLang="en-US" sz="1400" dirty="0" smtClean="0"/>
              <a:t>これ以外にも各市町が独自で施策を用意している場合もありますので、各市町にもご確認くださいますよう、よろしくお願いいたします。</a:t>
            </a:r>
            <a:endParaRPr kumimoji="1" lang="ja-JP" altLang="en-US" sz="1400" dirty="0"/>
          </a:p>
        </p:txBody>
      </p:sp>
      <p:sp>
        <p:nvSpPr>
          <p:cNvPr id="13" name="テキスト ボックス 12"/>
          <p:cNvSpPr txBox="1"/>
          <p:nvPr/>
        </p:nvSpPr>
        <p:spPr>
          <a:xfrm>
            <a:off x="462720" y="3894900"/>
            <a:ext cx="5996136" cy="3862596"/>
          </a:xfrm>
          <a:prstGeom prst="rect">
            <a:avLst/>
          </a:prstGeom>
          <a:noFill/>
        </p:spPr>
        <p:txBody>
          <a:bodyPr wrap="square" rtlCol="0">
            <a:spAutoFit/>
          </a:bodyPr>
          <a:lstStyle/>
          <a:p>
            <a:pPr>
              <a:spcBef>
                <a:spcPts val="300"/>
              </a:spcBef>
              <a:spcAft>
                <a:spcPts val="30"/>
              </a:spcAft>
            </a:pPr>
            <a:r>
              <a:rPr lang="en-US" altLang="ja-JP" sz="1400" dirty="0" smtClean="0">
                <a:latin typeface="ＭＳ ゴシック" panose="020B0609070205080204" pitchFamily="49" charset="-128"/>
                <a:ea typeface="ＭＳ ゴシック" panose="020B0609070205080204" pitchFamily="49" charset="-128"/>
              </a:rPr>
              <a:t>Ⅰ</a:t>
            </a:r>
            <a:r>
              <a:rPr lang="ja-JP" altLang="en-US" sz="1400" dirty="0" smtClean="0">
                <a:latin typeface="ＭＳ ゴシック" panose="020B0609070205080204" pitchFamily="49" charset="-128"/>
                <a:ea typeface="ＭＳ ゴシック" panose="020B0609070205080204" pitchFamily="49" charset="-128"/>
              </a:rPr>
              <a:t>　住宅・家財に関する支援施策</a:t>
            </a:r>
            <a:endParaRPr lang="en-US" altLang="ja-JP" sz="1400" dirty="0" smtClean="0">
              <a:latin typeface="ＭＳ ゴシック" panose="020B0609070205080204" pitchFamily="49" charset="-128"/>
              <a:ea typeface="ＭＳ ゴシック" panose="020B0609070205080204" pitchFamily="49" charset="-128"/>
            </a:endParaRPr>
          </a:p>
          <a:p>
            <a:pPr>
              <a:spcBef>
                <a:spcPts val="300"/>
              </a:spcBef>
              <a:spcAft>
                <a:spcPts val="30"/>
              </a:spcAft>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１　被災者生活再建支援金の支給・・・・・　　・・・・・・・　１</a:t>
            </a:r>
            <a:endParaRPr lang="en-US" altLang="ja-JP" sz="1400" dirty="0" smtClean="0">
              <a:latin typeface="ＭＳ ゴシック" panose="020B0609070205080204" pitchFamily="49" charset="-128"/>
              <a:ea typeface="ＭＳ ゴシック" panose="020B0609070205080204" pitchFamily="49" charset="-128"/>
            </a:endParaRPr>
          </a:p>
          <a:p>
            <a:pPr>
              <a:spcBef>
                <a:spcPts val="300"/>
              </a:spcBef>
              <a:spcAft>
                <a:spcPts val="30"/>
              </a:spcAft>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２　兵庫県住宅再建共済制度（フェニックス共済）</a:t>
            </a:r>
            <a:endParaRPr lang="en-US" altLang="ja-JP" sz="1400" dirty="0" smtClean="0">
              <a:latin typeface="ＭＳ ゴシック" panose="020B0609070205080204" pitchFamily="49" charset="-128"/>
              <a:ea typeface="ＭＳ ゴシック" panose="020B0609070205080204" pitchFamily="49" charset="-128"/>
            </a:endParaRPr>
          </a:p>
          <a:p>
            <a:pPr>
              <a:spcBef>
                <a:spcPts val="300"/>
              </a:spcBef>
              <a:spcAft>
                <a:spcPts val="30"/>
              </a:spcAft>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共済給付金の支給・・・・　２</a:t>
            </a:r>
            <a:endParaRPr lang="en-US" altLang="ja-JP" sz="1400" dirty="0" smtClean="0">
              <a:latin typeface="ＭＳ ゴシック" panose="020B0609070205080204" pitchFamily="49" charset="-128"/>
              <a:ea typeface="ＭＳ ゴシック" panose="020B0609070205080204" pitchFamily="49" charset="-128"/>
            </a:endParaRPr>
          </a:p>
          <a:p>
            <a:pPr>
              <a:spcBef>
                <a:spcPts val="300"/>
              </a:spcBef>
              <a:spcAft>
                <a:spcPts val="30"/>
              </a:spcAft>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３　</a:t>
            </a:r>
            <a:r>
              <a:rPr lang="ja-JP" altLang="en-US" sz="1400" dirty="0"/>
              <a:t>住宅災害復興融資利子補給事業の実施</a:t>
            </a:r>
            <a:r>
              <a:rPr lang="ja-JP" altLang="en-US" sz="1400" dirty="0" smtClean="0">
                <a:latin typeface="ＭＳ ゴシック" panose="020B0609070205080204" pitchFamily="49" charset="-128"/>
                <a:ea typeface="ＭＳ ゴシック" panose="020B0609070205080204" pitchFamily="49" charset="-128"/>
              </a:rPr>
              <a:t>・・・・・・・・・・　３</a:t>
            </a:r>
            <a:endParaRPr lang="en-US" altLang="ja-JP" sz="1400" dirty="0" smtClean="0">
              <a:latin typeface="ＭＳ ゴシック" panose="020B0609070205080204" pitchFamily="49" charset="-128"/>
              <a:ea typeface="ＭＳ ゴシック" panose="020B0609070205080204" pitchFamily="49" charset="-128"/>
            </a:endParaRPr>
          </a:p>
          <a:p>
            <a:pPr>
              <a:spcBef>
                <a:spcPts val="300"/>
              </a:spcBef>
              <a:spcAft>
                <a:spcPts val="30"/>
              </a:spcAft>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４</a:t>
            </a:r>
            <a:r>
              <a:rPr lang="ja-JP" altLang="en-US" sz="1400" dirty="0">
                <a:latin typeface="ＭＳ ゴシック" panose="020B0609070205080204" pitchFamily="49" charset="-128"/>
                <a:ea typeface="ＭＳ ゴシック" panose="020B0609070205080204" pitchFamily="49" charset="-128"/>
              </a:rPr>
              <a:t>　被災者生活復興資金の貸付・金利負担の軽減・・・・・・・　</a:t>
            </a:r>
            <a:r>
              <a:rPr lang="ja-JP" altLang="en-US" sz="1400" dirty="0" smtClean="0">
                <a:latin typeface="ＭＳ ゴシック" panose="020B0609070205080204" pitchFamily="49" charset="-128"/>
                <a:ea typeface="ＭＳ ゴシック" panose="020B0609070205080204" pitchFamily="49" charset="-128"/>
              </a:rPr>
              <a:t>３</a:t>
            </a:r>
            <a:endParaRPr lang="en-US" altLang="ja-JP" sz="1400" dirty="0">
              <a:latin typeface="ＭＳ ゴシック" panose="020B0609070205080204" pitchFamily="49" charset="-128"/>
              <a:ea typeface="ＭＳ ゴシック" panose="020B0609070205080204" pitchFamily="49" charset="-128"/>
            </a:endParaRPr>
          </a:p>
          <a:p>
            <a:pPr>
              <a:spcBef>
                <a:spcPts val="300"/>
              </a:spcBef>
              <a:spcAft>
                <a:spcPts val="30"/>
              </a:spcAft>
            </a:pPr>
            <a:r>
              <a:rPr lang="ja-JP" altLang="en-US" sz="1400" dirty="0">
                <a:latin typeface="ＭＳ ゴシック" panose="020B0609070205080204" pitchFamily="49" charset="-128"/>
                <a:ea typeface="ＭＳ ゴシック" panose="020B0609070205080204" pitchFamily="49" charset="-128"/>
              </a:rPr>
              <a:t>　５</a:t>
            </a:r>
            <a:r>
              <a:rPr lang="ja-JP" altLang="en-US" sz="1400" dirty="0" smtClean="0">
                <a:latin typeface="ＭＳ ゴシック" panose="020B0609070205080204" pitchFamily="49" charset="-128"/>
                <a:ea typeface="ＭＳ ゴシック" panose="020B0609070205080204" pitchFamily="49" charset="-128"/>
              </a:rPr>
              <a:t>　現地住宅復興相談所の設置・・・・・・・・・・・・・・・　４</a:t>
            </a:r>
            <a:endParaRPr lang="en-US" altLang="ja-JP" sz="1400" dirty="0" smtClean="0">
              <a:latin typeface="ＭＳ ゴシック" panose="020B0609070205080204" pitchFamily="49" charset="-128"/>
              <a:ea typeface="ＭＳ ゴシック" panose="020B0609070205080204" pitchFamily="49" charset="-128"/>
            </a:endParaRPr>
          </a:p>
          <a:p>
            <a:pPr>
              <a:spcBef>
                <a:spcPts val="300"/>
              </a:spcBef>
              <a:spcAft>
                <a:spcPts val="30"/>
              </a:spcAft>
            </a:pPr>
            <a:r>
              <a:rPr lang="ja-JP" altLang="en-US" sz="1400" dirty="0">
                <a:latin typeface="ＭＳ ゴシック" panose="020B0609070205080204" pitchFamily="49" charset="-128"/>
                <a:ea typeface="ＭＳ ゴシック" panose="020B0609070205080204" pitchFamily="49" charset="-128"/>
              </a:rPr>
              <a:t>　６</a:t>
            </a:r>
            <a:r>
              <a:rPr lang="ja-JP" altLang="en-US" sz="1400" dirty="0" smtClean="0">
                <a:latin typeface="ＭＳ ゴシック" panose="020B0609070205080204" pitchFamily="49" charset="-128"/>
                <a:ea typeface="ＭＳ ゴシック" panose="020B0609070205080204" pitchFamily="49" charset="-128"/>
              </a:rPr>
              <a:t>　老朽危険空き家除却支援事業の実施・・・・・・・・・・・　４</a:t>
            </a:r>
            <a:endParaRPr lang="en-US" altLang="ja-JP" sz="1400" dirty="0" smtClean="0">
              <a:latin typeface="ＭＳ ゴシック" panose="020B0609070205080204" pitchFamily="49" charset="-128"/>
              <a:ea typeface="ＭＳ ゴシック" panose="020B0609070205080204" pitchFamily="49" charset="-128"/>
            </a:endParaRPr>
          </a:p>
          <a:p>
            <a:pPr>
              <a:spcBef>
                <a:spcPts val="300"/>
              </a:spcBef>
              <a:spcAft>
                <a:spcPts val="30"/>
              </a:spcAft>
            </a:pPr>
            <a:r>
              <a:rPr lang="ja-JP" altLang="en-US" sz="1400" dirty="0">
                <a:latin typeface="ＭＳ ゴシック" panose="020B0609070205080204" pitchFamily="49" charset="-128"/>
                <a:ea typeface="ＭＳ ゴシック" panose="020B0609070205080204" pitchFamily="49" charset="-128"/>
              </a:rPr>
              <a:t>　７</a:t>
            </a:r>
            <a:r>
              <a:rPr lang="ja-JP" altLang="en-US" sz="1400" dirty="0" smtClean="0">
                <a:latin typeface="ＭＳ ゴシック" panose="020B0609070205080204" pitchFamily="49" charset="-128"/>
                <a:ea typeface="ＭＳ ゴシック" panose="020B0609070205080204" pitchFamily="49" charset="-128"/>
              </a:rPr>
              <a:t>　県営住宅空き</a:t>
            </a:r>
            <a:r>
              <a:rPr lang="ja-JP" altLang="en-US" sz="1400" dirty="0">
                <a:latin typeface="ＭＳ ゴシック" panose="020B0609070205080204" pitchFamily="49" charset="-128"/>
                <a:ea typeface="ＭＳ ゴシック" panose="020B0609070205080204" pitchFamily="49" charset="-128"/>
              </a:rPr>
              <a:t>家</a:t>
            </a:r>
            <a:r>
              <a:rPr lang="ja-JP" altLang="en-US" sz="1400" dirty="0" smtClean="0">
                <a:latin typeface="ＭＳ ゴシック" panose="020B0609070205080204" pitchFamily="49" charset="-128"/>
                <a:ea typeface="ＭＳ ゴシック" panose="020B0609070205080204" pitchFamily="49" charset="-128"/>
              </a:rPr>
              <a:t>の提供・・・・・・・・・・・・・・・・・　４</a:t>
            </a:r>
            <a:endParaRPr lang="en-US" altLang="ja-JP" sz="1400" dirty="0" smtClean="0">
              <a:latin typeface="ＭＳ ゴシック" panose="020B0609070205080204" pitchFamily="49" charset="-128"/>
              <a:ea typeface="ＭＳ ゴシック" panose="020B0609070205080204" pitchFamily="49" charset="-128"/>
            </a:endParaRPr>
          </a:p>
          <a:p>
            <a:pPr>
              <a:spcBef>
                <a:spcPts val="300"/>
              </a:spcBef>
              <a:spcAft>
                <a:spcPts val="30"/>
              </a:spcAft>
            </a:pPr>
            <a:endParaRPr lang="en-US" altLang="ja-JP" sz="1400" dirty="0" smtClean="0">
              <a:latin typeface="ＭＳ ゴシック" panose="020B0609070205080204" pitchFamily="49" charset="-128"/>
              <a:ea typeface="ＭＳ ゴシック" panose="020B0609070205080204" pitchFamily="49" charset="-128"/>
            </a:endParaRPr>
          </a:p>
          <a:p>
            <a:pPr>
              <a:spcBef>
                <a:spcPts val="300"/>
              </a:spcBef>
              <a:spcAft>
                <a:spcPts val="30"/>
              </a:spcAft>
            </a:pPr>
            <a:r>
              <a:rPr lang="en-US" altLang="ja-JP" sz="1400" dirty="0" smtClean="0">
                <a:latin typeface="ＭＳ ゴシック" panose="020B0609070205080204" pitchFamily="49" charset="-128"/>
                <a:ea typeface="ＭＳ ゴシック" panose="020B0609070205080204" pitchFamily="49" charset="-128"/>
              </a:rPr>
              <a:t>Ⅱ</a:t>
            </a:r>
            <a:r>
              <a:rPr lang="ja-JP" altLang="en-US" sz="1400" dirty="0" smtClean="0">
                <a:latin typeface="ＭＳ ゴシック" panose="020B0609070205080204" pitchFamily="49" charset="-128"/>
                <a:ea typeface="ＭＳ ゴシック" panose="020B0609070205080204" pitchFamily="49" charset="-128"/>
              </a:rPr>
              <a:t>　生活に関する支援施策</a:t>
            </a:r>
            <a:endParaRPr lang="en-US" altLang="ja-JP" sz="1400" dirty="0">
              <a:latin typeface="ＭＳ ゴシック" panose="020B0609070205080204" pitchFamily="49" charset="-128"/>
              <a:ea typeface="ＭＳ ゴシック" panose="020B0609070205080204" pitchFamily="49" charset="-128"/>
            </a:endParaRPr>
          </a:p>
          <a:p>
            <a:pPr>
              <a:spcBef>
                <a:spcPts val="300"/>
              </a:spcBef>
              <a:spcAft>
                <a:spcPts val="30"/>
              </a:spcAft>
            </a:pPr>
            <a:r>
              <a:rPr kumimoji="1" lang="ja-JP" altLang="en-US" sz="1400" dirty="0" smtClean="0">
                <a:latin typeface="ＭＳ ゴシック" panose="020B0609070205080204" pitchFamily="49" charset="-128"/>
                <a:ea typeface="ＭＳ ゴシック" panose="020B0609070205080204" pitchFamily="49" charset="-128"/>
              </a:rPr>
              <a:t>　１　見舞金等の支給・・・・・・・・・・・・・・・・・・・・　５</a:t>
            </a:r>
            <a:endParaRPr kumimoji="1" lang="en-US" altLang="ja-JP" sz="1400" dirty="0" smtClean="0">
              <a:latin typeface="ＭＳ ゴシック" panose="020B0609070205080204" pitchFamily="49" charset="-128"/>
              <a:ea typeface="ＭＳ ゴシック" panose="020B0609070205080204" pitchFamily="49" charset="-128"/>
            </a:endParaRPr>
          </a:p>
          <a:p>
            <a:pPr>
              <a:spcBef>
                <a:spcPts val="300"/>
              </a:spcBef>
              <a:spcAft>
                <a:spcPts val="30"/>
              </a:spcAft>
            </a:pPr>
            <a:r>
              <a:rPr kumimoji="1" lang="ja-JP" altLang="en-US" sz="1400" dirty="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２</a:t>
            </a:r>
            <a:r>
              <a:rPr kumimoji="1" lang="ja-JP" altLang="en-US" sz="1400" dirty="0" smtClean="0">
                <a:latin typeface="ＭＳ ゴシック" panose="020B0609070205080204" pitchFamily="49" charset="-128"/>
                <a:ea typeface="ＭＳ ゴシック" panose="020B0609070205080204" pitchFamily="49" charset="-128"/>
              </a:rPr>
              <a:t>　県税、使用料・手数料の軽減措置等・・・・・・・・・・・　５</a:t>
            </a:r>
            <a:endParaRPr kumimoji="1" lang="en-US" altLang="ja-JP" sz="1400" dirty="0" smtClean="0">
              <a:latin typeface="ＭＳ ゴシック" panose="020B0609070205080204" pitchFamily="49" charset="-128"/>
              <a:ea typeface="ＭＳ ゴシック" panose="020B0609070205080204" pitchFamily="49" charset="-128"/>
            </a:endParaRPr>
          </a:p>
          <a:p>
            <a:pPr>
              <a:spcBef>
                <a:spcPts val="300"/>
              </a:spcBef>
              <a:spcAft>
                <a:spcPts val="30"/>
              </a:spcAft>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３</a:t>
            </a: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私立高等学校生徒に係る授業料の軽減・・・・・・・・・・　６</a:t>
            </a:r>
            <a:endParaRPr lang="en-US" altLang="ja-JP" sz="1400" dirty="0" smtClean="0">
              <a:latin typeface="ＭＳ ゴシック" panose="020B0609070205080204" pitchFamily="49" charset="-128"/>
              <a:ea typeface="ＭＳ ゴシック" panose="020B0609070205080204" pitchFamily="49" charset="-128"/>
            </a:endParaRPr>
          </a:p>
          <a:p>
            <a:pPr>
              <a:spcBef>
                <a:spcPts val="300"/>
              </a:spcBef>
              <a:spcAft>
                <a:spcPts val="30"/>
              </a:spcAft>
            </a:pPr>
            <a:r>
              <a:rPr kumimoji="1" lang="ja-JP" altLang="en-US" sz="1400" dirty="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４</a:t>
            </a:r>
            <a:r>
              <a:rPr kumimoji="1" lang="ja-JP" altLang="en-US" sz="1400" dirty="0" smtClean="0">
                <a:latin typeface="ＭＳ ゴシック" panose="020B0609070205080204" pitchFamily="49" charset="-128"/>
                <a:ea typeface="ＭＳ ゴシック" panose="020B0609070205080204" pitchFamily="49" charset="-128"/>
              </a:rPr>
              <a:t>　こころのケア相談・・・・・・・・・・・・・・・・・・・　７</a:t>
            </a:r>
            <a:endParaRPr kumimoji="1" lang="ja-JP" altLang="en-US" sz="1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2806522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45660" y="251520"/>
            <a:ext cx="2779284" cy="307777"/>
          </a:xfrm>
          <a:prstGeom prst="rect">
            <a:avLst/>
          </a:prstGeom>
          <a:noFill/>
          <a:ln>
            <a:solidFill>
              <a:schemeClr val="tx1"/>
            </a:solidFill>
          </a:ln>
        </p:spPr>
        <p:txBody>
          <a:bodyPr wrap="square" rtlCol="0">
            <a:spAutoFit/>
          </a:bodyPr>
          <a:lstStyle/>
          <a:p>
            <a:r>
              <a:rPr kumimoji="1" lang="en-US" altLang="ja-JP" sz="1400" dirty="0" smtClean="0"/>
              <a:t>Ⅰ</a:t>
            </a:r>
            <a:r>
              <a:rPr kumimoji="1" lang="ja-JP" altLang="en-US" sz="1400" dirty="0" smtClean="0"/>
              <a:t>　住宅・家財に関する支援施策</a:t>
            </a:r>
            <a:endParaRPr kumimoji="1" lang="ja-JP" altLang="en-US" sz="1400" dirty="0"/>
          </a:p>
        </p:txBody>
      </p:sp>
      <p:sp>
        <p:nvSpPr>
          <p:cNvPr id="6" name="テキスト ボックス 5"/>
          <p:cNvSpPr txBox="1"/>
          <p:nvPr/>
        </p:nvSpPr>
        <p:spPr>
          <a:xfrm>
            <a:off x="147749" y="827022"/>
            <a:ext cx="2861681" cy="307777"/>
          </a:xfrm>
          <a:prstGeom prst="rect">
            <a:avLst/>
          </a:prstGeom>
          <a:noFill/>
        </p:spPr>
        <p:txBody>
          <a:bodyPr wrap="none" rtlCol="0">
            <a:spAutoFit/>
          </a:bodyPr>
          <a:lstStyle/>
          <a:p>
            <a:r>
              <a:rPr kumimoji="1" lang="ja-JP" altLang="en-US" sz="1400" dirty="0" smtClean="0"/>
              <a:t>１　被災者生活再建支援金の支給</a:t>
            </a:r>
            <a:endParaRPr kumimoji="1" lang="ja-JP" altLang="en-US" sz="1400" dirty="0"/>
          </a:p>
        </p:txBody>
      </p:sp>
      <p:sp>
        <p:nvSpPr>
          <p:cNvPr id="2" name="テキスト ボックス 1"/>
          <p:cNvSpPr txBox="1"/>
          <p:nvPr/>
        </p:nvSpPr>
        <p:spPr>
          <a:xfrm>
            <a:off x="520214" y="5850736"/>
            <a:ext cx="6235668" cy="276999"/>
          </a:xfrm>
          <a:prstGeom prst="rect">
            <a:avLst/>
          </a:prstGeom>
          <a:noFill/>
        </p:spPr>
        <p:txBody>
          <a:bodyPr wrap="square" rtlCol="0">
            <a:spAutoFit/>
          </a:bodyPr>
          <a:lstStyle/>
          <a:p>
            <a:r>
              <a:rPr lang="ja-JP" altLang="en-US" sz="1200" dirty="0" smtClean="0">
                <a:latin typeface="ＭＳ 明朝" panose="02020609040205080304" pitchFamily="17" charset="-128"/>
                <a:ea typeface="ＭＳ 明朝" panose="02020609040205080304" pitchFamily="17" charset="-128"/>
              </a:rPr>
              <a:t>　</a:t>
            </a:r>
            <a:r>
              <a:rPr lang="ja-JP" altLang="en-US" sz="1200" dirty="0"/>
              <a:t>以下</a:t>
            </a:r>
            <a:r>
              <a:rPr lang="ja-JP" altLang="en-US" sz="1200" dirty="0" smtClean="0"/>
              <a:t>のとおり、県独自の支援金が支給されます。</a:t>
            </a:r>
            <a:endParaRPr lang="en-US" altLang="ja-JP" sz="1200" dirty="0"/>
          </a:p>
        </p:txBody>
      </p:sp>
      <p:sp>
        <p:nvSpPr>
          <p:cNvPr id="16" name="テキスト ボックス 15"/>
          <p:cNvSpPr txBox="1"/>
          <p:nvPr/>
        </p:nvSpPr>
        <p:spPr>
          <a:xfrm>
            <a:off x="690490" y="8100392"/>
            <a:ext cx="6065392" cy="461665"/>
          </a:xfrm>
          <a:prstGeom prst="rect">
            <a:avLst/>
          </a:prstGeom>
          <a:noFill/>
        </p:spPr>
        <p:txBody>
          <a:bodyPr wrap="square" rtlCol="0">
            <a:spAutoFit/>
          </a:bodyPr>
          <a:lstStyle/>
          <a:p>
            <a:r>
              <a:rPr lang="en-US" altLang="ja-JP" sz="1200" dirty="0" smtClean="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  </a:t>
            </a:r>
            <a:r>
              <a:rPr lang="ja-JP" altLang="en-US" sz="1200" dirty="0" smtClean="0">
                <a:latin typeface="ＭＳ 明朝" panose="02020609040205080304" pitchFamily="17" charset="-128"/>
                <a:ea typeface="ＭＳ 明朝" panose="02020609040205080304" pitchFamily="17" charset="-128"/>
              </a:rPr>
              <a:t>住宅</a:t>
            </a:r>
            <a:r>
              <a:rPr lang="ja-JP" altLang="en-US" sz="1200" dirty="0">
                <a:latin typeface="ＭＳ 明朝" panose="02020609040205080304" pitchFamily="17" charset="-128"/>
                <a:ea typeface="ＭＳ 明朝" panose="02020609040205080304" pitchFamily="17" charset="-128"/>
              </a:rPr>
              <a:t>の建設・購入、</a:t>
            </a:r>
            <a:r>
              <a:rPr lang="ja-JP" altLang="en-US" sz="1200" dirty="0" smtClean="0">
                <a:latin typeface="ＭＳ 明朝" panose="02020609040205080304" pitchFamily="17" charset="-128"/>
                <a:ea typeface="ＭＳ 明朝" panose="02020609040205080304" pitchFamily="17" charset="-128"/>
              </a:rPr>
              <a:t>補修を</a:t>
            </a:r>
            <a:r>
              <a:rPr lang="ja-JP" altLang="en-US" sz="1200" dirty="0">
                <a:latin typeface="ＭＳ 明朝" panose="02020609040205080304" pitchFamily="17" charset="-128"/>
                <a:ea typeface="ＭＳ 明朝" panose="02020609040205080304" pitchFamily="17" charset="-128"/>
              </a:rPr>
              <a:t>行った場合に支給されます</a:t>
            </a:r>
            <a:r>
              <a:rPr lang="ja-JP" altLang="en-US" sz="1200" dirty="0" smtClean="0">
                <a:latin typeface="ＭＳ 明朝" panose="02020609040205080304" pitchFamily="17" charset="-128"/>
                <a:ea typeface="ＭＳ 明朝" panose="02020609040205080304" pitchFamily="17" charset="-128"/>
              </a:rPr>
              <a:t>。</a:t>
            </a:r>
            <a:endParaRPr lang="en-US" altLang="ja-JP" sz="1200" dirty="0" smtClean="0">
              <a:latin typeface="ＭＳ 明朝" panose="02020609040205080304" pitchFamily="17" charset="-128"/>
              <a:ea typeface="ＭＳ 明朝" panose="02020609040205080304" pitchFamily="17" charset="-128"/>
            </a:endParaRPr>
          </a:p>
          <a:p>
            <a:r>
              <a:rPr lang="en-US" altLang="ja-JP" sz="1200" dirty="0" smtClean="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２　一部</a:t>
            </a:r>
            <a:r>
              <a:rPr lang="ja-JP" altLang="en-US" sz="1200" dirty="0">
                <a:latin typeface="ＭＳ 明朝" panose="02020609040205080304" pitchFamily="17" charset="-128"/>
                <a:ea typeface="ＭＳ 明朝" panose="02020609040205080304" pitchFamily="17" charset="-128"/>
              </a:rPr>
              <a:t>損壊又は床上浸水については、損害</a:t>
            </a:r>
            <a:r>
              <a:rPr lang="ja-JP" altLang="en-US" sz="1200" dirty="0" smtClean="0">
                <a:latin typeface="ＭＳ 明朝" panose="02020609040205080304" pitchFamily="17" charset="-128"/>
                <a:ea typeface="ＭＳ 明朝" panose="02020609040205080304" pitchFamily="17" charset="-128"/>
              </a:rPr>
              <a:t>割合</a:t>
            </a:r>
            <a:r>
              <a:rPr lang="en-US" altLang="ja-JP" sz="1200" dirty="0" smtClean="0">
                <a:latin typeface="ＭＳ 明朝" panose="02020609040205080304" pitchFamily="17" charset="-128"/>
                <a:ea typeface="ＭＳ 明朝" panose="02020609040205080304" pitchFamily="17" charset="-128"/>
              </a:rPr>
              <a:t>10</a:t>
            </a:r>
            <a:r>
              <a:rPr lang="ja-JP" altLang="en-US" sz="1200" dirty="0" smtClean="0">
                <a:latin typeface="ＭＳ 明朝" panose="02020609040205080304" pitchFamily="17" charset="-128"/>
                <a:ea typeface="ＭＳ 明朝" panose="02020609040205080304" pitchFamily="17" charset="-128"/>
              </a:rPr>
              <a:t>％以上</a:t>
            </a:r>
            <a:r>
              <a:rPr lang="en-US" altLang="ja-JP" sz="1200" dirty="0" smtClean="0">
                <a:latin typeface="ＭＳ 明朝" panose="02020609040205080304" pitchFamily="17" charset="-128"/>
                <a:ea typeface="ＭＳ 明朝" panose="02020609040205080304" pitchFamily="17" charset="-128"/>
              </a:rPr>
              <a:t>20</a:t>
            </a:r>
            <a:r>
              <a:rPr lang="ja-JP" altLang="en-US" sz="1200" dirty="0" smtClean="0">
                <a:latin typeface="ＭＳ 明朝" panose="02020609040205080304" pitchFamily="17" charset="-128"/>
                <a:ea typeface="ＭＳ 明朝" panose="02020609040205080304" pitchFamily="17" charset="-128"/>
              </a:rPr>
              <a:t>％未満が対象</a:t>
            </a:r>
            <a:endParaRPr lang="en-US" altLang="ja-JP" sz="1200" dirty="0">
              <a:latin typeface="ＭＳ 明朝" panose="02020609040205080304" pitchFamily="17" charset="-128"/>
              <a:ea typeface="ＭＳ 明朝" panose="02020609040205080304" pitchFamily="17" charset="-128"/>
            </a:endParaRPr>
          </a:p>
        </p:txBody>
      </p:sp>
      <p:sp>
        <p:nvSpPr>
          <p:cNvPr id="17" name="テキスト ボックス 16"/>
          <p:cNvSpPr txBox="1"/>
          <p:nvPr/>
        </p:nvSpPr>
        <p:spPr>
          <a:xfrm>
            <a:off x="692696" y="1512782"/>
            <a:ext cx="5976664" cy="461665"/>
          </a:xfrm>
          <a:prstGeom prst="rect">
            <a:avLst/>
          </a:prstGeom>
          <a:noFill/>
        </p:spPr>
        <p:txBody>
          <a:bodyPr wrap="square" rtlCol="0">
            <a:spAutoFit/>
          </a:bodyPr>
          <a:lstStyle/>
          <a:p>
            <a:r>
              <a:rPr lang="ja-JP" altLang="en-US" sz="1200" dirty="0" smtClean="0">
                <a:latin typeface="ＭＳ 明朝" panose="02020609040205080304" pitchFamily="17" charset="-128"/>
                <a:ea typeface="ＭＳ 明朝" panose="02020609040205080304" pitchFamily="17" charset="-128"/>
              </a:rPr>
              <a:t>以下のとおり、被災者</a:t>
            </a:r>
            <a:r>
              <a:rPr lang="ja-JP" altLang="en-US" sz="1200" dirty="0">
                <a:latin typeface="ＭＳ 明朝" panose="02020609040205080304" pitchFamily="17" charset="-128"/>
                <a:ea typeface="ＭＳ 明朝" panose="02020609040205080304" pitchFamily="17" charset="-128"/>
              </a:rPr>
              <a:t>生活再建</a:t>
            </a:r>
            <a:r>
              <a:rPr lang="ja-JP" altLang="en-US" sz="1200" dirty="0" smtClean="0">
                <a:latin typeface="ＭＳ 明朝" panose="02020609040205080304" pitchFamily="17" charset="-128"/>
                <a:ea typeface="ＭＳ 明朝" panose="02020609040205080304" pitchFamily="17" charset="-128"/>
              </a:rPr>
              <a:t>支援法に基づく支援金、又は、県独自の支援金が支給されます。</a:t>
            </a:r>
            <a:endParaRPr lang="en-US" altLang="ja-JP" sz="1200" dirty="0">
              <a:latin typeface="ＭＳ 明朝" panose="02020609040205080304" pitchFamily="17" charset="-128"/>
              <a:ea typeface="ＭＳ 明朝" panose="02020609040205080304" pitchFamily="17" charset="-128"/>
            </a:endParaRPr>
          </a:p>
        </p:txBody>
      </p:sp>
      <p:sp>
        <p:nvSpPr>
          <p:cNvPr id="18" name="テキスト ボックス 17"/>
          <p:cNvSpPr txBox="1"/>
          <p:nvPr/>
        </p:nvSpPr>
        <p:spPr>
          <a:xfrm>
            <a:off x="160174" y="1205005"/>
            <a:ext cx="4802918" cy="307777"/>
          </a:xfrm>
          <a:prstGeom prst="rect">
            <a:avLst/>
          </a:prstGeom>
          <a:noFill/>
        </p:spPr>
        <p:txBody>
          <a:bodyPr wrap="none" rtlCol="0">
            <a:spAutoFit/>
          </a:bodyPr>
          <a:lstStyle/>
          <a:p>
            <a:r>
              <a:rPr kumimoji="1" lang="ja-JP" altLang="en-US" sz="1400" dirty="0" smtClean="0">
                <a:latin typeface="ＭＳ ゴシック" panose="020B0609070205080204" pitchFamily="49" charset="-128"/>
                <a:ea typeface="ＭＳ ゴシック" panose="020B0609070205080204" pitchFamily="49" charset="-128"/>
              </a:rPr>
              <a:t>（１）</a:t>
            </a:r>
            <a:r>
              <a:rPr lang="ja-JP" altLang="en-US" sz="1400" dirty="0"/>
              <a:t>丹波市にお住まいの方（被災者生活再建支援法適用）</a:t>
            </a:r>
            <a:endParaRPr lang="en-US" altLang="ja-JP" sz="1400" dirty="0"/>
          </a:p>
        </p:txBody>
      </p:sp>
      <p:sp>
        <p:nvSpPr>
          <p:cNvPr id="19" name="テキスト ボックス 18"/>
          <p:cNvSpPr txBox="1"/>
          <p:nvPr/>
        </p:nvSpPr>
        <p:spPr>
          <a:xfrm>
            <a:off x="159612" y="5528472"/>
            <a:ext cx="3366627" cy="307777"/>
          </a:xfrm>
          <a:prstGeom prst="rect">
            <a:avLst/>
          </a:prstGeom>
          <a:noFill/>
        </p:spPr>
        <p:txBody>
          <a:bodyPr wrap="none" rtlCol="0">
            <a:spAutoFit/>
          </a:bodyPr>
          <a:lstStyle/>
          <a:p>
            <a:r>
              <a:rPr kumimoji="1" lang="ja-JP" altLang="en-US" sz="1400" dirty="0" smtClean="0">
                <a:latin typeface="ＭＳ ゴシック" panose="020B0609070205080204" pitchFamily="49" charset="-128"/>
                <a:ea typeface="ＭＳ ゴシック" panose="020B0609070205080204" pitchFamily="49" charset="-128"/>
              </a:rPr>
              <a:t>（２）</a:t>
            </a:r>
            <a:r>
              <a:rPr lang="ja-JP" altLang="en-US" sz="1400" dirty="0"/>
              <a:t>丹波市以外の市町にお住まいの方</a:t>
            </a:r>
            <a:endParaRPr lang="en-US" altLang="ja-JP" sz="1400" dirty="0"/>
          </a:p>
        </p:txBody>
      </p:sp>
      <p:graphicFrame>
        <p:nvGraphicFramePr>
          <p:cNvPr id="22" name="表 21"/>
          <p:cNvGraphicFramePr>
            <a:graphicFrameLocks noGrp="1"/>
          </p:cNvGraphicFramePr>
          <p:nvPr>
            <p:extLst>
              <p:ext uri="{D42A27DB-BD31-4B8C-83A1-F6EECF244321}">
                <p14:modId xmlns:p14="http://schemas.microsoft.com/office/powerpoint/2010/main" val="4134174135"/>
              </p:ext>
            </p:extLst>
          </p:nvPr>
        </p:nvGraphicFramePr>
        <p:xfrm>
          <a:off x="721724" y="1945954"/>
          <a:ext cx="6048672" cy="2330886"/>
        </p:xfrm>
        <a:graphic>
          <a:graphicData uri="http://schemas.openxmlformats.org/drawingml/2006/table">
            <a:tbl>
              <a:tblPr/>
              <a:tblGrid>
                <a:gridCol w="2088232"/>
                <a:gridCol w="1771172"/>
                <a:gridCol w="2189268"/>
              </a:tblGrid>
              <a:tr h="216023">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ＭＳ 明朝" panose="02020609040205080304" pitchFamily="17" charset="-128"/>
                          <a:ea typeface="ＭＳ 明朝" panose="02020609040205080304" pitchFamily="17" charset="-128"/>
                        </a:rPr>
                        <a:t>支給対象世帯</a:t>
                      </a:r>
                    </a:p>
                  </a:txBody>
                  <a:tcPr anchor="ct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ＭＳ 明朝" panose="02020609040205080304" pitchFamily="17" charset="-128"/>
                          <a:ea typeface="ＭＳ 明朝" panose="02020609040205080304" pitchFamily="17" charset="-128"/>
                        </a:rPr>
                        <a:t>支　　給　　額（</a:t>
                      </a:r>
                      <a:r>
                        <a:rPr kumimoji="1" lang="en-US" altLang="ja-JP" sz="1200" dirty="0" smtClean="0">
                          <a:solidFill>
                            <a:schemeClr val="tx1"/>
                          </a:solidFill>
                          <a:latin typeface="ＭＳ 明朝" panose="02020609040205080304" pitchFamily="17" charset="-128"/>
                          <a:ea typeface="ＭＳ 明朝" panose="02020609040205080304" pitchFamily="17" charset="-128"/>
                        </a:rPr>
                        <a:t>※</a:t>
                      </a:r>
                      <a:r>
                        <a:rPr kumimoji="1" lang="ja-JP" altLang="en-US" sz="1200" dirty="0" smtClean="0">
                          <a:solidFill>
                            <a:schemeClr val="tx1"/>
                          </a:solidFill>
                          <a:latin typeface="ＭＳ 明朝" panose="02020609040205080304" pitchFamily="17" charset="-128"/>
                          <a:ea typeface="ＭＳ 明朝" panose="02020609040205080304" pitchFamily="17" charset="-128"/>
                        </a:rPr>
                        <a:t>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8031">
                <a:tc vMerge="1">
                  <a:txBody>
                    <a:bodyPr/>
                    <a:lstStyle/>
                    <a:p>
                      <a:endParaRPr kumimoji="1" lang="ja-JP" altLang="en-US" sz="1400" dirty="0">
                        <a:latin typeface="ＭＳ ゴシック" panose="020B0609070205080204" pitchFamily="49" charset="-128"/>
                        <a:ea typeface="ＭＳ ゴシック" panose="020B0609070205080204" pitchFamily="49" charset="-128"/>
                      </a:endParaRP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基礎支援金</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加算支援金</a:t>
                      </a:r>
                      <a:r>
                        <a:rPr kumimoji="1" lang="en-US" altLang="ja-JP" sz="1200" dirty="0" smtClean="0">
                          <a:solidFill>
                            <a:schemeClr val="tx1"/>
                          </a:solidFill>
                          <a:latin typeface="ＭＳ 明朝" panose="02020609040205080304" pitchFamily="17" charset="-128"/>
                          <a:ea typeface="ＭＳ 明朝" panose="02020609040205080304" pitchFamily="17" charset="-128"/>
                        </a:rPr>
                        <a:t>(※1)</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3344">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全壊</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１００万円</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r>
                        <a:rPr kumimoji="1" lang="ja-JP" altLang="en-US" sz="1200" dirty="0" smtClean="0">
                          <a:solidFill>
                            <a:schemeClr val="tx1"/>
                          </a:solidFill>
                          <a:latin typeface="ＭＳ 明朝" panose="02020609040205080304" pitchFamily="17" charset="-128"/>
                          <a:ea typeface="ＭＳ 明朝" panose="02020609040205080304" pitchFamily="17" charset="-128"/>
                        </a:rPr>
                        <a:t>建設・購入：２００万円</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dirty="0" smtClean="0">
                          <a:solidFill>
                            <a:schemeClr val="tx1"/>
                          </a:solidFill>
                          <a:latin typeface="ＭＳ 明朝" panose="02020609040205080304" pitchFamily="17" charset="-128"/>
                          <a:ea typeface="ＭＳ 明朝" panose="02020609040205080304" pitchFamily="17" charset="-128"/>
                        </a:rPr>
                        <a:t>補　　修　：１００万円</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dirty="0" smtClean="0">
                          <a:solidFill>
                            <a:schemeClr val="tx1"/>
                          </a:solidFill>
                          <a:latin typeface="ＭＳ 明朝" panose="02020609040205080304" pitchFamily="17" charset="-128"/>
                          <a:ea typeface="ＭＳ 明朝" panose="02020609040205080304" pitchFamily="17" charset="-128"/>
                        </a:rPr>
                        <a:t>賃貸</a:t>
                      </a:r>
                      <a:r>
                        <a:rPr kumimoji="1" lang="en-US" altLang="ja-JP" sz="1200" spc="-150" dirty="0" smtClean="0">
                          <a:solidFill>
                            <a:schemeClr val="tx1"/>
                          </a:solidFill>
                          <a:latin typeface="ＭＳ 明朝" panose="02020609040205080304" pitchFamily="17" charset="-128"/>
                          <a:ea typeface="ＭＳ 明朝" panose="02020609040205080304" pitchFamily="17" charset="-128"/>
                        </a:rPr>
                        <a:t>(</a:t>
                      </a:r>
                      <a:r>
                        <a:rPr kumimoji="1" lang="ja-JP" altLang="en-US" sz="1200" spc="-150" dirty="0" smtClean="0">
                          <a:solidFill>
                            <a:schemeClr val="tx1"/>
                          </a:solidFill>
                          <a:latin typeface="ＭＳ 明朝" panose="02020609040205080304" pitchFamily="17" charset="-128"/>
                          <a:ea typeface="ＭＳ 明朝" panose="02020609040205080304" pitchFamily="17" charset="-128"/>
                        </a:rPr>
                        <a:t>公営住宅以外</a:t>
                      </a:r>
                      <a:r>
                        <a:rPr kumimoji="1" lang="en-US" altLang="ja-JP" sz="1200" spc="-150" dirty="0" smtClean="0">
                          <a:solidFill>
                            <a:schemeClr val="tx1"/>
                          </a:solidFill>
                          <a:latin typeface="ＭＳ 明朝" panose="02020609040205080304" pitchFamily="17" charset="-128"/>
                          <a:ea typeface="ＭＳ 明朝" panose="02020609040205080304" pitchFamily="17" charset="-128"/>
                        </a:rPr>
                        <a:t>)</a:t>
                      </a:r>
                      <a:r>
                        <a:rPr kumimoji="1" lang="ja-JP" altLang="en-US" sz="1200" dirty="0" smtClean="0">
                          <a:solidFill>
                            <a:schemeClr val="tx1"/>
                          </a:solidFill>
                          <a:latin typeface="ＭＳ 明朝" panose="02020609040205080304" pitchFamily="17" charset="-128"/>
                          <a:ea typeface="ＭＳ 明朝" panose="02020609040205080304" pitchFamily="17" charset="-128"/>
                        </a:rPr>
                        <a:t>：５０万円</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9351">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大規模半壊</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５０万円</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sz="14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半壊</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２５万円（補修等を行う場合）</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4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787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ＭＳ 明朝" panose="02020609040205080304" pitchFamily="17" charset="-128"/>
                          <a:ea typeface="ＭＳ 明朝" panose="02020609040205080304" pitchFamily="17" charset="-128"/>
                        </a:rPr>
                        <a:t>一部損壊又は床上浸水</a:t>
                      </a:r>
                      <a:r>
                        <a:rPr kumimoji="1" lang="en-US" altLang="ja-JP" sz="1200" dirty="0" smtClean="0">
                          <a:solidFill>
                            <a:schemeClr val="tx1"/>
                          </a:solidFill>
                          <a:latin typeface="ＭＳ 明朝" panose="02020609040205080304" pitchFamily="17" charset="-128"/>
                          <a:ea typeface="ＭＳ 明朝" panose="02020609040205080304" pitchFamily="17" charset="-128"/>
                        </a:rPr>
                        <a:t>(※2)</a:t>
                      </a:r>
                      <a:endParaRPr kumimoji="1" lang="ja-JP" altLang="en-US" sz="1200" dirty="0" smtClean="0">
                        <a:solidFill>
                          <a:schemeClr val="tx1"/>
                        </a:solidFill>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kumimoji="1" lang="ja-JP" altLang="en-US" sz="1200" baseline="0" dirty="0" smtClean="0">
                          <a:solidFill>
                            <a:schemeClr val="tx1"/>
                          </a:solidFill>
                          <a:latin typeface="ＭＳ 明朝" panose="02020609040205080304" pitchFamily="17" charset="-128"/>
                          <a:ea typeface="ＭＳ 明朝" panose="02020609040205080304" pitchFamily="17" charset="-128"/>
                        </a:rPr>
                        <a:t>１５万円（補修等を行う場合）</a:t>
                      </a:r>
                      <a:endParaRPr kumimoji="1" lang="en-US" altLang="ja-JP" sz="1200" baseline="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r>
              <a:tr h="13787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ＭＳ 明朝" panose="02020609040205080304" pitchFamily="17" charset="-128"/>
                          <a:ea typeface="ＭＳ 明朝" panose="02020609040205080304" pitchFamily="17" charset="-128"/>
                        </a:rPr>
                        <a:t>問合わせ先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tc gridSpan="2">
                  <a:txBody>
                    <a:bodyPr/>
                    <a:lstStyle/>
                    <a:p>
                      <a:pPr algn="l"/>
                      <a:r>
                        <a:rPr kumimoji="1" lang="ja-JP" altLang="en-US" sz="1200" baseline="0" dirty="0" smtClean="0">
                          <a:solidFill>
                            <a:schemeClr val="tx1"/>
                          </a:solidFill>
                          <a:latin typeface="ＭＳ 明朝" panose="02020609040205080304" pitchFamily="17" charset="-128"/>
                          <a:ea typeface="ＭＳ 明朝" panose="02020609040205080304" pitchFamily="17" charset="-128"/>
                        </a:rPr>
                        <a:t>丹波市復興推進部復興推進室支援係</a:t>
                      </a:r>
                      <a:endParaRPr kumimoji="1" lang="en-US" altLang="ja-JP" sz="1200" baseline="0" dirty="0" smtClean="0">
                        <a:solidFill>
                          <a:schemeClr val="tx1"/>
                        </a:solidFill>
                        <a:latin typeface="ＭＳ 明朝" panose="02020609040205080304" pitchFamily="17" charset="-128"/>
                        <a:ea typeface="ＭＳ 明朝" panose="02020609040205080304" pitchFamily="17" charset="-128"/>
                      </a:endParaRPr>
                    </a:p>
                    <a:p>
                      <a:pPr algn="l"/>
                      <a:r>
                        <a:rPr kumimoji="1" lang="ja-JP" altLang="en-US" sz="1200" baseline="0" dirty="0" smtClean="0">
                          <a:solidFill>
                            <a:schemeClr val="tx1"/>
                          </a:solidFill>
                          <a:latin typeface="ＭＳ 明朝" panose="02020609040205080304" pitchFamily="17" charset="-128"/>
                          <a:ea typeface="ＭＳ 明朝" panose="02020609040205080304" pitchFamily="17" charset="-128"/>
                        </a:rPr>
                        <a:t>ＴＥＬ０７９５－８５－１００１（代表）</a:t>
                      </a:r>
                      <a:endParaRPr kumimoji="1" lang="en-US" altLang="ja-JP" sz="1200" baseline="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r>
            </a:tbl>
          </a:graphicData>
        </a:graphic>
      </p:graphicFrame>
      <p:sp>
        <p:nvSpPr>
          <p:cNvPr id="25" name="テキスト ボックス 24"/>
          <p:cNvSpPr txBox="1"/>
          <p:nvPr/>
        </p:nvSpPr>
        <p:spPr>
          <a:xfrm>
            <a:off x="577636" y="4283968"/>
            <a:ext cx="6280364" cy="830997"/>
          </a:xfrm>
          <a:prstGeom prst="rect">
            <a:avLst/>
          </a:prstGeom>
          <a:noFill/>
        </p:spPr>
        <p:txBody>
          <a:bodyPr wrap="square" rtlCol="0">
            <a:spAutoFit/>
          </a:bodyPr>
          <a:lstStyle/>
          <a:p>
            <a:r>
              <a:rPr lang="ja-JP" altLang="en-US" sz="1200" dirty="0">
                <a:latin typeface="ＭＳ 明朝" panose="02020609040205080304" pitchFamily="17" charset="-128"/>
                <a:ea typeface="ＭＳ 明朝" panose="02020609040205080304" pitchFamily="17" charset="-128"/>
              </a:rPr>
              <a:t> </a:t>
            </a:r>
            <a:r>
              <a:rPr lang="en-US" altLang="ja-JP" sz="1200" dirty="0" smtClean="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１</a:t>
            </a:r>
            <a:r>
              <a:rPr lang="en-US" altLang="ja-JP" sz="1200" dirty="0" smtClean="0">
                <a:latin typeface="ＭＳ 明朝" panose="02020609040205080304" pitchFamily="17" charset="-128"/>
                <a:ea typeface="ＭＳ 明朝" panose="02020609040205080304" pitchFamily="17" charset="-128"/>
              </a:rPr>
              <a:t>  </a:t>
            </a:r>
            <a:r>
              <a:rPr lang="ja-JP" altLang="en-US" sz="1200" dirty="0">
                <a:latin typeface="ＭＳ 明朝" panose="02020609040205080304" pitchFamily="17" charset="-128"/>
                <a:ea typeface="ＭＳ 明朝" panose="02020609040205080304" pitchFamily="17" charset="-128"/>
              </a:rPr>
              <a:t>基礎</a:t>
            </a:r>
            <a:r>
              <a:rPr lang="ja-JP" altLang="en-US" sz="1200" dirty="0" smtClean="0">
                <a:latin typeface="ＭＳ 明朝" panose="02020609040205080304" pitchFamily="17" charset="-128"/>
                <a:ea typeface="ＭＳ 明朝" panose="02020609040205080304" pitchFamily="17" charset="-128"/>
              </a:rPr>
              <a:t>支援金を除き、住宅の建設・購入、補修等を行った場合に支給されます。</a:t>
            </a:r>
            <a:endParaRPr lang="en-US" altLang="ja-JP" sz="1200" dirty="0">
              <a:latin typeface="ＭＳ 明朝" panose="02020609040205080304" pitchFamily="17" charset="-128"/>
              <a:ea typeface="ＭＳ 明朝" panose="02020609040205080304" pitchFamily="17" charset="-128"/>
            </a:endParaRPr>
          </a:p>
          <a:p>
            <a:r>
              <a:rPr lang="en-US" altLang="ja-JP" sz="1200" dirty="0" smtClean="0">
                <a:latin typeface="ＭＳ 明朝" panose="02020609040205080304" pitchFamily="17" charset="-128"/>
                <a:ea typeface="ＭＳ 明朝" panose="02020609040205080304" pitchFamily="17" charset="-128"/>
              </a:rPr>
              <a:t> ※</a:t>
            </a:r>
            <a:r>
              <a:rPr lang="ja-JP" altLang="en-US" sz="1200" dirty="0" smtClean="0">
                <a:latin typeface="ＭＳ 明朝" panose="02020609040205080304" pitchFamily="17" charset="-128"/>
                <a:ea typeface="ＭＳ 明朝" panose="02020609040205080304" pitchFamily="17" charset="-128"/>
              </a:rPr>
              <a:t>２</a:t>
            </a:r>
            <a:r>
              <a:rPr lang="en-US" altLang="ja-JP" sz="1200" dirty="0" smtClean="0">
                <a:latin typeface="ＭＳ 明朝" panose="02020609040205080304" pitchFamily="17" charset="-128"/>
                <a:ea typeface="ＭＳ 明朝" panose="02020609040205080304" pitchFamily="17" charset="-128"/>
              </a:rPr>
              <a:t>  </a:t>
            </a:r>
            <a:r>
              <a:rPr lang="ja-JP" altLang="en-US" sz="1200" dirty="0" smtClean="0">
                <a:latin typeface="ＭＳ 明朝" panose="02020609040205080304" pitchFamily="17" charset="-128"/>
                <a:ea typeface="ＭＳ 明朝" panose="02020609040205080304" pitchFamily="17" charset="-128"/>
              </a:rPr>
              <a:t>一部損壊又は床上浸水については、損害割合</a:t>
            </a:r>
            <a:r>
              <a:rPr lang="en-US" altLang="ja-JP" sz="1200" dirty="0" smtClean="0">
                <a:latin typeface="ＭＳ 明朝" panose="02020609040205080304" pitchFamily="17" charset="-128"/>
                <a:ea typeface="ＭＳ 明朝" panose="02020609040205080304" pitchFamily="17" charset="-128"/>
              </a:rPr>
              <a:t>10</a:t>
            </a:r>
            <a:r>
              <a:rPr lang="ja-JP" altLang="en-US" sz="1200" dirty="0" smtClean="0">
                <a:latin typeface="ＭＳ 明朝" panose="02020609040205080304" pitchFamily="17" charset="-128"/>
                <a:ea typeface="ＭＳ 明朝" panose="02020609040205080304" pitchFamily="17" charset="-128"/>
              </a:rPr>
              <a:t>％以上</a:t>
            </a:r>
            <a:r>
              <a:rPr lang="en-US" altLang="ja-JP" sz="1200" dirty="0" smtClean="0">
                <a:latin typeface="ＭＳ 明朝" panose="02020609040205080304" pitchFamily="17" charset="-128"/>
                <a:ea typeface="ＭＳ 明朝" panose="02020609040205080304" pitchFamily="17" charset="-128"/>
              </a:rPr>
              <a:t>20</a:t>
            </a:r>
            <a:r>
              <a:rPr lang="ja-JP" altLang="en-US" sz="1200" dirty="0" smtClean="0">
                <a:latin typeface="ＭＳ 明朝" panose="02020609040205080304" pitchFamily="17" charset="-128"/>
                <a:ea typeface="ＭＳ 明朝" panose="02020609040205080304" pitchFamily="17" charset="-128"/>
              </a:rPr>
              <a:t>％未満が対象</a:t>
            </a:r>
            <a:endParaRPr lang="en-US" altLang="ja-JP" sz="1200" dirty="0" smtClean="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a:t>
            </a:r>
            <a:r>
              <a:rPr lang="en-US" altLang="ja-JP" sz="1200" dirty="0" smtClean="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３　全壊、大規模半壊については、世帯人数が１人の場合、基礎支援金と加算支援金</a:t>
            </a:r>
            <a:endParaRPr lang="en-US" altLang="ja-JP" sz="1200" dirty="0" smtClean="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a:t>
            </a:r>
            <a:r>
              <a:rPr lang="ja-JP" altLang="en-US" sz="1200" dirty="0" smtClean="0">
                <a:latin typeface="ＭＳ 明朝" panose="02020609040205080304" pitchFamily="17" charset="-128"/>
                <a:ea typeface="ＭＳ 明朝" panose="02020609040205080304" pitchFamily="17" charset="-128"/>
              </a:rPr>
              <a:t>　 の合計金額の３／４の額となります。</a:t>
            </a:r>
            <a:endParaRPr lang="en-US" altLang="ja-JP" sz="1200" dirty="0" smtClean="0">
              <a:latin typeface="ＭＳ 明朝" panose="02020609040205080304" pitchFamily="17" charset="-128"/>
              <a:ea typeface="ＭＳ 明朝" panose="02020609040205080304" pitchFamily="17" charset="-128"/>
            </a:endParaRPr>
          </a:p>
        </p:txBody>
      </p:sp>
      <p:sp>
        <p:nvSpPr>
          <p:cNvPr id="15" name="テキスト ボックス 14"/>
          <p:cNvSpPr txBox="1"/>
          <p:nvPr/>
        </p:nvSpPr>
        <p:spPr>
          <a:xfrm>
            <a:off x="6265778" y="8834986"/>
            <a:ext cx="548680" cy="307777"/>
          </a:xfrm>
          <a:prstGeom prst="rect">
            <a:avLst/>
          </a:prstGeom>
          <a:noFill/>
        </p:spPr>
        <p:txBody>
          <a:bodyPr wrap="square" rtlCol="0">
            <a:spAutoFit/>
          </a:bodyPr>
          <a:lstStyle/>
          <a:p>
            <a:r>
              <a:rPr kumimoji="1" lang="en-US" altLang="ja-JP" sz="1400" dirty="0" smtClean="0">
                <a:latin typeface="ＭＳ ゴシック" panose="020B0609070205080204" pitchFamily="49" charset="-128"/>
                <a:ea typeface="ＭＳ ゴシック" panose="020B0609070205080204" pitchFamily="49" charset="-128"/>
              </a:rPr>
              <a:t>-</a:t>
            </a:r>
            <a:r>
              <a:rPr kumimoji="1" lang="ja-JP" altLang="en-US" sz="1400" dirty="0" smtClean="0">
                <a:latin typeface="ＭＳ ゴシック" panose="020B0609070205080204" pitchFamily="49" charset="-128"/>
                <a:ea typeface="ＭＳ ゴシック" panose="020B0609070205080204" pitchFamily="49" charset="-128"/>
              </a:rPr>
              <a:t>１</a:t>
            </a:r>
            <a:r>
              <a:rPr kumimoji="1" lang="en-US" altLang="ja-JP" sz="1400" dirty="0" smtClean="0">
                <a:latin typeface="ＭＳ ゴシック" panose="020B0609070205080204" pitchFamily="49" charset="-128"/>
                <a:ea typeface="ＭＳ ゴシック" panose="020B0609070205080204" pitchFamily="49" charset="-128"/>
              </a:rPr>
              <a:t>-</a:t>
            </a:r>
            <a:endParaRPr kumimoji="1" lang="ja-JP" altLang="en-US" sz="1400" dirty="0">
              <a:latin typeface="ＭＳ ゴシック" panose="020B0609070205080204" pitchFamily="49" charset="-128"/>
              <a:ea typeface="ＭＳ ゴシック" panose="020B0609070205080204" pitchFamily="49"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3935164814"/>
              </p:ext>
            </p:extLst>
          </p:nvPr>
        </p:nvGraphicFramePr>
        <p:xfrm>
          <a:off x="720734" y="6084168"/>
          <a:ext cx="5994168" cy="2011680"/>
        </p:xfrm>
        <a:graphic>
          <a:graphicData uri="http://schemas.openxmlformats.org/drawingml/2006/table">
            <a:tbl>
              <a:tblPr firstRow="1" bandRow="1">
                <a:tableStyleId>{5940675A-B579-460E-94D1-54222C63F5DA}</a:tableStyleId>
              </a:tblPr>
              <a:tblGrid>
                <a:gridCol w="2132202"/>
                <a:gridCol w="3861966"/>
              </a:tblGrid>
              <a:tr h="123395">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支 給 対 象 世 帯</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支 給 額（</a:t>
                      </a:r>
                      <a:r>
                        <a:rPr kumimoji="1" lang="en-US" altLang="ja-JP" sz="1200" dirty="0" smtClean="0">
                          <a:solidFill>
                            <a:schemeClr val="tx1"/>
                          </a:solidFill>
                          <a:latin typeface="ＭＳ 明朝" panose="02020609040205080304" pitchFamily="17" charset="-128"/>
                          <a:ea typeface="ＭＳ 明朝" panose="02020609040205080304" pitchFamily="17" charset="-128"/>
                        </a:rPr>
                        <a:t>※</a:t>
                      </a:r>
                      <a:r>
                        <a:rPr kumimoji="1" lang="ja-JP" altLang="en-US" sz="1200" dirty="0" smtClean="0">
                          <a:solidFill>
                            <a:schemeClr val="tx1"/>
                          </a:solidFill>
                          <a:latin typeface="ＭＳ 明朝" panose="02020609040205080304" pitchFamily="17" charset="-128"/>
                          <a:ea typeface="ＭＳ 明朝" panose="02020609040205080304" pitchFamily="17" charset="-128"/>
                        </a:rPr>
                        <a:t>１）</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tc>
              </a:tr>
              <a:tr h="123395">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全　　  壊</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１５０万円</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tc>
              </a:tr>
              <a:tr h="123395">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大規模半壊</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７５万円</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tc>
              </a:tr>
              <a:tr h="123395">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半　　  壊</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２５万円</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tc>
              </a:tr>
              <a:tr h="166812">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一部損壊又は床上浸水</a:t>
                      </a:r>
                      <a:r>
                        <a:rPr kumimoji="1" lang="en-US" altLang="ja-JP" sz="1200" dirty="0" smtClean="0">
                          <a:solidFill>
                            <a:schemeClr val="tx1"/>
                          </a:solidFill>
                          <a:latin typeface="ＭＳ 明朝" panose="02020609040205080304" pitchFamily="17" charset="-128"/>
                          <a:ea typeface="ＭＳ 明朝" panose="02020609040205080304" pitchFamily="17" charset="-128"/>
                        </a:rPr>
                        <a:t>(※)</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１５万円</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tc>
              </a:tr>
              <a:tr h="166812">
                <a:tc>
                  <a:txBody>
                    <a:bodyPr/>
                    <a:lstStyle/>
                    <a:p>
                      <a:pPr algn="ctr"/>
                      <a:r>
                        <a:rPr kumimoji="1" lang="ja-JP" altLang="en-US" sz="1200" dirty="0" smtClean="0">
                          <a:solidFill>
                            <a:schemeClr val="tx1"/>
                          </a:solidFill>
                          <a:latin typeface="ＭＳ 明朝" panose="02020609040205080304" pitchFamily="17" charset="-128"/>
                          <a:ea typeface="ＭＳ 明朝" panose="02020609040205080304" pitchFamily="17" charset="-128"/>
                        </a:rPr>
                        <a:t>問合わせ先</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pPr algn="l"/>
                      <a:r>
                        <a:rPr kumimoji="1" lang="ja-JP" altLang="en-US" sz="1200" b="0" dirty="0" smtClean="0">
                          <a:solidFill>
                            <a:schemeClr val="tx1"/>
                          </a:solidFill>
                          <a:latin typeface="ＭＳ 明朝" panose="02020609040205080304" pitchFamily="17" charset="-128"/>
                          <a:ea typeface="ＭＳ 明朝" panose="02020609040205080304" pitchFamily="17" charset="-128"/>
                        </a:rPr>
                        <a:t>お住まいの市町担当課窓口又は</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smtClean="0">
                          <a:solidFill>
                            <a:schemeClr val="tx1"/>
                          </a:solidFill>
                          <a:latin typeface="ＭＳ 明朝" panose="02020609040205080304" pitchFamily="17" charset="-128"/>
                          <a:ea typeface="ＭＳ 明朝" panose="02020609040205080304" pitchFamily="17" charset="-128"/>
                        </a:rPr>
                        <a:t>兵庫県企画県民部防災企画局 復興支援課</a:t>
                      </a:r>
                      <a:r>
                        <a:rPr kumimoji="1" lang="ja-JP" altLang="en-US" sz="1200" b="0" baseline="0" dirty="0" smtClean="0">
                          <a:solidFill>
                            <a:schemeClr val="tx1"/>
                          </a:solidFill>
                          <a:latin typeface="ＭＳ 明朝" panose="02020609040205080304" pitchFamily="17" charset="-128"/>
                          <a:ea typeface="ＭＳ 明朝" panose="02020609040205080304" pitchFamily="17" charset="-128"/>
                        </a:rPr>
                        <a:t> </a:t>
                      </a:r>
                      <a:r>
                        <a:rPr kumimoji="1" lang="ja-JP" altLang="en-US" sz="1200" b="0" dirty="0" smtClean="0">
                          <a:solidFill>
                            <a:schemeClr val="tx1"/>
                          </a:solidFill>
                          <a:latin typeface="ＭＳ 明朝" panose="02020609040205080304" pitchFamily="17" charset="-128"/>
                          <a:ea typeface="ＭＳ 明朝" panose="02020609040205080304" pitchFamily="17" charset="-128"/>
                        </a:rPr>
                        <a:t>生活支援班</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baseline="0" dirty="0" smtClean="0">
                          <a:solidFill>
                            <a:schemeClr val="tx1"/>
                          </a:solidFill>
                          <a:latin typeface="ＭＳ 明朝" panose="02020609040205080304" pitchFamily="17" charset="-128"/>
                          <a:ea typeface="ＭＳ 明朝" panose="02020609040205080304" pitchFamily="17" charset="-128"/>
                          <a:cs typeface="+mn-cs"/>
                        </a:rPr>
                        <a:t>ＴＥＬ０７８－３６２－４３３６</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txBody>
                  <a:tcPr anchor="ctr"/>
                </a:tc>
              </a:tr>
            </a:tbl>
          </a:graphicData>
        </a:graphic>
      </p:graphicFrame>
    </p:spTree>
    <p:extLst>
      <p:ext uri="{BB962C8B-B14F-4D97-AF65-F5344CB8AC3E}">
        <p14:creationId xmlns:p14="http://schemas.microsoft.com/office/powerpoint/2010/main" val="1606901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テキスト ボックス 19"/>
          <p:cNvSpPr txBox="1"/>
          <p:nvPr/>
        </p:nvSpPr>
        <p:spPr>
          <a:xfrm>
            <a:off x="160174" y="236444"/>
            <a:ext cx="5254965" cy="307777"/>
          </a:xfrm>
          <a:prstGeom prst="rect">
            <a:avLst/>
          </a:prstGeom>
          <a:noFill/>
        </p:spPr>
        <p:txBody>
          <a:bodyPr wrap="none" rtlCol="0">
            <a:spAutoFit/>
          </a:bodyPr>
          <a:lstStyle/>
          <a:p>
            <a:r>
              <a:rPr lang="ja-JP" altLang="en-US" sz="1400" dirty="0"/>
              <a:t>２</a:t>
            </a:r>
            <a:r>
              <a:rPr kumimoji="1" lang="ja-JP" altLang="en-US" sz="1400" dirty="0" smtClean="0"/>
              <a:t>　</a:t>
            </a:r>
            <a:r>
              <a:rPr lang="ja-JP" altLang="en-US" sz="1400" dirty="0"/>
              <a:t>兵庫県住宅再建共済制度（フェニックス共済</a:t>
            </a:r>
            <a:r>
              <a:rPr lang="ja-JP" altLang="en-US" sz="1400" dirty="0" smtClean="0"/>
              <a:t>）共済給付金の給付</a:t>
            </a:r>
            <a:endParaRPr kumimoji="1" lang="ja-JP" altLang="en-US" sz="1400" dirty="0"/>
          </a:p>
        </p:txBody>
      </p:sp>
      <p:sp>
        <p:nvSpPr>
          <p:cNvPr id="21" name="テキスト ボックス 20"/>
          <p:cNvSpPr txBox="1"/>
          <p:nvPr/>
        </p:nvSpPr>
        <p:spPr>
          <a:xfrm>
            <a:off x="260648" y="492529"/>
            <a:ext cx="6408712" cy="461665"/>
          </a:xfrm>
          <a:prstGeom prst="rect">
            <a:avLst/>
          </a:prstGeom>
          <a:noFill/>
        </p:spPr>
        <p:txBody>
          <a:bodyPr wrap="square" rtlCol="0">
            <a:spAutoFit/>
          </a:bodyPr>
          <a:lstStyle/>
          <a:p>
            <a:r>
              <a:rPr lang="ja-JP" altLang="en-US" sz="1200" dirty="0" smtClean="0">
                <a:latin typeface="ＭＳ 明朝" panose="02020609040205080304" pitchFamily="17" charset="-128"/>
                <a:ea typeface="ＭＳ 明朝" panose="02020609040205080304" pitchFamily="17" charset="-128"/>
              </a:rPr>
              <a:t>　兵庫県住宅再建共済制度（フェニックス共済）に加入されている方には、以下の共済給付金が支給されます。</a:t>
            </a:r>
            <a:endParaRPr lang="en-US" altLang="ja-JP" sz="1200" dirty="0">
              <a:latin typeface="ＭＳ 明朝" panose="02020609040205080304" pitchFamily="17" charset="-128"/>
              <a:ea typeface="ＭＳ 明朝" panose="02020609040205080304" pitchFamily="17" charset="-128"/>
            </a:endParaRPr>
          </a:p>
        </p:txBody>
      </p:sp>
      <p:graphicFrame>
        <p:nvGraphicFramePr>
          <p:cNvPr id="26" name="表 25"/>
          <p:cNvGraphicFramePr>
            <a:graphicFrameLocks noGrp="1"/>
          </p:cNvGraphicFramePr>
          <p:nvPr>
            <p:extLst>
              <p:ext uri="{D42A27DB-BD31-4B8C-83A1-F6EECF244321}">
                <p14:modId xmlns:p14="http://schemas.microsoft.com/office/powerpoint/2010/main" val="2786448063"/>
              </p:ext>
            </p:extLst>
          </p:nvPr>
        </p:nvGraphicFramePr>
        <p:xfrm>
          <a:off x="964503" y="1273584"/>
          <a:ext cx="5138652" cy="1694244"/>
        </p:xfrm>
        <a:graphic>
          <a:graphicData uri="http://schemas.openxmlformats.org/drawingml/2006/table">
            <a:tbl>
              <a:tblPr/>
              <a:tblGrid>
                <a:gridCol w="308904"/>
                <a:gridCol w="1867561"/>
                <a:gridCol w="2962187"/>
              </a:tblGrid>
              <a:tr h="282374">
                <a:tc gridSpan="2">
                  <a:txBody>
                    <a:bodyPr/>
                    <a:lstStyle/>
                    <a:p>
                      <a:pPr algn="ctr" eaLnBrk="0" fontAlgn="base" hangingPunct="0">
                        <a:lnSpc>
                          <a:spcPts val="1600"/>
                        </a:lnSpc>
                        <a:spcAft>
                          <a:spcPts val="0"/>
                        </a:spcAft>
                      </a:pPr>
                      <a:r>
                        <a:rPr lang="ja-JP" altLang="en-US" sz="1200" kern="0" dirty="0" smtClean="0">
                          <a:effectLst/>
                          <a:latin typeface="ＭＳ 明朝" panose="02020609040205080304" pitchFamily="17" charset="-128"/>
                          <a:ea typeface="ＭＳ 明朝" panose="02020609040205080304" pitchFamily="17" charset="-128"/>
                          <a:cs typeface="Times New Roman"/>
                        </a:rPr>
                        <a:t>半壊以上で建築・購入の場合</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28808" marR="288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indent="133350" algn="ctr" eaLnBrk="0" fontAlgn="base" hangingPunct="0">
                        <a:lnSpc>
                          <a:spcPts val="1500"/>
                        </a:lnSpc>
                        <a:spcAft>
                          <a:spcPts val="0"/>
                        </a:spcAft>
                      </a:pPr>
                      <a:r>
                        <a:rPr lang="ja-JP" altLang="en-US" sz="1200" kern="0" dirty="0" smtClean="0">
                          <a:effectLst/>
                          <a:latin typeface="ＭＳ 明朝" panose="02020609040205080304" pitchFamily="17" charset="-128"/>
                          <a:ea typeface="ＭＳ 明朝" panose="02020609040205080304" pitchFamily="17" charset="-128"/>
                          <a:cs typeface="ＭＳ 明朝"/>
                        </a:rPr>
                        <a:t>６００</a:t>
                      </a:r>
                      <a:r>
                        <a:rPr lang="ja-JP" sz="1200" kern="0" dirty="0" smtClean="0">
                          <a:effectLst/>
                          <a:latin typeface="ＭＳ 明朝" panose="02020609040205080304" pitchFamily="17" charset="-128"/>
                          <a:ea typeface="ＭＳ 明朝" panose="02020609040205080304" pitchFamily="17" charset="-128"/>
                          <a:cs typeface="ＭＳ 明朝"/>
                        </a:rPr>
                        <a:t>万円</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28808" marR="288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2374">
                <a:tc rowSpan="4">
                  <a:txBody>
                    <a:bodyPr/>
                    <a:lstStyle/>
                    <a:p>
                      <a:pPr algn="ctr" eaLnBrk="0" fontAlgn="base" hangingPunct="0">
                        <a:lnSpc>
                          <a:spcPts val="1400"/>
                        </a:lnSpc>
                        <a:spcAft>
                          <a:spcPts val="0"/>
                        </a:spcAft>
                      </a:pPr>
                      <a:r>
                        <a:rPr lang="ja-JP" sz="1200" kern="0" dirty="0" smtClean="0">
                          <a:effectLst/>
                          <a:latin typeface="ＭＳ 明朝" panose="02020609040205080304" pitchFamily="17" charset="-128"/>
                          <a:ea typeface="ＭＳ 明朝" panose="02020609040205080304" pitchFamily="17" charset="-128"/>
                          <a:cs typeface="ＭＳ 明朝"/>
                        </a:rPr>
                        <a:t>補修</a:t>
                      </a:r>
                      <a:r>
                        <a:rPr lang="ja-JP" altLang="en-US" sz="1200" kern="0" dirty="0" smtClean="0">
                          <a:effectLst/>
                          <a:latin typeface="ＭＳ 明朝" panose="02020609040205080304" pitchFamily="17" charset="-128"/>
                          <a:ea typeface="ＭＳ 明朝" panose="02020609040205080304" pitchFamily="17" charset="-128"/>
                          <a:cs typeface="ＭＳ 明朝"/>
                        </a:rPr>
                        <a:t>の場合</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28808" marR="28808"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ts val="1500"/>
                        </a:lnSpc>
                        <a:spcAft>
                          <a:spcPts val="0"/>
                        </a:spcAft>
                      </a:pPr>
                      <a:r>
                        <a:rPr lang="ja-JP" sz="1200" kern="0" dirty="0" smtClean="0">
                          <a:effectLst/>
                          <a:latin typeface="ＭＳ 明朝" panose="02020609040205080304" pitchFamily="17" charset="-128"/>
                          <a:ea typeface="ＭＳ 明朝" panose="02020609040205080304" pitchFamily="17" charset="-128"/>
                          <a:cs typeface="ＭＳ 明朝"/>
                        </a:rPr>
                        <a:t>全壊</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28808" marR="288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indent="133350" algn="ctr" eaLnBrk="0" fontAlgn="base" hangingPunct="0">
                        <a:lnSpc>
                          <a:spcPts val="1500"/>
                        </a:lnSpc>
                        <a:spcAft>
                          <a:spcPts val="0"/>
                        </a:spcAft>
                      </a:pPr>
                      <a:r>
                        <a:rPr lang="ja-JP" altLang="en-US" sz="1200" kern="0" dirty="0" smtClean="0">
                          <a:effectLst/>
                          <a:latin typeface="ＭＳ 明朝" panose="02020609040205080304" pitchFamily="17" charset="-128"/>
                          <a:ea typeface="ＭＳ 明朝" panose="02020609040205080304" pitchFamily="17" charset="-128"/>
                          <a:cs typeface="ＭＳ 明朝"/>
                        </a:rPr>
                        <a:t>２００</a:t>
                      </a:r>
                      <a:r>
                        <a:rPr lang="ja-JP" sz="1200" kern="0" dirty="0" smtClean="0">
                          <a:effectLst/>
                          <a:latin typeface="ＭＳ 明朝" panose="02020609040205080304" pitchFamily="17" charset="-128"/>
                          <a:ea typeface="ＭＳ 明朝" panose="02020609040205080304" pitchFamily="17" charset="-128"/>
                          <a:cs typeface="ＭＳ 明朝"/>
                        </a:rPr>
                        <a:t>万円</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28808" marR="288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2374">
                <a:tc vMerge="1">
                  <a:txBody>
                    <a:bodyPr/>
                    <a:lstStyle/>
                    <a:p>
                      <a:endParaRPr kumimoji="1" lang="ja-JP" altLang="en-US"/>
                    </a:p>
                  </a:txBody>
                  <a:tcPr/>
                </a:tc>
                <a:tc>
                  <a:txBody>
                    <a:bodyPr/>
                    <a:lstStyle/>
                    <a:p>
                      <a:pPr algn="ctr" eaLnBrk="0" fontAlgn="base" hangingPunct="0">
                        <a:lnSpc>
                          <a:spcPts val="1500"/>
                        </a:lnSpc>
                        <a:spcAft>
                          <a:spcPts val="0"/>
                        </a:spcAft>
                      </a:pPr>
                      <a:r>
                        <a:rPr lang="ja-JP" sz="1200" kern="0" spc="-90" dirty="0">
                          <a:effectLst/>
                          <a:latin typeface="ＭＳ 明朝" panose="02020609040205080304" pitchFamily="17" charset="-128"/>
                          <a:ea typeface="ＭＳ 明朝" panose="02020609040205080304" pitchFamily="17" charset="-128"/>
                          <a:cs typeface="ＭＳ 明朝"/>
                        </a:rPr>
                        <a:t>大規模</a:t>
                      </a:r>
                      <a:r>
                        <a:rPr lang="ja-JP" sz="1200" kern="0" spc="-90" dirty="0" smtClean="0">
                          <a:effectLst/>
                          <a:latin typeface="ＭＳ 明朝" panose="02020609040205080304" pitchFamily="17" charset="-128"/>
                          <a:ea typeface="ＭＳ 明朝" panose="02020609040205080304" pitchFamily="17" charset="-128"/>
                          <a:cs typeface="ＭＳ 明朝"/>
                        </a:rPr>
                        <a:t>半壊</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28808" marR="288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indent="133350" algn="ctr" eaLnBrk="0" fontAlgn="base" hangingPunct="0">
                        <a:lnSpc>
                          <a:spcPts val="1500"/>
                        </a:lnSpc>
                        <a:spcAft>
                          <a:spcPts val="0"/>
                        </a:spcAft>
                      </a:pPr>
                      <a:r>
                        <a:rPr lang="ja-JP" altLang="en-US" sz="1200" kern="0" dirty="0" smtClean="0">
                          <a:effectLst/>
                          <a:latin typeface="ＭＳ 明朝" panose="02020609040205080304" pitchFamily="17" charset="-128"/>
                          <a:ea typeface="ＭＳ 明朝" panose="02020609040205080304" pitchFamily="17" charset="-128"/>
                          <a:cs typeface="ＭＳ 明朝"/>
                        </a:rPr>
                        <a:t>１００</a:t>
                      </a:r>
                      <a:r>
                        <a:rPr lang="ja-JP" sz="1200" kern="0" dirty="0" smtClean="0">
                          <a:effectLst/>
                          <a:latin typeface="ＭＳ 明朝" panose="02020609040205080304" pitchFamily="17" charset="-128"/>
                          <a:ea typeface="ＭＳ 明朝" panose="02020609040205080304" pitchFamily="17" charset="-128"/>
                          <a:cs typeface="ＭＳ 明朝"/>
                        </a:rPr>
                        <a:t>万円</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28808" marR="288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2374">
                <a:tc vMerge="1">
                  <a:txBody>
                    <a:bodyPr/>
                    <a:lstStyle/>
                    <a:p>
                      <a:endParaRPr kumimoji="1" lang="ja-JP" altLang="en-US"/>
                    </a:p>
                  </a:txBody>
                  <a:tcPr/>
                </a:tc>
                <a:tc>
                  <a:txBody>
                    <a:bodyPr/>
                    <a:lstStyle/>
                    <a:p>
                      <a:pPr algn="ctr" eaLnBrk="0" fontAlgn="base" hangingPunct="0">
                        <a:lnSpc>
                          <a:spcPts val="1500"/>
                        </a:lnSpc>
                        <a:spcAft>
                          <a:spcPts val="0"/>
                        </a:spcAft>
                      </a:pPr>
                      <a:r>
                        <a:rPr lang="ja-JP" sz="1200" kern="0" dirty="0" smtClean="0">
                          <a:effectLst/>
                          <a:latin typeface="ＭＳ 明朝" panose="02020609040205080304" pitchFamily="17" charset="-128"/>
                          <a:ea typeface="ＭＳ 明朝" panose="02020609040205080304" pitchFamily="17" charset="-128"/>
                          <a:cs typeface="ＭＳ 明朝"/>
                        </a:rPr>
                        <a:t>半壊</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28808" marR="288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indent="200025" algn="ctr" eaLnBrk="0" fontAlgn="base" hangingPunct="0">
                        <a:lnSpc>
                          <a:spcPts val="1500"/>
                        </a:lnSpc>
                        <a:spcAft>
                          <a:spcPts val="0"/>
                        </a:spcAft>
                      </a:pPr>
                      <a:r>
                        <a:rPr lang="ja-JP" altLang="en-US" sz="1200" kern="0" dirty="0" smtClean="0">
                          <a:effectLst/>
                          <a:latin typeface="ＭＳ 明朝" panose="02020609040205080304" pitchFamily="17" charset="-128"/>
                          <a:ea typeface="ＭＳ 明朝" panose="02020609040205080304" pitchFamily="17" charset="-128"/>
                          <a:cs typeface="ＭＳ 明朝"/>
                        </a:rPr>
                        <a:t>５０</a:t>
                      </a:r>
                      <a:r>
                        <a:rPr lang="ja-JP" sz="1200" kern="0" dirty="0" smtClean="0">
                          <a:effectLst/>
                          <a:latin typeface="ＭＳ 明朝" panose="02020609040205080304" pitchFamily="17" charset="-128"/>
                          <a:ea typeface="ＭＳ 明朝" panose="02020609040205080304" pitchFamily="17" charset="-128"/>
                          <a:cs typeface="ＭＳ 明朝"/>
                        </a:rPr>
                        <a:t>万円</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28808" marR="288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2374">
                <a:tc vMerge="1">
                  <a:txBody>
                    <a:bodyPr/>
                    <a:lstStyle/>
                    <a:p>
                      <a:endParaRPr kumimoji="1" lang="ja-JP" altLang="en-US"/>
                    </a:p>
                  </a:txBody>
                  <a:tcPr/>
                </a:tc>
                <a:tc>
                  <a:txBody>
                    <a:bodyPr/>
                    <a:lstStyle/>
                    <a:p>
                      <a:pPr algn="ctr"/>
                      <a:r>
                        <a:rPr lang="ja-JP" altLang="en-US" sz="1200" dirty="0" smtClean="0">
                          <a:latin typeface="ＭＳ 明朝" panose="02020609040205080304" pitchFamily="17" charset="-128"/>
                          <a:ea typeface="ＭＳ 明朝" panose="02020609040205080304" pitchFamily="17" charset="-128"/>
                        </a:rPr>
                        <a:t>一部損壊（</a:t>
                      </a:r>
                      <a:r>
                        <a:rPr lang="en-US" altLang="ja-JP" sz="1200" dirty="0" smtClean="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１・２）</a:t>
                      </a:r>
                      <a:endParaRPr lang="ja-JP" altLang="en-US" sz="1200" baseline="30000" dirty="0">
                        <a:latin typeface="ＭＳ 明朝" panose="02020609040205080304" pitchFamily="17" charset="-128"/>
                        <a:ea typeface="ＭＳ 明朝" panose="02020609040205080304" pitchFamily="17" charset="-128"/>
                      </a:endParaRPr>
                    </a:p>
                  </a:txBody>
                  <a:tcPr marL="28808" marR="288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indent="200025" algn="ctr" eaLnBrk="0" fontAlgn="base" hangingPunct="0">
                        <a:lnSpc>
                          <a:spcPts val="1500"/>
                        </a:lnSpc>
                        <a:spcAft>
                          <a:spcPts val="0"/>
                        </a:spcAft>
                      </a:pPr>
                      <a:r>
                        <a:rPr lang="ja-JP" altLang="en-US" sz="1200" kern="100" dirty="0" smtClean="0">
                          <a:effectLst/>
                          <a:latin typeface="ＭＳ 明朝" panose="02020609040205080304" pitchFamily="17" charset="-128"/>
                          <a:ea typeface="ＭＳ 明朝" panose="02020609040205080304" pitchFamily="17" charset="-128"/>
                          <a:cs typeface="Times New Roman"/>
                        </a:rPr>
                        <a:t>２５万円</a:t>
                      </a:r>
                      <a:endParaRPr lang="ja-JP" altLang="ja-JP" sz="1200" kern="100" dirty="0">
                        <a:effectLst/>
                        <a:latin typeface="ＭＳ 明朝" panose="02020609040205080304" pitchFamily="17" charset="-128"/>
                        <a:ea typeface="ＭＳ 明朝" panose="02020609040205080304" pitchFamily="17" charset="-128"/>
                        <a:cs typeface="Times New Roman"/>
                      </a:endParaRPr>
                    </a:p>
                  </a:txBody>
                  <a:tcPr marL="28808" marR="288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2374">
                <a:tc gridSpan="2">
                  <a:txBody>
                    <a:bodyPr/>
                    <a:lstStyle/>
                    <a:p>
                      <a:pPr algn="ctr" eaLnBrk="0" fontAlgn="base" hangingPunct="0">
                        <a:lnSpc>
                          <a:spcPts val="1600"/>
                        </a:lnSpc>
                        <a:spcAft>
                          <a:spcPts val="0"/>
                        </a:spcAft>
                      </a:pPr>
                      <a:r>
                        <a:rPr lang="ja-JP" altLang="en-US" sz="1200" kern="0" dirty="0" smtClean="0">
                          <a:effectLst/>
                          <a:latin typeface="ＭＳ 明朝" panose="02020609040205080304" pitchFamily="17" charset="-128"/>
                          <a:ea typeface="ＭＳ 明朝" panose="02020609040205080304" pitchFamily="17" charset="-128"/>
                          <a:cs typeface="Times New Roman"/>
                        </a:rPr>
                        <a:t>上記以外で賃貸住宅に入居等</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28808" marR="288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indent="200025" algn="ctr" eaLnBrk="0" fontAlgn="base" hangingPunct="0">
                        <a:lnSpc>
                          <a:spcPts val="1500"/>
                        </a:lnSpc>
                        <a:spcAft>
                          <a:spcPts val="0"/>
                        </a:spcAft>
                      </a:pPr>
                      <a:r>
                        <a:rPr lang="ja-JP" altLang="en-US" sz="1200" kern="0" dirty="0" smtClean="0">
                          <a:effectLst/>
                          <a:latin typeface="ＭＳ 明朝" panose="02020609040205080304" pitchFamily="17" charset="-128"/>
                          <a:ea typeface="ＭＳ 明朝" panose="02020609040205080304" pitchFamily="17" charset="-128"/>
                          <a:cs typeface="ＭＳ 明朝"/>
                        </a:rPr>
                        <a:t>１０</a:t>
                      </a:r>
                      <a:r>
                        <a:rPr lang="ja-JP" sz="1200" kern="0" dirty="0" smtClean="0">
                          <a:effectLst/>
                          <a:latin typeface="ＭＳ 明朝" panose="02020609040205080304" pitchFamily="17" charset="-128"/>
                          <a:ea typeface="ＭＳ 明朝" panose="02020609040205080304" pitchFamily="17" charset="-128"/>
                          <a:cs typeface="ＭＳ 明朝"/>
                        </a:rPr>
                        <a:t>万円</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28808" marR="288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27" name="表 26"/>
          <p:cNvGraphicFramePr>
            <a:graphicFrameLocks noGrp="1"/>
          </p:cNvGraphicFramePr>
          <p:nvPr>
            <p:extLst>
              <p:ext uri="{D42A27DB-BD31-4B8C-83A1-F6EECF244321}">
                <p14:modId xmlns:p14="http://schemas.microsoft.com/office/powerpoint/2010/main" val="2190807652"/>
              </p:ext>
            </p:extLst>
          </p:nvPr>
        </p:nvGraphicFramePr>
        <p:xfrm>
          <a:off x="947612" y="4223132"/>
          <a:ext cx="5132257" cy="1032256"/>
        </p:xfrm>
        <a:graphic>
          <a:graphicData uri="http://schemas.openxmlformats.org/drawingml/2006/table">
            <a:tbl>
              <a:tblPr/>
              <a:tblGrid>
                <a:gridCol w="2193356"/>
                <a:gridCol w="2938901"/>
              </a:tblGrid>
              <a:tr h="258064">
                <a:tc>
                  <a:txBody>
                    <a:bodyPr/>
                    <a:lstStyle/>
                    <a:p>
                      <a:pPr algn="ctr" eaLnBrk="0" fontAlgn="base" hangingPunct="0">
                        <a:lnSpc>
                          <a:spcPts val="1600"/>
                        </a:lnSpc>
                        <a:spcAft>
                          <a:spcPts val="0"/>
                        </a:spcAft>
                      </a:pPr>
                      <a:r>
                        <a:rPr lang="ja-JP" sz="1200" kern="0" dirty="0" smtClean="0">
                          <a:effectLst/>
                          <a:latin typeface="ＭＳ 明朝" panose="02020609040205080304" pitchFamily="17" charset="-128"/>
                          <a:ea typeface="ＭＳ 明朝" panose="02020609040205080304" pitchFamily="17" charset="-128"/>
                          <a:cs typeface="ＭＳ 明朝"/>
                        </a:rPr>
                        <a:t>全壊</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33020" marR="330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indent="266700" algn="ctr" eaLnBrk="0" fontAlgn="base" hangingPunct="0">
                        <a:lnSpc>
                          <a:spcPts val="1500"/>
                        </a:lnSpc>
                        <a:spcAft>
                          <a:spcPts val="0"/>
                        </a:spcAft>
                      </a:pPr>
                      <a:r>
                        <a:rPr lang="ja-JP" altLang="en-US" sz="1200" kern="0" dirty="0" smtClean="0">
                          <a:effectLst/>
                          <a:latin typeface="ＭＳ 明朝" panose="02020609040205080304" pitchFamily="17" charset="-128"/>
                          <a:ea typeface="ＭＳ 明朝" panose="02020609040205080304" pitchFamily="17" charset="-128"/>
                          <a:cs typeface="ＭＳ 明朝"/>
                        </a:rPr>
                        <a:t>５０</a:t>
                      </a:r>
                      <a:r>
                        <a:rPr lang="ja-JP" sz="1200" kern="0" dirty="0" smtClean="0">
                          <a:effectLst/>
                          <a:latin typeface="ＭＳ 明朝" panose="02020609040205080304" pitchFamily="17" charset="-128"/>
                          <a:ea typeface="ＭＳ 明朝" panose="02020609040205080304" pitchFamily="17" charset="-128"/>
                          <a:cs typeface="ＭＳ 明朝"/>
                        </a:rPr>
                        <a:t>万円</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33020" marR="330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064">
                <a:tc>
                  <a:txBody>
                    <a:bodyPr/>
                    <a:lstStyle/>
                    <a:p>
                      <a:pPr algn="ctr" eaLnBrk="0" fontAlgn="base" hangingPunct="0">
                        <a:lnSpc>
                          <a:spcPts val="1600"/>
                        </a:lnSpc>
                        <a:spcAft>
                          <a:spcPts val="0"/>
                        </a:spcAft>
                      </a:pPr>
                      <a:r>
                        <a:rPr lang="ja-JP" sz="1200" kern="0" spc="-80" dirty="0" smtClean="0">
                          <a:effectLst/>
                          <a:latin typeface="ＭＳ 明朝" panose="02020609040205080304" pitchFamily="17" charset="-128"/>
                          <a:ea typeface="ＭＳ 明朝" panose="02020609040205080304" pitchFamily="17" charset="-128"/>
                          <a:cs typeface="ＭＳ 明朝"/>
                        </a:rPr>
                        <a:t>大規模半壊</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33020" marR="330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indent="266700" algn="ctr" eaLnBrk="0" fontAlgn="base" hangingPunct="0">
                        <a:lnSpc>
                          <a:spcPts val="1500"/>
                        </a:lnSpc>
                        <a:spcAft>
                          <a:spcPts val="0"/>
                        </a:spcAft>
                      </a:pPr>
                      <a:r>
                        <a:rPr lang="ja-JP" altLang="en-US" sz="1200" kern="0" dirty="0" smtClean="0">
                          <a:effectLst/>
                          <a:latin typeface="ＭＳ 明朝" panose="02020609040205080304" pitchFamily="17" charset="-128"/>
                          <a:ea typeface="ＭＳ 明朝" panose="02020609040205080304" pitchFamily="17" charset="-128"/>
                          <a:cs typeface="ＭＳ 明朝"/>
                        </a:rPr>
                        <a:t>３５</a:t>
                      </a:r>
                      <a:r>
                        <a:rPr lang="ja-JP" sz="1200" kern="0" dirty="0" smtClean="0">
                          <a:effectLst/>
                          <a:latin typeface="ＭＳ 明朝" panose="02020609040205080304" pitchFamily="17" charset="-128"/>
                          <a:ea typeface="ＭＳ 明朝" panose="02020609040205080304" pitchFamily="17" charset="-128"/>
                          <a:cs typeface="ＭＳ 明朝"/>
                        </a:rPr>
                        <a:t>万円</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33020" marR="330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064">
                <a:tc>
                  <a:txBody>
                    <a:bodyPr/>
                    <a:lstStyle/>
                    <a:p>
                      <a:pPr algn="ctr" eaLnBrk="0" fontAlgn="base" hangingPunct="0">
                        <a:lnSpc>
                          <a:spcPts val="1600"/>
                        </a:lnSpc>
                        <a:spcAft>
                          <a:spcPts val="0"/>
                        </a:spcAft>
                      </a:pPr>
                      <a:r>
                        <a:rPr lang="ja-JP" sz="1200" kern="0" dirty="0" smtClean="0">
                          <a:effectLst/>
                          <a:latin typeface="ＭＳ 明朝" panose="02020609040205080304" pitchFamily="17" charset="-128"/>
                          <a:ea typeface="ＭＳ 明朝" panose="02020609040205080304" pitchFamily="17" charset="-128"/>
                          <a:cs typeface="ＭＳ 明朝"/>
                        </a:rPr>
                        <a:t>半壊</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33020" marR="330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indent="266700" algn="ctr" eaLnBrk="0" fontAlgn="base" hangingPunct="0">
                        <a:lnSpc>
                          <a:spcPts val="1500"/>
                        </a:lnSpc>
                        <a:spcAft>
                          <a:spcPts val="0"/>
                        </a:spcAft>
                      </a:pPr>
                      <a:r>
                        <a:rPr lang="ja-JP" altLang="en-US" sz="1200" kern="0" dirty="0" smtClean="0">
                          <a:effectLst/>
                          <a:latin typeface="ＭＳ 明朝" panose="02020609040205080304" pitchFamily="17" charset="-128"/>
                          <a:ea typeface="ＭＳ 明朝" panose="02020609040205080304" pitchFamily="17" charset="-128"/>
                          <a:cs typeface="ＭＳ 明朝"/>
                        </a:rPr>
                        <a:t>２５</a:t>
                      </a:r>
                      <a:r>
                        <a:rPr lang="ja-JP" sz="1200" kern="0" dirty="0" smtClean="0">
                          <a:effectLst/>
                          <a:latin typeface="ＭＳ 明朝" panose="02020609040205080304" pitchFamily="17" charset="-128"/>
                          <a:ea typeface="ＭＳ 明朝" panose="02020609040205080304" pitchFamily="17" charset="-128"/>
                          <a:cs typeface="ＭＳ 明朝"/>
                        </a:rPr>
                        <a:t>万円</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33020" marR="330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064">
                <a:tc>
                  <a:txBody>
                    <a:bodyPr/>
                    <a:lstStyle/>
                    <a:p>
                      <a:pPr algn="ctr" eaLnBrk="0" fontAlgn="base" hangingPunct="0">
                        <a:lnSpc>
                          <a:spcPts val="1600"/>
                        </a:lnSpc>
                        <a:spcAft>
                          <a:spcPts val="0"/>
                        </a:spcAft>
                      </a:pPr>
                      <a:r>
                        <a:rPr lang="ja-JP" sz="1200" kern="0" spc="-40" dirty="0" smtClean="0">
                          <a:effectLst/>
                          <a:latin typeface="ＭＳ 明朝" panose="02020609040205080304" pitchFamily="17" charset="-128"/>
                          <a:ea typeface="ＭＳ 明朝" panose="02020609040205080304" pitchFamily="17" charset="-128"/>
                          <a:cs typeface="ＭＳ 明朝"/>
                        </a:rPr>
                        <a:t>床上浸水</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33020" marR="330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indent="266700" algn="ctr" eaLnBrk="0" fontAlgn="base" hangingPunct="0">
                        <a:lnSpc>
                          <a:spcPts val="1500"/>
                        </a:lnSpc>
                        <a:spcAft>
                          <a:spcPts val="0"/>
                        </a:spcAft>
                      </a:pPr>
                      <a:r>
                        <a:rPr lang="ja-JP" altLang="en-US" sz="1200" kern="0" dirty="0" smtClean="0">
                          <a:effectLst/>
                          <a:latin typeface="ＭＳ 明朝" panose="02020609040205080304" pitchFamily="17" charset="-128"/>
                          <a:ea typeface="ＭＳ 明朝" panose="02020609040205080304" pitchFamily="17" charset="-128"/>
                          <a:cs typeface="ＭＳ 明朝"/>
                        </a:rPr>
                        <a:t>１５</a:t>
                      </a:r>
                      <a:r>
                        <a:rPr lang="ja-JP" sz="1200" kern="0" dirty="0" smtClean="0">
                          <a:effectLst/>
                          <a:latin typeface="ＭＳ 明朝" panose="02020609040205080304" pitchFamily="17" charset="-128"/>
                          <a:ea typeface="ＭＳ 明朝" panose="02020609040205080304" pitchFamily="17" charset="-128"/>
                          <a:cs typeface="ＭＳ 明朝"/>
                        </a:rPr>
                        <a:t>万円</a:t>
                      </a:r>
                      <a:endParaRPr lang="ja-JP" sz="1200" kern="100" dirty="0">
                        <a:effectLst/>
                        <a:latin typeface="ＭＳ 明朝" panose="02020609040205080304" pitchFamily="17" charset="-128"/>
                        <a:ea typeface="ＭＳ 明朝" panose="02020609040205080304" pitchFamily="17" charset="-128"/>
                        <a:cs typeface="Times New Roman"/>
                      </a:endParaRPr>
                    </a:p>
                  </a:txBody>
                  <a:tcPr marL="33020" marR="330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8" name="テキスト ボックス 27"/>
          <p:cNvSpPr txBox="1"/>
          <p:nvPr/>
        </p:nvSpPr>
        <p:spPr>
          <a:xfrm>
            <a:off x="372189" y="913544"/>
            <a:ext cx="2884673" cy="307777"/>
          </a:xfrm>
          <a:prstGeom prst="rect">
            <a:avLst/>
          </a:prstGeom>
          <a:noFill/>
          <a:ln>
            <a:noFill/>
          </a:ln>
        </p:spPr>
        <p:txBody>
          <a:bodyPr wrap="square" rtlCol="0">
            <a:spAutoFit/>
          </a:bodyPr>
          <a:lstStyle/>
          <a:p>
            <a:r>
              <a:rPr lang="ja-JP" altLang="en-US" sz="1400" dirty="0">
                <a:solidFill>
                  <a:prstClr val="black"/>
                </a:solidFill>
                <a:latin typeface="ＭＳ ゴシック" panose="020B0609070205080204" pitchFamily="49" charset="-128"/>
                <a:ea typeface="ＭＳ ゴシック" panose="020B0609070205080204" pitchFamily="49" charset="-128"/>
              </a:rPr>
              <a:t>（１）</a:t>
            </a:r>
            <a:r>
              <a:rPr lang="ja-JP" altLang="en-US" sz="1400" dirty="0" smtClean="0">
                <a:solidFill>
                  <a:prstClr val="black"/>
                </a:solidFill>
                <a:latin typeface="ＭＳ ゴシック" panose="020B0609070205080204" pitchFamily="49" charset="-128"/>
                <a:ea typeface="ＭＳ ゴシック" panose="020B0609070205080204" pitchFamily="49" charset="-128"/>
              </a:rPr>
              <a:t>住宅再建共済制度の給付額</a:t>
            </a:r>
            <a:endParaRPr lang="ja-JP" altLang="en-US" sz="1400" dirty="0">
              <a:solidFill>
                <a:prstClr val="black"/>
              </a:solidFill>
              <a:latin typeface="ＭＳ ゴシック" panose="020B0609070205080204" pitchFamily="49" charset="-128"/>
              <a:ea typeface="ＭＳ ゴシック" panose="020B0609070205080204" pitchFamily="49" charset="-128"/>
            </a:endParaRPr>
          </a:p>
        </p:txBody>
      </p:sp>
      <p:sp>
        <p:nvSpPr>
          <p:cNvPr id="29" name="テキスト ボックス 28"/>
          <p:cNvSpPr txBox="1"/>
          <p:nvPr/>
        </p:nvSpPr>
        <p:spPr>
          <a:xfrm>
            <a:off x="361236" y="3822330"/>
            <a:ext cx="2895627" cy="307777"/>
          </a:xfrm>
          <a:prstGeom prst="rect">
            <a:avLst/>
          </a:prstGeom>
          <a:noFill/>
          <a:ln>
            <a:noFill/>
          </a:ln>
        </p:spPr>
        <p:txBody>
          <a:bodyPr wrap="square" rtlCol="0">
            <a:spAutoFit/>
          </a:bodyPr>
          <a:lstStyle/>
          <a:p>
            <a:r>
              <a:rPr lang="ja-JP" altLang="en-US" sz="1400" dirty="0" smtClean="0">
                <a:solidFill>
                  <a:prstClr val="black"/>
                </a:solidFill>
                <a:latin typeface="ＭＳ ゴシック" panose="020B0609070205080204" pitchFamily="49" charset="-128"/>
                <a:ea typeface="ＭＳ ゴシック" panose="020B0609070205080204" pitchFamily="49" charset="-128"/>
              </a:rPr>
              <a:t>（２）家財再建共済制度の給付額</a:t>
            </a:r>
            <a:endParaRPr lang="ja-JP" altLang="en-US" sz="1400" dirty="0">
              <a:solidFill>
                <a:prstClr val="black"/>
              </a:solidFill>
              <a:latin typeface="ＭＳ ゴシック" panose="020B0609070205080204" pitchFamily="49" charset="-128"/>
              <a:ea typeface="ＭＳ ゴシック" panose="020B0609070205080204" pitchFamily="49" charset="-128"/>
            </a:endParaRPr>
          </a:p>
        </p:txBody>
      </p:sp>
      <p:sp>
        <p:nvSpPr>
          <p:cNvPr id="30" name="テキスト ボックス 29"/>
          <p:cNvSpPr txBox="1"/>
          <p:nvPr/>
        </p:nvSpPr>
        <p:spPr>
          <a:xfrm>
            <a:off x="905982" y="2938461"/>
            <a:ext cx="5952018" cy="830997"/>
          </a:xfrm>
          <a:prstGeom prst="rect">
            <a:avLst/>
          </a:prstGeom>
          <a:noFill/>
          <a:ln>
            <a:noFill/>
          </a:ln>
        </p:spPr>
        <p:txBody>
          <a:bodyPr wrap="square" rtlCol="0">
            <a:spAutoFit/>
          </a:bodyPr>
          <a:lstStyle/>
          <a:p>
            <a:r>
              <a:rPr lang="en-US" altLang="ja-JP" sz="1200" dirty="0" smtClean="0">
                <a:solidFill>
                  <a:prstClr val="black"/>
                </a:solidFill>
                <a:latin typeface="ＭＳ 明朝" panose="02020609040205080304" pitchFamily="17" charset="-128"/>
                <a:ea typeface="ＭＳ 明朝" panose="02020609040205080304" pitchFamily="17" charset="-128"/>
              </a:rPr>
              <a:t>※</a:t>
            </a:r>
            <a:r>
              <a:rPr lang="ja-JP" altLang="en-US" sz="1200" dirty="0" smtClean="0">
                <a:solidFill>
                  <a:prstClr val="black"/>
                </a:solidFill>
                <a:latin typeface="ＭＳ 明朝" panose="02020609040205080304" pitchFamily="17" charset="-128"/>
                <a:ea typeface="ＭＳ 明朝" panose="02020609040205080304" pitchFamily="17" charset="-128"/>
              </a:rPr>
              <a:t>１　一部損壊（損害割合</a:t>
            </a:r>
            <a:r>
              <a:rPr lang="en-US" altLang="ja-JP" sz="1200" dirty="0" smtClean="0">
                <a:solidFill>
                  <a:prstClr val="black"/>
                </a:solidFill>
                <a:latin typeface="ＭＳ 明朝" panose="02020609040205080304" pitchFamily="17" charset="-128"/>
                <a:ea typeface="ＭＳ 明朝" panose="02020609040205080304" pitchFamily="17" charset="-128"/>
              </a:rPr>
              <a:t>10%</a:t>
            </a:r>
            <a:r>
              <a:rPr lang="ja-JP" altLang="en-US" sz="1200" dirty="0" smtClean="0">
                <a:solidFill>
                  <a:prstClr val="black"/>
                </a:solidFill>
                <a:latin typeface="ＭＳ 明朝" panose="02020609040205080304" pitchFamily="17" charset="-128"/>
                <a:ea typeface="ＭＳ 明朝" panose="02020609040205080304" pitchFamily="17" charset="-128"/>
              </a:rPr>
              <a:t>以上</a:t>
            </a:r>
            <a:r>
              <a:rPr lang="en-US" altLang="ja-JP" sz="1200" dirty="0" smtClean="0">
                <a:solidFill>
                  <a:prstClr val="black"/>
                </a:solidFill>
                <a:latin typeface="ＭＳ 明朝" panose="02020609040205080304" pitchFamily="17" charset="-128"/>
                <a:ea typeface="ＭＳ 明朝" panose="02020609040205080304" pitchFamily="17" charset="-128"/>
              </a:rPr>
              <a:t>20%</a:t>
            </a:r>
            <a:r>
              <a:rPr lang="ja-JP" altLang="en-US" sz="1200" dirty="0" smtClean="0">
                <a:solidFill>
                  <a:prstClr val="black"/>
                </a:solidFill>
                <a:latin typeface="ＭＳ 明朝" panose="02020609040205080304" pitchFamily="17" charset="-128"/>
                <a:ea typeface="ＭＳ 明朝" panose="02020609040205080304" pitchFamily="17" charset="-128"/>
              </a:rPr>
              <a:t>未満）の給付対象は、一部損壊特約加入者</a:t>
            </a:r>
            <a:endParaRPr lang="en-US" altLang="ja-JP" sz="1200" dirty="0" smtClean="0">
              <a:solidFill>
                <a:prstClr val="black"/>
              </a:solidFill>
              <a:latin typeface="ＭＳ 明朝" panose="02020609040205080304" pitchFamily="17" charset="-128"/>
              <a:ea typeface="ＭＳ 明朝" panose="02020609040205080304" pitchFamily="17" charset="-128"/>
            </a:endParaRPr>
          </a:p>
          <a:p>
            <a:r>
              <a:rPr lang="ja-JP" altLang="en-US" sz="1200" dirty="0">
                <a:solidFill>
                  <a:prstClr val="black"/>
                </a:solidFill>
                <a:latin typeface="ＭＳ 明朝" panose="02020609040205080304" pitchFamily="17" charset="-128"/>
                <a:ea typeface="ＭＳ 明朝" panose="02020609040205080304" pitchFamily="17" charset="-128"/>
              </a:rPr>
              <a:t>　</a:t>
            </a:r>
            <a:r>
              <a:rPr lang="ja-JP" altLang="en-US" sz="1200" dirty="0" smtClean="0">
                <a:solidFill>
                  <a:prstClr val="black"/>
                </a:solidFill>
                <a:latin typeface="ＭＳ 明朝" panose="02020609040205080304" pitchFamily="17" charset="-128"/>
                <a:ea typeface="ＭＳ 明朝" panose="02020609040205080304" pitchFamily="17" charset="-128"/>
              </a:rPr>
              <a:t>　のみです。</a:t>
            </a:r>
            <a:endParaRPr lang="en-US" altLang="ja-JP" sz="1200" dirty="0" smtClean="0">
              <a:solidFill>
                <a:prstClr val="black"/>
              </a:solidFill>
              <a:latin typeface="ＭＳ 明朝" panose="02020609040205080304" pitchFamily="17" charset="-128"/>
              <a:ea typeface="ＭＳ 明朝" panose="02020609040205080304" pitchFamily="17" charset="-128"/>
            </a:endParaRPr>
          </a:p>
          <a:p>
            <a:r>
              <a:rPr lang="ja-JP" altLang="en-US" sz="1200" dirty="0">
                <a:solidFill>
                  <a:prstClr val="black"/>
                </a:solidFill>
                <a:latin typeface="ＭＳ 明朝" panose="02020609040205080304" pitchFamily="17" charset="-128"/>
                <a:ea typeface="ＭＳ 明朝" panose="02020609040205080304" pitchFamily="17" charset="-128"/>
              </a:rPr>
              <a:t>　</a:t>
            </a:r>
            <a:r>
              <a:rPr lang="ja-JP" altLang="en-US" sz="1200" dirty="0" smtClean="0">
                <a:solidFill>
                  <a:prstClr val="black"/>
                </a:solidFill>
                <a:latin typeface="ＭＳ 明朝" panose="02020609040205080304" pitchFamily="17" charset="-128"/>
                <a:ea typeface="ＭＳ 明朝" panose="02020609040205080304" pitchFamily="17" charset="-128"/>
              </a:rPr>
              <a:t>　（建築・購入の場合は</a:t>
            </a:r>
            <a:r>
              <a:rPr lang="en-US" altLang="ja-JP" sz="1200" dirty="0" smtClean="0">
                <a:solidFill>
                  <a:prstClr val="black"/>
                </a:solidFill>
                <a:latin typeface="ＭＳ 明朝" panose="02020609040205080304" pitchFamily="17" charset="-128"/>
                <a:ea typeface="ＭＳ 明朝" panose="02020609040205080304" pitchFamily="17" charset="-128"/>
              </a:rPr>
              <a:t>25</a:t>
            </a:r>
            <a:r>
              <a:rPr lang="ja-JP" altLang="en-US" sz="1200" dirty="0" smtClean="0">
                <a:solidFill>
                  <a:prstClr val="black"/>
                </a:solidFill>
                <a:latin typeface="ＭＳ 明朝" panose="02020609040205080304" pitchFamily="17" charset="-128"/>
                <a:ea typeface="ＭＳ 明朝" panose="02020609040205080304" pitchFamily="17" charset="-128"/>
              </a:rPr>
              <a:t>万円、賃貸住宅に入居等の場合は</a:t>
            </a:r>
            <a:r>
              <a:rPr lang="en-US" altLang="ja-JP" sz="1200" dirty="0" smtClean="0">
                <a:solidFill>
                  <a:prstClr val="black"/>
                </a:solidFill>
                <a:latin typeface="ＭＳ 明朝" panose="02020609040205080304" pitchFamily="17" charset="-128"/>
                <a:ea typeface="ＭＳ 明朝" panose="02020609040205080304" pitchFamily="17" charset="-128"/>
              </a:rPr>
              <a:t>10</a:t>
            </a:r>
            <a:r>
              <a:rPr lang="ja-JP" altLang="en-US" sz="1200" dirty="0" smtClean="0">
                <a:solidFill>
                  <a:prstClr val="black"/>
                </a:solidFill>
                <a:latin typeface="ＭＳ 明朝" panose="02020609040205080304" pitchFamily="17" charset="-128"/>
                <a:ea typeface="ＭＳ 明朝" panose="02020609040205080304" pitchFamily="17" charset="-128"/>
              </a:rPr>
              <a:t>万円を給付）</a:t>
            </a:r>
            <a:endParaRPr lang="en-US" altLang="ja-JP" sz="1200" dirty="0" smtClean="0">
              <a:solidFill>
                <a:prstClr val="black"/>
              </a:solidFill>
              <a:latin typeface="ＭＳ 明朝" panose="02020609040205080304" pitchFamily="17" charset="-128"/>
              <a:ea typeface="ＭＳ 明朝" panose="02020609040205080304" pitchFamily="17" charset="-128"/>
            </a:endParaRPr>
          </a:p>
          <a:p>
            <a:r>
              <a:rPr lang="en-US" altLang="ja-JP" sz="1200" dirty="0" smtClean="0">
                <a:solidFill>
                  <a:prstClr val="black"/>
                </a:solidFill>
                <a:latin typeface="ＭＳ 明朝" panose="02020609040205080304" pitchFamily="17" charset="-128"/>
                <a:ea typeface="ＭＳ 明朝" panose="02020609040205080304" pitchFamily="17" charset="-128"/>
              </a:rPr>
              <a:t>※</a:t>
            </a:r>
            <a:r>
              <a:rPr lang="ja-JP" altLang="en-US" sz="1200" dirty="0" smtClean="0">
                <a:solidFill>
                  <a:prstClr val="black"/>
                </a:solidFill>
                <a:latin typeface="ＭＳ 明朝" panose="02020609040205080304" pitchFamily="17" charset="-128"/>
                <a:ea typeface="ＭＳ 明朝" panose="02020609040205080304" pitchFamily="17" charset="-128"/>
              </a:rPr>
              <a:t>２　床上浸水（損害割合</a:t>
            </a:r>
            <a:r>
              <a:rPr lang="en-US" altLang="ja-JP" sz="1200" dirty="0" smtClean="0">
                <a:solidFill>
                  <a:prstClr val="black"/>
                </a:solidFill>
                <a:latin typeface="ＭＳ 明朝" panose="02020609040205080304" pitchFamily="17" charset="-128"/>
                <a:ea typeface="ＭＳ 明朝" panose="02020609040205080304" pitchFamily="17" charset="-128"/>
              </a:rPr>
              <a:t>10%</a:t>
            </a:r>
            <a:r>
              <a:rPr lang="ja-JP" altLang="en-US" sz="1200" dirty="0" smtClean="0">
                <a:solidFill>
                  <a:prstClr val="black"/>
                </a:solidFill>
                <a:latin typeface="ＭＳ 明朝" panose="02020609040205080304" pitchFamily="17" charset="-128"/>
                <a:ea typeface="ＭＳ 明朝" panose="02020609040205080304" pitchFamily="17" charset="-128"/>
              </a:rPr>
              <a:t>以上</a:t>
            </a:r>
            <a:r>
              <a:rPr lang="en-US" altLang="ja-JP" sz="1200" dirty="0" smtClean="0">
                <a:solidFill>
                  <a:prstClr val="black"/>
                </a:solidFill>
                <a:latin typeface="ＭＳ 明朝" panose="02020609040205080304" pitchFamily="17" charset="-128"/>
                <a:ea typeface="ＭＳ 明朝" panose="02020609040205080304" pitchFamily="17" charset="-128"/>
              </a:rPr>
              <a:t>20%</a:t>
            </a:r>
            <a:r>
              <a:rPr lang="ja-JP" altLang="en-US" sz="1200" dirty="0" smtClean="0">
                <a:solidFill>
                  <a:prstClr val="black"/>
                </a:solidFill>
                <a:latin typeface="ＭＳ 明朝" panose="02020609040205080304" pitchFamily="17" charset="-128"/>
                <a:ea typeface="ＭＳ 明朝" panose="02020609040205080304" pitchFamily="17" charset="-128"/>
              </a:rPr>
              <a:t>未満）も含みます。</a:t>
            </a:r>
            <a:endParaRPr lang="en-US" altLang="ja-JP" sz="1200" dirty="0" smtClean="0">
              <a:solidFill>
                <a:prstClr val="black"/>
              </a:solidFill>
              <a:latin typeface="ＭＳ 明朝" panose="02020609040205080304" pitchFamily="17" charset="-128"/>
              <a:ea typeface="ＭＳ 明朝" panose="02020609040205080304" pitchFamily="17" charset="-128"/>
            </a:endParaRPr>
          </a:p>
        </p:txBody>
      </p:sp>
      <p:sp>
        <p:nvSpPr>
          <p:cNvPr id="31" name="テキスト ボックス 30"/>
          <p:cNvSpPr txBox="1"/>
          <p:nvPr/>
        </p:nvSpPr>
        <p:spPr>
          <a:xfrm>
            <a:off x="834426" y="5265673"/>
            <a:ext cx="5313285" cy="477054"/>
          </a:xfrm>
          <a:prstGeom prst="rect">
            <a:avLst/>
          </a:prstGeom>
          <a:noFill/>
          <a:ln>
            <a:noFill/>
          </a:ln>
        </p:spPr>
        <p:txBody>
          <a:bodyPr wrap="square" rtlCol="0">
            <a:spAutoFit/>
          </a:bodyPr>
          <a:lstStyle/>
          <a:p>
            <a:pPr algn="just" eaLnBrk="0" fontAlgn="base" hangingPunct="0">
              <a:lnSpc>
                <a:spcPts val="1500"/>
              </a:lnSpc>
            </a:pPr>
            <a:r>
              <a:rPr lang="en-US" altLang="ja-JP" sz="1200" dirty="0">
                <a:solidFill>
                  <a:prstClr val="black"/>
                </a:solidFill>
                <a:latin typeface="ＭＳ 明朝" panose="02020609040205080304" pitchFamily="17" charset="-128"/>
                <a:ea typeface="ＭＳ 明朝" panose="02020609040205080304" pitchFamily="17" charset="-128"/>
              </a:rPr>
              <a:t>※</a:t>
            </a:r>
            <a:r>
              <a:rPr lang="ja-JP" altLang="ja-JP" sz="1200" kern="0" spc="-40" dirty="0" smtClean="0">
                <a:solidFill>
                  <a:prstClr val="black"/>
                </a:solidFill>
                <a:latin typeface="Century"/>
                <a:ea typeface="ＭＳ 明朝"/>
                <a:cs typeface="ＭＳ 明朝"/>
              </a:rPr>
              <a:t>床上</a:t>
            </a:r>
            <a:r>
              <a:rPr lang="ja-JP" altLang="ja-JP" sz="1200" kern="0" spc="-40" dirty="0">
                <a:solidFill>
                  <a:prstClr val="black"/>
                </a:solidFill>
                <a:latin typeface="Century"/>
                <a:ea typeface="ＭＳ 明朝"/>
                <a:cs typeface="ＭＳ 明朝"/>
              </a:rPr>
              <a:t>浸水</a:t>
            </a:r>
            <a:r>
              <a:rPr lang="en-US" altLang="ja-JP" sz="1200" kern="0" spc="-40" dirty="0">
                <a:solidFill>
                  <a:prstClr val="black"/>
                </a:solidFill>
                <a:latin typeface="Century"/>
                <a:ea typeface="ＭＳ 明朝"/>
                <a:cs typeface="ＭＳ 明朝"/>
              </a:rPr>
              <a:t>(</a:t>
            </a:r>
            <a:r>
              <a:rPr lang="ja-JP" altLang="ja-JP" sz="1200" kern="0" spc="-40" dirty="0">
                <a:solidFill>
                  <a:prstClr val="black"/>
                </a:solidFill>
                <a:latin typeface="Century"/>
                <a:ea typeface="ＭＳ 明朝"/>
                <a:cs typeface="ＭＳ 明朝"/>
              </a:rPr>
              <a:t>水害以外は半壊</a:t>
            </a:r>
            <a:r>
              <a:rPr lang="en-US" altLang="ja-JP" sz="1200" kern="0" spc="-40" dirty="0">
                <a:solidFill>
                  <a:prstClr val="black"/>
                </a:solidFill>
                <a:latin typeface="Century"/>
                <a:ea typeface="ＭＳ 明朝"/>
                <a:cs typeface="ＭＳ 明朝"/>
              </a:rPr>
              <a:t>)</a:t>
            </a:r>
            <a:r>
              <a:rPr lang="ja-JP" altLang="ja-JP" sz="1200" kern="0" spc="-40" dirty="0">
                <a:solidFill>
                  <a:prstClr val="black"/>
                </a:solidFill>
                <a:latin typeface="Century"/>
                <a:ea typeface="ＭＳ 明朝"/>
                <a:cs typeface="ＭＳ 明朝"/>
              </a:rPr>
              <a:t>以上の</a:t>
            </a:r>
            <a:r>
              <a:rPr lang="ja-JP" altLang="ja-JP" sz="1200" kern="0" spc="-40" dirty="0" smtClean="0">
                <a:solidFill>
                  <a:prstClr val="black"/>
                </a:solidFill>
                <a:latin typeface="Century"/>
                <a:ea typeface="ＭＳ 明朝"/>
                <a:cs typeface="ＭＳ 明朝"/>
              </a:rPr>
              <a:t>被害を</a:t>
            </a:r>
            <a:r>
              <a:rPr lang="ja-JP" altLang="ja-JP" sz="1200" kern="0" spc="-40" dirty="0">
                <a:solidFill>
                  <a:prstClr val="black"/>
                </a:solidFill>
                <a:latin typeface="Century"/>
                <a:ea typeface="ＭＳ 明朝"/>
                <a:cs typeface="ＭＳ 明朝"/>
              </a:rPr>
              <a:t>受けた</a:t>
            </a:r>
            <a:r>
              <a:rPr lang="ja-JP" altLang="ja-JP" sz="1200" kern="0" spc="-40" dirty="0" smtClean="0">
                <a:solidFill>
                  <a:prstClr val="black"/>
                </a:solidFill>
                <a:latin typeface="Century"/>
                <a:ea typeface="ＭＳ 明朝"/>
                <a:cs typeface="ＭＳ 明朝"/>
              </a:rPr>
              <a:t>住宅</a:t>
            </a:r>
            <a:r>
              <a:rPr lang="ja-JP" altLang="en-US" sz="1200" kern="0" spc="-40" dirty="0" smtClean="0">
                <a:solidFill>
                  <a:prstClr val="black"/>
                </a:solidFill>
                <a:latin typeface="Century"/>
                <a:ea typeface="ＭＳ 明朝"/>
                <a:cs typeface="ＭＳ 明朝"/>
              </a:rPr>
              <a:t>の家財を購入・補修する</a:t>
            </a:r>
            <a:endParaRPr lang="en-US" altLang="ja-JP" sz="1200" kern="0" spc="-40" dirty="0" smtClean="0">
              <a:solidFill>
                <a:prstClr val="black"/>
              </a:solidFill>
              <a:latin typeface="Century"/>
              <a:ea typeface="ＭＳ 明朝"/>
              <a:cs typeface="ＭＳ 明朝"/>
            </a:endParaRPr>
          </a:p>
          <a:p>
            <a:pPr algn="just" eaLnBrk="0" fontAlgn="base" hangingPunct="0">
              <a:lnSpc>
                <a:spcPts val="1500"/>
              </a:lnSpc>
            </a:pPr>
            <a:r>
              <a:rPr lang="ja-JP" altLang="en-US" sz="1200" kern="0" spc="-40" dirty="0">
                <a:solidFill>
                  <a:prstClr val="black"/>
                </a:solidFill>
                <a:latin typeface="Century"/>
                <a:ea typeface="ＭＳ 明朝"/>
                <a:cs typeface="ＭＳ 明朝"/>
              </a:rPr>
              <a:t>　</a:t>
            </a:r>
            <a:r>
              <a:rPr lang="ja-JP" altLang="en-US" sz="1200" kern="0" spc="-40" dirty="0" smtClean="0">
                <a:solidFill>
                  <a:prstClr val="black"/>
                </a:solidFill>
                <a:latin typeface="Century"/>
                <a:ea typeface="ＭＳ 明朝"/>
                <a:cs typeface="ＭＳ 明朝"/>
              </a:rPr>
              <a:t>場合が給付対象となります。</a:t>
            </a:r>
            <a:endParaRPr lang="ja-JP" altLang="ja-JP" sz="1200" kern="100" dirty="0">
              <a:solidFill>
                <a:prstClr val="black"/>
              </a:solidFill>
              <a:latin typeface="Century"/>
              <a:ea typeface="ＭＳ 明朝"/>
              <a:cs typeface="Times New Roman"/>
            </a:endParaRPr>
          </a:p>
        </p:txBody>
      </p:sp>
      <p:sp>
        <p:nvSpPr>
          <p:cNvPr id="32" name="テキスト ボックス 31"/>
          <p:cNvSpPr txBox="1"/>
          <p:nvPr/>
        </p:nvSpPr>
        <p:spPr>
          <a:xfrm>
            <a:off x="703800" y="5951185"/>
            <a:ext cx="5618909" cy="276999"/>
          </a:xfrm>
          <a:prstGeom prst="rect">
            <a:avLst/>
          </a:prstGeom>
          <a:noFill/>
          <a:ln>
            <a:solidFill>
              <a:schemeClr val="tx1"/>
            </a:solidFill>
          </a:ln>
        </p:spPr>
        <p:txBody>
          <a:bodyPr wrap="square" rtlCol="0">
            <a:spAutoFit/>
          </a:bodyPr>
          <a:lstStyle/>
          <a:p>
            <a:pPr algn="ctr"/>
            <a:r>
              <a:rPr lang="ja-JP" altLang="en-US" sz="1200" dirty="0" smtClean="0">
                <a:solidFill>
                  <a:prstClr val="black"/>
                </a:solidFill>
                <a:latin typeface="ＭＳ 明朝" panose="02020609040205080304" pitchFamily="17" charset="-128"/>
                <a:ea typeface="ＭＳ 明朝" panose="02020609040205080304" pitchFamily="17" charset="-128"/>
              </a:rPr>
              <a:t>問合わせ先（</a:t>
            </a:r>
            <a:r>
              <a:rPr lang="ja-JP" altLang="en-US" sz="1200" dirty="0" smtClean="0">
                <a:solidFill>
                  <a:prstClr val="black"/>
                </a:solidFill>
                <a:latin typeface="ＭＳ 明朝" panose="02020609040205080304" pitchFamily="17" charset="-128"/>
                <a:ea typeface="ＭＳ 明朝" panose="02020609040205080304" pitchFamily="17" charset="-128"/>
                <a:sym typeface="Wingdings" panose="05000000000000000000" pitchFamily="2" charset="2"/>
              </a:rPr>
              <a:t>公財）兵庫県住宅再建共済基金ＴＥＬ０７８－３６２－９４００</a:t>
            </a:r>
            <a:endParaRPr lang="ja-JP" altLang="en-US" sz="1200" dirty="0">
              <a:solidFill>
                <a:prstClr val="black"/>
              </a:solidFill>
              <a:latin typeface="ＭＳ 明朝" panose="02020609040205080304" pitchFamily="17" charset="-128"/>
              <a:ea typeface="ＭＳ 明朝" panose="02020609040205080304" pitchFamily="17" charset="-128"/>
            </a:endParaRPr>
          </a:p>
        </p:txBody>
      </p:sp>
      <p:sp>
        <p:nvSpPr>
          <p:cNvPr id="13" name="テキスト ボックス 12"/>
          <p:cNvSpPr txBox="1"/>
          <p:nvPr/>
        </p:nvSpPr>
        <p:spPr>
          <a:xfrm>
            <a:off x="6265778" y="8834986"/>
            <a:ext cx="548680" cy="307777"/>
          </a:xfrm>
          <a:prstGeom prst="rect">
            <a:avLst/>
          </a:prstGeom>
          <a:noFill/>
        </p:spPr>
        <p:txBody>
          <a:bodyPr wrap="square" rtlCol="0">
            <a:spAutoFit/>
          </a:bodyPr>
          <a:lstStyle/>
          <a:p>
            <a:r>
              <a:rPr kumimoji="1" lang="en-US" altLang="ja-JP" sz="1400" dirty="0" smtClean="0">
                <a:latin typeface="ＭＳ ゴシック" panose="020B0609070205080204" pitchFamily="49" charset="-128"/>
                <a:ea typeface="ＭＳ ゴシック" panose="020B0609070205080204" pitchFamily="49" charset="-128"/>
              </a:rPr>
              <a:t>-</a:t>
            </a:r>
            <a:r>
              <a:rPr kumimoji="1" lang="ja-JP" altLang="en-US" sz="1400" dirty="0" smtClean="0">
                <a:latin typeface="ＭＳ ゴシック" panose="020B0609070205080204" pitchFamily="49" charset="-128"/>
                <a:ea typeface="ＭＳ ゴシック" panose="020B0609070205080204" pitchFamily="49" charset="-128"/>
              </a:rPr>
              <a:t>２</a:t>
            </a:r>
            <a:r>
              <a:rPr kumimoji="1" lang="en-US" altLang="ja-JP" sz="1400" dirty="0" smtClean="0">
                <a:latin typeface="ＭＳ ゴシック" panose="020B0609070205080204" pitchFamily="49" charset="-128"/>
                <a:ea typeface="ＭＳ ゴシック" panose="020B0609070205080204" pitchFamily="49" charset="-128"/>
              </a:rPr>
              <a:t>-</a:t>
            </a:r>
            <a:endParaRPr kumimoji="1" lang="ja-JP" altLang="en-US" sz="1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8161986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59138" y="3116764"/>
            <a:ext cx="4031873" cy="276999"/>
          </a:xfrm>
          <a:prstGeom prst="rect">
            <a:avLst/>
          </a:prstGeom>
          <a:noFill/>
        </p:spPr>
        <p:txBody>
          <a:bodyPr wrap="none" rtlCol="0">
            <a:spAutoFit/>
          </a:bodyPr>
          <a:lstStyle/>
          <a:p>
            <a:r>
              <a:rPr lang="en-US" altLang="ja-JP" sz="1200" dirty="0" smtClean="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参考</a:t>
            </a:r>
            <a:r>
              <a:rPr lang="en-US" altLang="ja-JP" sz="1200" dirty="0" smtClean="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住宅金融支援機構による災害復興住宅融資制度</a:t>
            </a:r>
            <a:endParaRPr kumimoji="1" lang="ja-JP" altLang="en-US" sz="1200" dirty="0">
              <a:latin typeface="ＭＳ 明朝" panose="02020609040205080304" pitchFamily="17" charset="-128"/>
              <a:ea typeface="ＭＳ 明朝" panose="02020609040205080304" pitchFamily="17"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2281920175"/>
              </p:ext>
            </p:extLst>
          </p:nvPr>
        </p:nvGraphicFramePr>
        <p:xfrm>
          <a:off x="130584" y="3387742"/>
          <a:ext cx="6630716" cy="1882100"/>
        </p:xfrm>
        <a:graphic>
          <a:graphicData uri="http://schemas.openxmlformats.org/drawingml/2006/table">
            <a:tbl>
              <a:tblPr firstRow="1" firstCol="1" lastRow="1" lastCol="1" bandRow="1" bandCol="1">
                <a:tableStyleId>{5C22544A-7EE6-4342-B048-85BDC9FD1C3A}</a:tableStyleId>
              </a:tblPr>
              <a:tblGrid>
                <a:gridCol w="1128559"/>
                <a:gridCol w="2814029"/>
                <a:gridCol w="2688128"/>
              </a:tblGrid>
              <a:tr h="262106">
                <a:tc>
                  <a:txBody>
                    <a:bodyPr/>
                    <a:lstStyle/>
                    <a:p>
                      <a:pPr algn="di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貸付条件</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400"/>
                        </a:lnSpc>
                        <a:spcAft>
                          <a:spcPts val="0"/>
                        </a:spcAft>
                      </a:pPr>
                      <a:r>
                        <a:rPr lang="ja-JP" sz="1200" b="0" kern="100" dirty="0">
                          <a:solidFill>
                            <a:schemeClr val="tx1"/>
                          </a:solidFill>
                          <a:effectLst/>
                          <a:latin typeface="ＭＳ 明朝" panose="02020609040205080304" pitchFamily="17" charset="-128"/>
                          <a:ea typeface="ＭＳ 明朝" panose="02020609040205080304" pitchFamily="17" charset="-128"/>
                        </a:rPr>
                        <a:t>建設・購入</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400"/>
                        </a:lnSpc>
                        <a:spcAft>
                          <a:spcPts val="0"/>
                        </a:spcAft>
                      </a:pPr>
                      <a:r>
                        <a:rPr lang="ja-JP" sz="1200" b="0" kern="100" dirty="0">
                          <a:solidFill>
                            <a:schemeClr val="tx1"/>
                          </a:solidFill>
                          <a:effectLst/>
                          <a:latin typeface="ＭＳ 明朝" panose="02020609040205080304" pitchFamily="17" charset="-128"/>
                          <a:ea typeface="ＭＳ 明朝" panose="02020609040205080304" pitchFamily="17" charset="-128"/>
                        </a:rPr>
                        <a:t>補　修</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32048">
                <a:tc>
                  <a:txBody>
                    <a:bodyPr/>
                    <a:lstStyle/>
                    <a:p>
                      <a:pPr algn="di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rPr>
                        <a:t>融資</a:t>
                      </a:r>
                      <a:r>
                        <a:rPr lang="ja-JP" sz="1200" b="0" kern="100" dirty="0" smtClean="0">
                          <a:solidFill>
                            <a:schemeClr val="tx1"/>
                          </a:solidFill>
                          <a:effectLst/>
                          <a:latin typeface="ＭＳ 明朝" panose="02020609040205080304" pitchFamily="17" charset="-128"/>
                          <a:ea typeface="ＭＳ 明朝" panose="02020609040205080304" pitchFamily="17" charset="-128"/>
                        </a:rPr>
                        <a:t>対象者</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rPr>
                        <a:t>全壊、大規模半壊、半壊の「り災証明書」の交付を受けた方</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rPr>
                        <a:t>１０万円以上の被害が生じ、「り災証明書」の交付を受けた方</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di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rPr>
                        <a:t>融資限度</a:t>
                      </a:r>
                      <a:r>
                        <a:rPr lang="ja-JP" sz="1200" b="0" kern="100" dirty="0" smtClean="0">
                          <a:solidFill>
                            <a:schemeClr val="tx1"/>
                          </a:solidFill>
                          <a:effectLst/>
                          <a:latin typeface="ＭＳ 明朝" panose="02020609040205080304" pitchFamily="17" charset="-128"/>
                          <a:ea typeface="ＭＳ 明朝" panose="02020609040205080304" pitchFamily="17" charset="-128"/>
                        </a:rPr>
                        <a:t>額</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rPr>
                        <a:t>１，５００</a:t>
                      </a:r>
                      <a:r>
                        <a:rPr lang="ja-JP" sz="1200" b="0" kern="100" dirty="0" smtClean="0">
                          <a:solidFill>
                            <a:schemeClr val="tx1"/>
                          </a:solidFill>
                          <a:effectLst/>
                          <a:latin typeface="ＭＳ 明朝" panose="02020609040205080304" pitchFamily="17" charset="-128"/>
                          <a:ea typeface="ＭＳ 明朝" panose="02020609040205080304" pitchFamily="17" charset="-128"/>
                        </a:rPr>
                        <a:t>万円</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rPr>
                        <a:t>６６０万</a:t>
                      </a:r>
                      <a:r>
                        <a:rPr lang="ja-JP" sz="1200" b="0" kern="100" dirty="0" smtClean="0">
                          <a:solidFill>
                            <a:schemeClr val="tx1"/>
                          </a:solidFill>
                          <a:effectLst/>
                          <a:latin typeface="ＭＳ 明朝" panose="02020609040205080304" pitchFamily="17" charset="-128"/>
                          <a:ea typeface="ＭＳ 明朝" panose="02020609040205080304" pitchFamily="17" charset="-128"/>
                        </a:rPr>
                        <a:t>円</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di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rPr>
                        <a:t>融資</a:t>
                      </a:r>
                      <a:r>
                        <a:rPr lang="ja-JP" sz="1200" b="0" kern="100" dirty="0" smtClean="0">
                          <a:solidFill>
                            <a:schemeClr val="tx1"/>
                          </a:solidFill>
                          <a:effectLst/>
                          <a:latin typeface="ＭＳ 明朝" panose="02020609040205080304" pitchFamily="17" charset="-128"/>
                          <a:ea typeface="ＭＳ 明朝" panose="02020609040205080304" pitchFamily="17" charset="-128"/>
                        </a:rPr>
                        <a:t>利率</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hangingPunct="0">
                        <a:lnSpc>
                          <a:spcPts val="1400"/>
                        </a:lnSpc>
                        <a:spcAft>
                          <a:spcPts val="0"/>
                        </a:spcAft>
                      </a:pPr>
                      <a:r>
                        <a:rPr lang="ja-JP" altLang="en-US" sz="1200" b="0" kern="0" dirty="0" smtClean="0">
                          <a:solidFill>
                            <a:schemeClr val="tx1"/>
                          </a:solidFill>
                          <a:effectLst/>
                          <a:latin typeface="ＭＳ 明朝" panose="02020609040205080304" pitchFamily="17" charset="-128"/>
                          <a:ea typeface="ＭＳ 明朝" panose="02020609040205080304" pitchFamily="17" charset="-128"/>
                        </a:rPr>
                        <a:t>１．１８％［</a:t>
                      </a:r>
                      <a:r>
                        <a:rPr lang="en-US" altLang="ja-JP" sz="1200" b="0" kern="0" dirty="0" smtClean="0">
                          <a:solidFill>
                            <a:schemeClr val="tx1"/>
                          </a:solidFill>
                          <a:effectLst/>
                          <a:latin typeface="ＭＳ 明朝" panose="02020609040205080304" pitchFamily="17" charset="-128"/>
                          <a:ea typeface="ＭＳ 明朝" panose="02020609040205080304" pitchFamily="17" charset="-128"/>
                        </a:rPr>
                        <a:t>(</a:t>
                      </a:r>
                      <a:r>
                        <a:rPr lang="ja-JP" altLang="en-US" sz="1200" b="0" kern="0" dirty="0" smtClean="0">
                          <a:solidFill>
                            <a:schemeClr val="tx1"/>
                          </a:solidFill>
                          <a:effectLst/>
                          <a:latin typeface="ＭＳ 明朝" panose="02020609040205080304" pitchFamily="17" charset="-128"/>
                          <a:ea typeface="ＭＳ 明朝" panose="02020609040205080304" pitchFamily="17" charset="-128"/>
                        </a:rPr>
                        <a:t>平成</a:t>
                      </a:r>
                      <a:r>
                        <a:rPr lang="en-US" altLang="ja-JP" sz="1200" b="0" kern="0" dirty="0" smtClean="0">
                          <a:solidFill>
                            <a:schemeClr val="tx1"/>
                          </a:solidFill>
                          <a:effectLst/>
                          <a:latin typeface="ＭＳ 明朝" panose="02020609040205080304" pitchFamily="17" charset="-128"/>
                          <a:ea typeface="ＭＳ 明朝" panose="02020609040205080304" pitchFamily="17" charset="-128"/>
                        </a:rPr>
                        <a:t>26</a:t>
                      </a:r>
                      <a:r>
                        <a:rPr lang="ja-JP" altLang="en-US" sz="1200" b="0" kern="0" dirty="0" smtClean="0">
                          <a:solidFill>
                            <a:schemeClr val="tx1"/>
                          </a:solidFill>
                          <a:effectLst/>
                          <a:latin typeface="ＭＳ 明朝" panose="02020609040205080304" pitchFamily="17" charset="-128"/>
                          <a:ea typeface="ＭＳ 明朝" panose="02020609040205080304" pitchFamily="17" charset="-128"/>
                        </a:rPr>
                        <a:t>年</a:t>
                      </a:r>
                      <a:r>
                        <a:rPr lang="en-US" altLang="ja-JP" sz="1200" b="0" kern="0" dirty="0" smtClean="0">
                          <a:solidFill>
                            <a:schemeClr val="tx1"/>
                          </a:solidFill>
                          <a:effectLst/>
                          <a:latin typeface="ＭＳ 明朝" panose="02020609040205080304" pitchFamily="17" charset="-128"/>
                          <a:ea typeface="ＭＳ 明朝" panose="02020609040205080304" pitchFamily="17" charset="-128"/>
                        </a:rPr>
                        <a:t>8</a:t>
                      </a:r>
                      <a:r>
                        <a:rPr lang="ja-JP" altLang="en-US" sz="1200" b="0" kern="0" dirty="0" smtClean="0">
                          <a:solidFill>
                            <a:schemeClr val="tx1"/>
                          </a:solidFill>
                          <a:effectLst/>
                          <a:latin typeface="ＭＳ 明朝" panose="02020609040205080304" pitchFamily="17" charset="-128"/>
                          <a:ea typeface="ＭＳ 明朝" panose="02020609040205080304" pitchFamily="17" charset="-128"/>
                        </a:rPr>
                        <a:t>月</a:t>
                      </a:r>
                      <a:r>
                        <a:rPr lang="en-US" altLang="ja-JP" sz="1200" b="0" kern="0" dirty="0" smtClean="0">
                          <a:solidFill>
                            <a:schemeClr val="tx1"/>
                          </a:solidFill>
                          <a:effectLst/>
                          <a:latin typeface="ＭＳ 明朝" panose="02020609040205080304" pitchFamily="17" charset="-128"/>
                          <a:ea typeface="ＭＳ 明朝" panose="02020609040205080304" pitchFamily="17" charset="-128"/>
                        </a:rPr>
                        <a:t>21</a:t>
                      </a:r>
                      <a:r>
                        <a:rPr lang="ja-JP" altLang="en-US" sz="1200" b="0" kern="0" dirty="0" smtClean="0">
                          <a:solidFill>
                            <a:schemeClr val="tx1"/>
                          </a:solidFill>
                          <a:effectLst/>
                          <a:latin typeface="ＭＳ 明朝" panose="02020609040205080304" pitchFamily="17" charset="-128"/>
                          <a:ea typeface="ＭＳ 明朝" panose="02020609040205080304" pitchFamily="17" charset="-128"/>
                        </a:rPr>
                        <a:t>日現在</a:t>
                      </a:r>
                      <a:r>
                        <a:rPr lang="en-US" altLang="ja-JP" sz="1200" b="0" kern="0" dirty="0" smtClean="0">
                          <a:solidFill>
                            <a:schemeClr val="tx1"/>
                          </a:solidFill>
                          <a:effectLst/>
                          <a:latin typeface="ＭＳ 明朝" panose="02020609040205080304" pitchFamily="17" charset="-128"/>
                          <a:ea typeface="ＭＳ 明朝" panose="02020609040205080304" pitchFamily="17" charset="-128"/>
                        </a:rPr>
                        <a:t>)</a:t>
                      </a:r>
                      <a:r>
                        <a:rPr lang="ja-JP" altLang="en-US" sz="1200" b="0" kern="0" dirty="0" smtClean="0">
                          <a:solidFill>
                            <a:schemeClr val="tx1"/>
                          </a:solidFill>
                          <a:effectLst/>
                          <a:latin typeface="ＭＳ 明朝" panose="02020609040205080304" pitchFamily="17" charset="-128"/>
                          <a:ea typeface="ＭＳ 明朝" panose="02020609040205080304" pitchFamily="17" charset="-128"/>
                        </a:rPr>
                        <a:t>最新の金利は機構にご確認ください。］</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r>
              <a:tr h="288032">
                <a:tc>
                  <a:txBody>
                    <a:bodyPr/>
                    <a:lstStyle/>
                    <a:p>
                      <a:pPr algn="dist" hangingPunct="0">
                        <a:lnSpc>
                          <a:spcPts val="1400"/>
                        </a:lnSpc>
                        <a:spcAft>
                          <a:spcPts val="0"/>
                        </a:spcAft>
                      </a:pPr>
                      <a:r>
                        <a:rPr lang="ja-JP" sz="1200" b="0" kern="100" dirty="0">
                          <a:solidFill>
                            <a:schemeClr val="tx1"/>
                          </a:solidFill>
                          <a:effectLst/>
                          <a:latin typeface="ＭＳ 明朝" panose="02020609040205080304" pitchFamily="17" charset="-128"/>
                          <a:ea typeface="ＭＳ 明朝" panose="02020609040205080304" pitchFamily="17" charset="-128"/>
                        </a:rPr>
                        <a:t>貸付期間</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400"/>
                        </a:lnSpc>
                        <a:spcAft>
                          <a:spcPts val="0"/>
                        </a:spcAft>
                      </a:pPr>
                      <a:r>
                        <a:rPr lang="ja-JP" altLang="en-US" sz="1200" b="0" kern="0" dirty="0" smtClean="0">
                          <a:solidFill>
                            <a:schemeClr val="tx1"/>
                          </a:solidFill>
                          <a:effectLst/>
                          <a:latin typeface="ＭＳ 明朝" panose="02020609040205080304" pitchFamily="17" charset="-128"/>
                          <a:ea typeface="ＭＳ 明朝" panose="02020609040205080304" pitchFamily="17" charset="-128"/>
                        </a:rPr>
                        <a:t>３５</a:t>
                      </a:r>
                      <a:r>
                        <a:rPr lang="ja-JP" sz="1200" b="0" kern="0" dirty="0" smtClean="0">
                          <a:solidFill>
                            <a:schemeClr val="tx1"/>
                          </a:solidFill>
                          <a:effectLst/>
                          <a:latin typeface="ＭＳ 明朝" panose="02020609040205080304" pitchFamily="17" charset="-128"/>
                          <a:ea typeface="ＭＳ 明朝" panose="02020609040205080304" pitchFamily="17" charset="-128"/>
                        </a:rPr>
                        <a:t>年</a:t>
                      </a:r>
                      <a:r>
                        <a:rPr lang="ja-JP" sz="1200" b="0" kern="0" dirty="0">
                          <a:solidFill>
                            <a:schemeClr val="tx1"/>
                          </a:solidFill>
                          <a:effectLst/>
                          <a:latin typeface="ＭＳ 明朝" panose="02020609040205080304" pitchFamily="17" charset="-128"/>
                          <a:ea typeface="ＭＳ 明朝" panose="02020609040205080304" pitchFamily="17" charset="-128"/>
                        </a:rPr>
                        <a:t>以内</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rPr>
                        <a:t>２０</a:t>
                      </a:r>
                      <a:r>
                        <a:rPr lang="ja-JP" sz="1200" b="0" kern="100" dirty="0" smtClean="0">
                          <a:solidFill>
                            <a:schemeClr val="tx1"/>
                          </a:solidFill>
                          <a:effectLst/>
                          <a:latin typeface="ＭＳ 明朝" panose="02020609040205080304" pitchFamily="17" charset="-128"/>
                          <a:ea typeface="ＭＳ 明朝" panose="02020609040205080304" pitchFamily="17" charset="-128"/>
                        </a:rPr>
                        <a:t>年</a:t>
                      </a:r>
                      <a:r>
                        <a:rPr lang="ja-JP" sz="1200" b="0" kern="100" dirty="0">
                          <a:solidFill>
                            <a:schemeClr val="tx1"/>
                          </a:solidFill>
                          <a:effectLst/>
                          <a:latin typeface="ＭＳ 明朝" panose="02020609040205080304" pitchFamily="17" charset="-128"/>
                          <a:ea typeface="ＭＳ 明朝" panose="02020609040205080304" pitchFamily="17" charset="-128"/>
                        </a:rPr>
                        <a:t>以内</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850">
                <a:tc>
                  <a:txBody>
                    <a:bodyPr/>
                    <a:lstStyle/>
                    <a:p>
                      <a:pPr algn="di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問合わせ先</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ju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住宅金融支援機構 ＴＥＬ０１２０－０８６－３５３（又は</a:t>
                      </a:r>
                      <a:r>
                        <a:rPr lang="en-US" altLang="ja-JP"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048</a:t>
                      </a: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a:t>
                      </a:r>
                      <a:r>
                        <a:rPr lang="en-US" altLang="ja-JP"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615</a:t>
                      </a: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a:t>
                      </a:r>
                      <a:r>
                        <a:rPr lang="en-US" altLang="ja-JP"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0420</a:t>
                      </a: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r>
            </a:tbl>
          </a:graphicData>
        </a:graphic>
      </p:graphicFrame>
      <p:sp>
        <p:nvSpPr>
          <p:cNvPr id="10" name="テキスト ボックス 9"/>
          <p:cNvSpPr txBox="1"/>
          <p:nvPr/>
        </p:nvSpPr>
        <p:spPr>
          <a:xfrm>
            <a:off x="160174" y="5421582"/>
            <a:ext cx="3927678" cy="307777"/>
          </a:xfrm>
          <a:prstGeom prst="rect">
            <a:avLst/>
          </a:prstGeom>
          <a:noFill/>
        </p:spPr>
        <p:txBody>
          <a:bodyPr wrap="none" rtlCol="0">
            <a:spAutoFit/>
          </a:bodyPr>
          <a:lstStyle/>
          <a:p>
            <a:r>
              <a:rPr lang="ja-JP" altLang="en-US" sz="1400" dirty="0"/>
              <a:t>４</a:t>
            </a:r>
            <a:r>
              <a:rPr kumimoji="1" lang="ja-JP" altLang="en-US" sz="1400" dirty="0" smtClean="0"/>
              <a:t>　被災者生活復興資金の貸付・金利負担の軽減</a:t>
            </a:r>
            <a:endParaRPr kumimoji="1" lang="ja-JP" altLang="en-US" sz="1400" dirty="0"/>
          </a:p>
        </p:txBody>
      </p:sp>
      <p:graphicFrame>
        <p:nvGraphicFramePr>
          <p:cNvPr id="12" name="表 11"/>
          <p:cNvGraphicFramePr>
            <a:graphicFrameLocks noGrp="1"/>
          </p:cNvGraphicFramePr>
          <p:nvPr>
            <p:extLst>
              <p:ext uri="{D42A27DB-BD31-4B8C-83A1-F6EECF244321}">
                <p14:modId xmlns:p14="http://schemas.microsoft.com/office/powerpoint/2010/main" val="2815107467"/>
              </p:ext>
            </p:extLst>
          </p:nvPr>
        </p:nvGraphicFramePr>
        <p:xfrm>
          <a:off x="144536" y="5914472"/>
          <a:ext cx="6596270" cy="3194032"/>
        </p:xfrm>
        <a:graphic>
          <a:graphicData uri="http://schemas.openxmlformats.org/drawingml/2006/table">
            <a:tbl>
              <a:tblPr firstRow="1" bandRow="1">
                <a:tableStyleId>{5C22544A-7EE6-4342-B048-85BDC9FD1C3A}</a:tableStyleId>
              </a:tblPr>
              <a:tblGrid>
                <a:gridCol w="1123662"/>
                <a:gridCol w="5472608"/>
              </a:tblGrid>
              <a:tr h="576592">
                <a:tc>
                  <a:txBody>
                    <a:bodyPr/>
                    <a:lstStyle/>
                    <a:p>
                      <a:pPr algn="ct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貸付対象者</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・全壊、半壊、一部損壊、床上浸水の</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住宅</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被害を受けた</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方、又は</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自家用</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自動車に被害を受けた</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方</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り</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災証明書等で確認</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します</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p>
                    <a:p>
                      <a:pPr hangingPunct="0"/>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・世帯主又は主たる生計維持者</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前年総所得金額</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730</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万円以下等</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資金使途</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・被災家屋のうち、居住の用に供する箇所の補修</a:t>
                      </a:r>
                    </a:p>
                    <a:p>
                      <a:pPr hangingPunct="0"/>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・家具、家庭用電気製品等生活必需品の修理、買換え</a:t>
                      </a:r>
                    </a:p>
                    <a:p>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・自家用自動車の修理、買換え</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4544">
                <a:tc>
                  <a:txBody>
                    <a:bodyPr/>
                    <a:lstStyle/>
                    <a:p>
                      <a:pPr algn="ct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貸付限度額</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300</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万円</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ct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貸付利率</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無利子</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ct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貸付期間</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５年以内（うち据置６か月以内）</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ct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保　証　人</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原則不要</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32">
                <a:tc>
                  <a:txBody>
                    <a:bodyPr/>
                    <a:lstStyle/>
                    <a:p>
                      <a:pPr algn="ct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受付期間</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平成</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２６</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年９月～平成</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２７</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年３月</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問合わせ先</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兵庫県企画県民部災害対策局 災害対策課 訓練・指導班</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ＴＥＬ０７８－３６２－９９８２</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4" name="テキスト ボックス 13"/>
          <p:cNvSpPr txBox="1"/>
          <p:nvPr/>
        </p:nvSpPr>
        <p:spPr>
          <a:xfrm>
            <a:off x="404102" y="5677139"/>
            <a:ext cx="6186309" cy="276999"/>
          </a:xfrm>
          <a:prstGeom prst="rect">
            <a:avLst/>
          </a:prstGeom>
          <a:noFill/>
        </p:spPr>
        <p:txBody>
          <a:bodyPr wrap="none" rtlCol="0">
            <a:spAutoFit/>
          </a:bodyPr>
          <a:lstStyle/>
          <a:p>
            <a:r>
              <a:rPr lang="ja-JP" altLang="en-US" sz="1200" dirty="0">
                <a:latin typeface="ＭＳ 明朝" panose="02020609040205080304" pitchFamily="17" charset="-128"/>
                <a:ea typeface="ＭＳ 明朝" panose="02020609040205080304" pitchFamily="17" charset="-128"/>
              </a:rPr>
              <a:t>住宅又は自家用自動車に被害を受けた方への資金貸付及び金利負担の軽減を行います。</a:t>
            </a:r>
          </a:p>
        </p:txBody>
      </p:sp>
      <p:sp>
        <p:nvSpPr>
          <p:cNvPr id="15" name="テキスト ボックス 14"/>
          <p:cNvSpPr txBox="1"/>
          <p:nvPr/>
        </p:nvSpPr>
        <p:spPr>
          <a:xfrm>
            <a:off x="6265778" y="8834986"/>
            <a:ext cx="548680" cy="307777"/>
          </a:xfrm>
          <a:prstGeom prst="rect">
            <a:avLst/>
          </a:prstGeom>
          <a:noFill/>
        </p:spPr>
        <p:txBody>
          <a:bodyPr wrap="square" rtlCol="0">
            <a:spAutoFit/>
          </a:bodyPr>
          <a:lstStyle/>
          <a:p>
            <a:r>
              <a:rPr kumimoji="1" lang="en-US" altLang="ja-JP" sz="1400" dirty="0" smtClean="0">
                <a:latin typeface="ＭＳ ゴシック" panose="020B0609070205080204" pitchFamily="49" charset="-128"/>
                <a:ea typeface="ＭＳ ゴシック" panose="020B0609070205080204" pitchFamily="49" charset="-128"/>
              </a:rPr>
              <a:t>-</a:t>
            </a:r>
            <a:r>
              <a:rPr kumimoji="1" lang="ja-JP" altLang="en-US" sz="1400" dirty="0" smtClean="0">
                <a:latin typeface="ＭＳ ゴシック" panose="020B0609070205080204" pitchFamily="49" charset="-128"/>
                <a:ea typeface="ＭＳ ゴシック" panose="020B0609070205080204" pitchFamily="49" charset="-128"/>
              </a:rPr>
              <a:t>３</a:t>
            </a:r>
            <a:r>
              <a:rPr kumimoji="1" lang="en-US" altLang="ja-JP" sz="1400" dirty="0" smtClean="0">
                <a:latin typeface="ＭＳ ゴシック" panose="020B0609070205080204" pitchFamily="49" charset="-128"/>
                <a:ea typeface="ＭＳ ゴシック" panose="020B0609070205080204" pitchFamily="49" charset="-128"/>
              </a:rPr>
              <a:t>-</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16" name="テキスト ボックス 15"/>
          <p:cNvSpPr txBox="1"/>
          <p:nvPr/>
        </p:nvSpPr>
        <p:spPr>
          <a:xfrm>
            <a:off x="147749" y="20982"/>
            <a:ext cx="3478837" cy="307777"/>
          </a:xfrm>
          <a:prstGeom prst="rect">
            <a:avLst/>
          </a:prstGeom>
          <a:noFill/>
        </p:spPr>
        <p:txBody>
          <a:bodyPr wrap="none" rtlCol="0">
            <a:spAutoFit/>
          </a:bodyPr>
          <a:lstStyle/>
          <a:p>
            <a:r>
              <a:rPr lang="ja-JP" altLang="en-US" sz="1400" dirty="0"/>
              <a:t>３</a:t>
            </a:r>
            <a:r>
              <a:rPr kumimoji="1" lang="ja-JP" altLang="en-US" sz="1400" dirty="0" smtClean="0"/>
              <a:t>　住宅災害復興融資利子補給事業の実施</a:t>
            </a:r>
            <a:endParaRPr kumimoji="1" lang="ja-JP" altLang="en-US" sz="1400" dirty="0"/>
          </a:p>
        </p:txBody>
      </p:sp>
      <p:graphicFrame>
        <p:nvGraphicFramePr>
          <p:cNvPr id="17" name="表 16"/>
          <p:cNvGraphicFramePr>
            <a:graphicFrameLocks noGrp="1"/>
          </p:cNvGraphicFramePr>
          <p:nvPr>
            <p:extLst>
              <p:ext uri="{D42A27DB-BD31-4B8C-83A1-F6EECF244321}">
                <p14:modId xmlns:p14="http://schemas.microsoft.com/office/powerpoint/2010/main" val="1350256122"/>
              </p:ext>
            </p:extLst>
          </p:nvPr>
        </p:nvGraphicFramePr>
        <p:xfrm>
          <a:off x="140201" y="526962"/>
          <a:ext cx="6630716" cy="2559808"/>
        </p:xfrm>
        <a:graphic>
          <a:graphicData uri="http://schemas.openxmlformats.org/drawingml/2006/table">
            <a:tbl>
              <a:tblPr firstRow="1" firstCol="1" lastRow="1" lastCol="1" bandRow="1" bandCol="1">
                <a:tableStyleId>{5C22544A-7EE6-4342-B048-85BDC9FD1C3A}</a:tableStyleId>
              </a:tblPr>
              <a:tblGrid>
                <a:gridCol w="1128559"/>
                <a:gridCol w="2814029"/>
                <a:gridCol w="2688128"/>
              </a:tblGrid>
              <a:tr h="323850">
                <a:tc>
                  <a:txBody>
                    <a:bodyPr/>
                    <a:lstStyle/>
                    <a:p>
                      <a:pPr algn="dist" hangingPunct="0">
                        <a:lnSpc>
                          <a:spcPts val="1400"/>
                        </a:lnSpc>
                        <a:spcAft>
                          <a:spcPts val="0"/>
                        </a:spcAft>
                      </a:pP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400"/>
                        </a:lnSpc>
                        <a:spcAft>
                          <a:spcPts val="0"/>
                        </a:spcAft>
                      </a:pPr>
                      <a:r>
                        <a:rPr lang="ja-JP" sz="1200" b="0" kern="100" dirty="0">
                          <a:solidFill>
                            <a:schemeClr val="tx1"/>
                          </a:solidFill>
                          <a:effectLst/>
                          <a:latin typeface="ＭＳ 明朝" panose="02020609040205080304" pitchFamily="17" charset="-128"/>
                          <a:ea typeface="ＭＳ 明朝" panose="02020609040205080304" pitchFamily="17" charset="-128"/>
                        </a:rPr>
                        <a:t>建設・購入</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400"/>
                        </a:lnSpc>
                        <a:spcAft>
                          <a:spcPts val="0"/>
                        </a:spcAft>
                      </a:pPr>
                      <a:r>
                        <a:rPr lang="ja-JP" sz="1200" b="0" kern="100" dirty="0">
                          <a:solidFill>
                            <a:schemeClr val="tx1"/>
                          </a:solidFill>
                          <a:effectLst/>
                          <a:latin typeface="ＭＳ 明朝" panose="02020609040205080304" pitchFamily="17" charset="-128"/>
                          <a:ea typeface="ＭＳ 明朝" panose="02020609040205080304" pitchFamily="17" charset="-128"/>
                        </a:rPr>
                        <a:t>補　修</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68238">
                <a:tc>
                  <a:txBody>
                    <a:bodyPr/>
                    <a:lstStyle/>
                    <a:p>
                      <a:pPr algn="dist" hangingPunct="0">
                        <a:lnSpc>
                          <a:spcPts val="1400"/>
                        </a:lnSpc>
                        <a:spcAft>
                          <a:spcPts val="0"/>
                        </a:spcAft>
                      </a:pPr>
                      <a:r>
                        <a:rPr lang="ja-JP" sz="1200" b="0" kern="100" dirty="0" smtClean="0">
                          <a:solidFill>
                            <a:schemeClr val="tx1"/>
                          </a:solidFill>
                          <a:effectLst/>
                          <a:latin typeface="ＭＳ 明朝" panose="02020609040205080304" pitchFamily="17" charset="-128"/>
                          <a:ea typeface="ＭＳ 明朝" panose="02020609040205080304" pitchFamily="17" charset="-128"/>
                        </a:rPr>
                        <a:t>対象者</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400"/>
                        </a:lnSpc>
                        <a:spcAft>
                          <a:spcPts val="0"/>
                        </a:spcAft>
                      </a:pPr>
                      <a:r>
                        <a:rPr lang="ja-JP" sz="1200" b="0" kern="100" dirty="0">
                          <a:solidFill>
                            <a:schemeClr val="tx1"/>
                          </a:solidFill>
                          <a:effectLst/>
                          <a:latin typeface="ＭＳ 明朝" panose="02020609040205080304" pitchFamily="17" charset="-128"/>
                          <a:ea typeface="ＭＳ 明朝" panose="02020609040205080304" pitchFamily="17" charset="-128"/>
                        </a:rPr>
                        <a:t>全壊、半壊の被害を受けた被災者で</a:t>
                      </a:r>
                      <a:r>
                        <a:rPr lang="ja-JP" sz="1200" b="0" kern="100" dirty="0" smtClean="0">
                          <a:solidFill>
                            <a:schemeClr val="tx1"/>
                          </a:solidFill>
                          <a:effectLst/>
                          <a:latin typeface="ＭＳ 明朝" panose="02020609040205080304" pitchFamily="17" charset="-128"/>
                          <a:ea typeface="ＭＳ 明朝" panose="02020609040205080304" pitchFamily="17" charset="-128"/>
                        </a:rPr>
                        <a:t>、</a:t>
                      </a:r>
                      <a:r>
                        <a:rPr lang="en-US" altLang="ja-JP" sz="1200" b="0" kern="100" dirty="0" smtClean="0">
                          <a:solidFill>
                            <a:schemeClr val="tx1"/>
                          </a:solidFill>
                          <a:effectLst/>
                          <a:latin typeface="ＭＳ 明朝" panose="02020609040205080304" pitchFamily="17" charset="-128"/>
                          <a:ea typeface="ＭＳ 明朝" panose="02020609040205080304" pitchFamily="17" charset="-128"/>
                        </a:rPr>
                        <a:t>500</a:t>
                      </a:r>
                      <a:r>
                        <a:rPr lang="ja-JP" altLang="en-US" sz="1200" b="0" kern="100" dirty="0" smtClean="0">
                          <a:solidFill>
                            <a:schemeClr val="tx1"/>
                          </a:solidFill>
                          <a:effectLst/>
                          <a:latin typeface="ＭＳ 明朝" panose="02020609040205080304" pitchFamily="17" charset="-128"/>
                          <a:ea typeface="ＭＳ 明朝" panose="02020609040205080304" pitchFamily="17" charset="-128"/>
                        </a:rPr>
                        <a:t>万円以上の融資を受けて</a:t>
                      </a:r>
                      <a:r>
                        <a:rPr lang="ja-JP" sz="1200" b="0" kern="100" dirty="0" smtClean="0">
                          <a:solidFill>
                            <a:schemeClr val="tx1"/>
                          </a:solidFill>
                          <a:effectLst/>
                          <a:latin typeface="ＭＳ 明朝" panose="02020609040205080304" pitchFamily="17" charset="-128"/>
                          <a:ea typeface="ＭＳ 明朝" panose="02020609040205080304" pitchFamily="17" charset="-128"/>
                        </a:rPr>
                        <a:t>住宅</a:t>
                      </a:r>
                      <a:r>
                        <a:rPr lang="ja-JP" sz="1200" b="0" kern="100" dirty="0">
                          <a:solidFill>
                            <a:schemeClr val="tx1"/>
                          </a:solidFill>
                          <a:effectLst/>
                          <a:latin typeface="ＭＳ 明朝" panose="02020609040205080304" pitchFamily="17" charset="-128"/>
                          <a:ea typeface="ＭＳ 明朝" panose="02020609040205080304" pitchFamily="17" charset="-128"/>
                        </a:rPr>
                        <a:t>の建設・購入を</a:t>
                      </a:r>
                      <a:r>
                        <a:rPr lang="ja-JP" sz="1200" b="0" kern="100" dirty="0" smtClean="0">
                          <a:solidFill>
                            <a:schemeClr val="tx1"/>
                          </a:solidFill>
                          <a:effectLst/>
                          <a:latin typeface="ＭＳ 明朝" panose="02020609040205080304" pitchFamily="17" charset="-128"/>
                          <a:ea typeface="ＭＳ 明朝" panose="02020609040205080304" pitchFamily="17" charset="-128"/>
                        </a:rPr>
                        <a:t>行う</a:t>
                      </a:r>
                      <a:r>
                        <a:rPr lang="ja-JP" altLang="en-US" sz="1200" b="0" kern="100" dirty="0" smtClean="0">
                          <a:solidFill>
                            <a:schemeClr val="tx1"/>
                          </a:solidFill>
                          <a:effectLst/>
                          <a:latin typeface="ＭＳ 明朝" panose="02020609040205080304" pitchFamily="17" charset="-128"/>
                          <a:ea typeface="ＭＳ 明朝" panose="02020609040205080304" pitchFamily="17" charset="-128"/>
                        </a:rPr>
                        <a:t>方</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400"/>
                        </a:lnSpc>
                        <a:spcAft>
                          <a:spcPts val="0"/>
                        </a:spcAft>
                      </a:pPr>
                      <a:r>
                        <a:rPr lang="ja-JP" sz="1200" b="0" kern="100" dirty="0">
                          <a:solidFill>
                            <a:schemeClr val="tx1"/>
                          </a:solidFill>
                          <a:effectLst/>
                          <a:latin typeface="ＭＳ 明朝" panose="02020609040205080304" pitchFamily="17" charset="-128"/>
                          <a:ea typeface="ＭＳ 明朝" panose="02020609040205080304" pitchFamily="17" charset="-128"/>
                        </a:rPr>
                        <a:t>一部損壊以上の被害を受けた被災者で</a:t>
                      </a:r>
                      <a:r>
                        <a:rPr lang="ja-JP" sz="1200" b="0" kern="100" dirty="0" smtClean="0">
                          <a:solidFill>
                            <a:schemeClr val="tx1"/>
                          </a:solidFill>
                          <a:effectLst/>
                          <a:latin typeface="ＭＳ 明朝" panose="02020609040205080304" pitchFamily="17" charset="-128"/>
                          <a:ea typeface="ＭＳ 明朝" panose="02020609040205080304" pitchFamily="17" charset="-128"/>
                        </a:rPr>
                        <a:t>、</a:t>
                      </a:r>
                      <a:r>
                        <a:rPr lang="en-US" altLang="ja-JP" sz="1200" b="0" kern="100" dirty="0" smtClean="0">
                          <a:solidFill>
                            <a:schemeClr val="tx1"/>
                          </a:solidFill>
                          <a:effectLst/>
                          <a:latin typeface="ＭＳ 明朝" panose="02020609040205080304" pitchFamily="17" charset="-128"/>
                          <a:ea typeface="ＭＳ 明朝" panose="02020609040205080304" pitchFamily="17" charset="-128"/>
                        </a:rPr>
                        <a:t>500</a:t>
                      </a:r>
                      <a:r>
                        <a:rPr lang="ja-JP" altLang="en-US" sz="1200" b="0" kern="100" dirty="0" smtClean="0">
                          <a:solidFill>
                            <a:schemeClr val="tx1"/>
                          </a:solidFill>
                          <a:effectLst/>
                          <a:latin typeface="ＭＳ 明朝" panose="02020609040205080304" pitchFamily="17" charset="-128"/>
                          <a:ea typeface="ＭＳ 明朝" panose="02020609040205080304" pitchFamily="17" charset="-128"/>
                        </a:rPr>
                        <a:t>万円以上の融資を受けて</a:t>
                      </a:r>
                      <a:r>
                        <a:rPr lang="ja-JP" sz="1200" b="0" kern="100" dirty="0" smtClean="0">
                          <a:solidFill>
                            <a:schemeClr val="tx1"/>
                          </a:solidFill>
                          <a:effectLst/>
                          <a:latin typeface="ＭＳ 明朝" panose="02020609040205080304" pitchFamily="17" charset="-128"/>
                          <a:ea typeface="ＭＳ 明朝" panose="02020609040205080304" pitchFamily="17" charset="-128"/>
                        </a:rPr>
                        <a:t>住宅</a:t>
                      </a:r>
                      <a:r>
                        <a:rPr lang="ja-JP" sz="1200" b="0" kern="100" dirty="0">
                          <a:solidFill>
                            <a:schemeClr val="tx1"/>
                          </a:solidFill>
                          <a:effectLst/>
                          <a:latin typeface="ＭＳ 明朝" panose="02020609040205080304" pitchFamily="17" charset="-128"/>
                          <a:ea typeface="ＭＳ 明朝" panose="02020609040205080304" pitchFamily="17" charset="-128"/>
                        </a:rPr>
                        <a:t>の補修を</a:t>
                      </a:r>
                      <a:r>
                        <a:rPr lang="ja-JP" sz="1200" b="0" kern="100" dirty="0" smtClean="0">
                          <a:solidFill>
                            <a:schemeClr val="tx1"/>
                          </a:solidFill>
                          <a:effectLst/>
                          <a:latin typeface="ＭＳ 明朝" panose="02020609040205080304" pitchFamily="17" charset="-128"/>
                          <a:ea typeface="ＭＳ 明朝" panose="02020609040205080304" pitchFamily="17" charset="-128"/>
                        </a:rPr>
                        <a:t>行う</a:t>
                      </a:r>
                      <a:r>
                        <a:rPr lang="ja-JP" altLang="en-US" sz="1200" b="0" kern="100" dirty="0" smtClean="0">
                          <a:solidFill>
                            <a:schemeClr val="tx1"/>
                          </a:solidFill>
                          <a:effectLst/>
                          <a:latin typeface="ＭＳ 明朝" panose="02020609040205080304" pitchFamily="17" charset="-128"/>
                          <a:ea typeface="ＭＳ 明朝" panose="02020609040205080304" pitchFamily="17" charset="-128"/>
                        </a:rPr>
                        <a:t>方</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850">
                <a:tc>
                  <a:txBody>
                    <a:bodyPr/>
                    <a:lstStyle/>
                    <a:p>
                      <a:pPr algn="di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対象融資</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　住宅金融支援機構災害復興住宅融資・民間住宅融資</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hangingPunct="0">
                        <a:lnSpc>
                          <a:spcPts val="1400"/>
                        </a:lnSpc>
                        <a:spcAft>
                          <a:spcPts val="0"/>
                        </a:spcAft>
                      </a:pP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43658">
                <a:tc>
                  <a:txBody>
                    <a:bodyPr/>
                    <a:lstStyle/>
                    <a:p>
                      <a:pPr algn="di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rPr>
                        <a:t>利子補給</a:t>
                      </a:r>
                      <a:r>
                        <a:rPr lang="ja-JP" sz="1200" b="0" kern="100" dirty="0" smtClean="0">
                          <a:solidFill>
                            <a:schemeClr val="tx1"/>
                          </a:solidFill>
                          <a:effectLst/>
                          <a:latin typeface="ＭＳ 明朝" panose="02020609040205080304" pitchFamily="17" charset="-128"/>
                          <a:ea typeface="ＭＳ 明朝" panose="02020609040205080304" pitchFamily="17" charset="-128"/>
                        </a:rPr>
                        <a:t>率</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just" hangingPunct="0">
                        <a:lnSpc>
                          <a:spcPts val="1400"/>
                        </a:lnSpc>
                        <a:spcAft>
                          <a:spcPts val="0"/>
                        </a:spcAft>
                      </a:pPr>
                      <a:r>
                        <a:rPr lang="ja-JP" sz="1200" b="0" kern="0" dirty="0">
                          <a:solidFill>
                            <a:schemeClr val="tx1"/>
                          </a:solidFill>
                          <a:effectLst/>
                          <a:latin typeface="ＭＳ 明朝" panose="02020609040205080304" pitchFamily="17" charset="-128"/>
                          <a:ea typeface="ＭＳ 明朝" panose="02020609040205080304" pitchFamily="17" charset="-128"/>
                        </a:rPr>
                        <a:t>　</a:t>
                      </a:r>
                      <a:r>
                        <a:rPr lang="ja-JP" sz="1200" b="0" kern="0" dirty="0" smtClean="0">
                          <a:solidFill>
                            <a:schemeClr val="tx1"/>
                          </a:solidFill>
                          <a:effectLst/>
                          <a:latin typeface="ＭＳ 明朝" panose="02020609040205080304" pitchFamily="17" charset="-128"/>
                          <a:ea typeface="ＭＳ 明朝" panose="02020609040205080304" pitchFamily="17" charset="-128"/>
                        </a:rPr>
                        <a:t>融資</a:t>
                      </a:r>
                      <a:r>
                        <a:rPr lang="ja-JP" altLang="en-US" sz="1200" b="0" kern="0" dirty="0" smtClean="0">
                          <a:solidFill>
                            <a:schemeClr val="tx1"/>
                          </a:solidFill>
                          <a:effectLst/>
                          <a:latin typeface="ＭＳ 明朝" panose="02020609040205080304" pitchFamily="17" charset="-128"/>
                          <a:ea typeface="ＭＳ 明朝" panose="02020609040205080304" pitchFamily="17" charset="-128"/>
                        </a:rPr>
                        <a:t>実行時点</a:t>
                      </a:r>
                      <a:r>
                        <a:rPr lang="ja-JP" sz="1200" b="0" kern="0" dirty="0" smtClean="0">
                          <a:solidFill>
                            <a:schemeClr val="tx1"/>
                          </a:solidFill>
                          <a:effectLst/>
                          <a:latin typeface="ＭＳ 明朝" panose="02020609040205080304" pitchFamily="17" charset="-128"/>
                          <a:ea typeface="ＭＳ 明朝" panose="02020609040205080304" pitchFamily="17" charset="-128"/>
                        </a:rPr>
                        <a:t>の</a:t>
                      </a:r>
                      <a:r>
                        <a:rPr lang="ja-JP" sz="1200" b="0" kern="0" dirty="0">
                          <a:solidFill>
                            <a:schemeClr val="tx1"/>
                          </a:solidFill>
                          <a:effectLst/>
                          <a:latin typeface="ＭＳ 明朝" panose="02020609040205080304" pitchFamily="17" charset="-128"/>
                          <a:ea typeface="ＭＳ 明朝" panose="02020609040205080304" pitchFamily="17" charset="-128"/>
                        </a:rPr>
                        <a:t>住宅金融支援機構の災害復興住宅融資利率</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r>
              <a:tr h="323850">
                <a:tc>
                  <a:txBody>
                    <a:bodyPr/>
                    <a:lstStyle/>
                    <a:p>
                      <a:pPr algn="di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対象融資限度額</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２，０００万円</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１，０６０万円</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850">
                <a:tc>
                  <a:txBody>
                    <a:bodyPr/>
                    <a:lstStyle/>
                    <a:p>
                      <a:pPr algn="dist" hangingPunct="0">
                        <a:lnSpc>
                          <a:spcPts val="1400"/>
                        </a:lnSpc>
                        <a:spcAft>
                          <a:spcPts val="0"/>
                        </a:spcAft>
                      </a:pPr>
                      <a:r>
                        <a:rPr lang="ja-JP" sz="1200" b="0" kern="100" dirty="0" smtClean="0">
                          <a:solidFill>
                            <a:schemeClr val="tx1"/>
                          </a:solidFill>
                          <a:effectLst/>
                          <a:latin typeface="ＭＳ 明朝" panose="02020609040205080304" pitchFamily="17" charset="-128"/>
                          <a:ea typeface="ＭＳ 明朝" panose="02020609040205080304" pitchFamily="17" charset="-128"/>
                        </a:rPr>
                        <a:t>期間</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５年間</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hangingPunct="0">
                        <a:lnSpc>
                          <a:spcPts val="1400"/>
                        </a:lnSpc>
                        <a:spcAft>
                          <a:spcPts val="0"/>
                        </a:spcAft>
                      </a:pP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850">
                <a:tc>
                  <a:txBody>
                    <a:bodyPr/>
                    <a:lstStyle/>
                    <a:p>
                      <a:pPr algn="di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問合わせ先</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ju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兵庫県県土整備部住宅建築局 </a:t>
                      </a:r>
                      <a:r>
                        <a:rPr lang="zh-TW"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住宅政策課 住宅行政班</a:t>
                      </a:r>
                      <a:endParaRPr lang="en-US" altLang="zh-TW" sz="1200" b="0" kern="100" dirty="0" smtClean="0">
                        <a:solidFill>
                          <a:schemeClr val="tx1"/>
                        </a:solidFill>
                        <a:effectLst/>
                        <a:latin typeface="ＭＳ 明朝" panose="02020609040205080304" pitchFamily="17" charset="-128"/>
                        <a:ea typeface="ＭＳ 明朝" panose="02020609040205080304" pitchFamily="17" charset="-128"/>
                        <a:cs typeface="Times New Roman"/>
                      </a:endParaRPr>
                    </a:p>
                    <a:p>
                      <a:pPr algn="ju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ＴＥＬ</a:t>
                      </a:r>
                      <a:r>
                        <a:rPr lang="zh-TW"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０７８－３６２－３６１１</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r>
            </a:tbl>
          </a:graphicData>
        </a:graphic>
      </p:graphicFrame>
      <p:sp>
        <p:nvSpPr>
          <p:cNvPr id="18" name="テキスト ボックス 17"/>
          <p:cNvSpPr txBox="1"/>
          <p:nvPr/>
        </p:nvSpPr>
        <p:spPr>
          <a:xfrm>
            <a:off x="404664" y="294500"/>
            <a:ext cx="5724644" cy="276999"/>
          </a:xfrm>
          <a:prstGeom prst="rect">
            <a:avLst/>
          </a:prstGeom>
          <a:noFill/>
        </p:spPr>
        <p:txBody>
          <a:bodyPr wrap="none" rtlCol="0">
            <a:spAutoFit/>
          </a:bodyPr>
          <a:lstStyle/>
          <a:p>
            <a:r>
              <a:rPr lang="ja-JP" altLang="en-US" sz="1200" dirty="0" smtClean="0">
                <a:latin typeface="ＭＳ 明朝" panose="02020609040205080304" pitchFamily="17" charset="-128"/>
                <a:ea typeface="ＭＳ 明朝" panose="02020609040205080304" pitchFamily="17" charset="-128"/>
              </a:rPr>
              <a:t>住宅の建設・購入・補修を行うための融資に対する利子補給制度を</a:t>
            </a:r>
            <a:r>
              <a:rPr lang="ja-JP" altLang="en-US" sz="1200" dirty="0">
                <a:latin typeface="ＭＳ 明朝" panose="02020609040205080304" pitchFamily="17" charset="-128"/>
                <a:ea typeface="ＭＳ 明朝" panose="02020609040205080304" pitchFamily="17" charset="-128"/>
              </a:rPr>
              <a:t>実施します。</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5571209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47749" y="2987824"/>
            <a:ext cx="3272050" cy="307777"/>
          </a:xfrm>
          <a:prstGeom prst="rect">
            <a:avLst/>
          </a:prstGeom>
          <a:noFill/>
        </p:spPr>
        <p:txBody>
          <a:bodyPr wrap="none" rtlCol="0">
            <a:spAutoFit/>
          </a:bodyPr>
          <a:lstStyle/>
          <a:p>
            <a:r>
              <a:rPr lang="ja-JP" altLang="en-US" sz="1400" dirty="0"/>
              <a:t>６</a:t>
            </a:r>
            <a:r>
              <a:rPr kumimoji="1" lang="ja-JP" altLang="en-US" sz="1400" dirty="0" smtClean="0"/>
              <a:t>　</a:t>
            </a:r>
            <a:r>
              <a:rPr lang="ja-JP" altLang="en-US" sz="1400" dirty="0"/>
              <a:t>老朽危険空き家除却支援事業の実施</a:t>
            </a:r>
            <a:endParaRPr lang="en-US" altLang="ja-JP" sz="1400" dirty="0"/>
          </a:p>
        </p:txBody>
      </p:sp>
      <p:sp>
        <p:nvSpPr>
          <p:cNvPr id="6" name="テキスト ボックス 5"/>
          <p:cNvSpPr txBox="1"/>
          <p:nvPr/>
        </p:nvSpPr>
        <p:spPr>
          <a:xfrm>
            <a:off x="160174" y="6764640"/>
            <a:ext cx="2194832" cy="307777"/>
          </a:xfrm>
          <a:prstGeom prst="rect">
            <a:avLst/>
          </a:prstGeom>
          <a:noFill/>
        </p:spPr>
        <p:txBody>
          <a:bodyPr wrap="none" rtlCol="0">
            <a:spAutoFit/>
          </a:bodyPr>
          <a:lstStyle/>
          <a:p>
            <a:r>
              <a:rPr lang="ja-JP" altLang="en-US" sz="1400" dirty="0"/>
              <a:t>７</a:t>
            </a:r>
            <a:r>
              <a:rPr kumimoji="1" lang="ja-JP" altLang="en-US" sz="1400" dirty="0" smtClean="0"/>
              <a:t>　</a:t>
            </a:r>
            <a:r>
              <a:rPr lang="ja-JP" altLang="ja-JP" sz="1400" dirty="0"/>
              <a:t>県営住宅空き家の提供</a:t>
            </a:r>
            <a:endParaRPr kumimoji="1" lang="ja-JP" altLang="en-US" sz="1400" dirty="0"/>
          </a:p>
        </p:txBody>
      </p:sp>
      <p:graphicFrame>
        <p:nvGraphicFramePr>
          <p:cNvPr id="7" name="表 6"/>
          <p:cNvGraphicFramePr>
            <a:graphicFrameLocks noGrp="1"/>
          </p:cNvGraphicFramePr>
          <p:nvPr>
            <p:extLst>
              <p:ext uri="{D42A27DB-BD31-4B8C-83A1-F6EECF244321}">
                <p14:modId xmlns:p14="http://schemas.microsoft.com/office/powerpoint/2010/main" val="3854386828"/>
              </p:ext>
            </p:extLst>
          </p:nvPr>
        </p:nvGraphicFramePr>
        <p:xfrm>
          <a:off x="188640" y="7267274"/>
          <a:ext cx="6552728" cy="1844040"/>
        </p:xfrm>
        <a:graphic>
          <a:graphicData uri="http://schemas.openxmlformats.org/drawingml/2006/table">
            <a:tbl>
              <a:tblPr firstRow="1" bandRow="1">
                <a:tableStyleId>{5C22544A-7EE6-4342-B048-85BDC9FD1C3A}</a:tableStyleId>
              </a:tblPr>
              <a:tblGrid>
                <a:gridCol w="1152128"/>
                <a:gridCol w="5400600"/>
              </a:tblGrid>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使用期間</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原則３か月以内</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最長１年</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までの延長可）</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使用料</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全額免除</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提供戸数</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２０</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戸（丹波市）</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0624">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対象世帯</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全壊・半壊・床上浸水の被災世帯</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問合わせ先</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0">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anose="02020609040205080304" pitchFamily="17" charset="-128"/>
                          <a:ea typeface="ＭＳ 明朝" panose="02020609040205080304" pitchFamily="17" charset="-128"/>
                        </a:rPr>
                        <a:t>兵庫県県土整備部住宅建築局 住宅管理課</a:t>
                      </a:r>
                      <a:r>
                        <a:rPr kumimoji="1" lang="ja-JP" altLang="en-US" sz="1200" b="0" baseline="0" dirty="0" smtClean="0">
                          <a:solidFill>
                            <a:schemeClr val="tx1"/>
                          </a:solidFill>
                          <a:latin typeface="ＭＳ 明朝" panose="02020609040205080304" pitchFamily="17" charset="-128"/>
                          <a:ea typeface="ＭＳ 明朝" panose="02020609040205080304" pitchFamily="17" charset="-128"/>
                        </a:rPr>
                        <a:t> </a:t>
                      </a:r>
                      <a:r>
                        <a:rPr kumimoji="1" lang="ja-JP" altLang="en-US" sz="1200" b="0" dirty="0" smtClean="0">
                          <a:solidFill>
                            <a:schemeClr val="tx1"/>
                          </a:solidFill>
                          <a:latin typeface="ＭＳ 明朝" panose="02020609040205080304" pitchFamily="17" charset="-128"/>
                          <a:ea typeface="ＭＳ 明朝" panose="02020609040205080304" pitchFamily="17" charset="-128"/>
                        </a:rPr>
                        <a:t>管理班（団地支援担当）</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marL="0" marR="0" indent="0" algn="l" defTabSz="914400" rtl="0" eaLnBrk="1" fontAlgn="auto" latinLnBrk="0" hangingPunct="0">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anose="02020609040205080304" pitchFamily="17" charset="-128"/>
                          <a:ea typeface="ＭＳ 明朝" panose="02020609040205080304" pitchFamily="17" charset="-128"/>
                        </a:rPr>
                        <a:t>ＴＥＬ０７８－２３０－８４７０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テキスト ボックス 7"/>
          <p:cNvSpPr txBox="1"/>
          <p:nvPr/>
        </p:nvSpPr>
        <p:spPr>
          <a:xfrm>
            <a:off x="404664" y="3245892"/>
            <a:ext cx="6032421" cy="276999"/>
          </a:xfrm>
          <a:prstGeom prst="rect">
            <a:avLst/>
          </a:prstGeom>
          <a:noFill/>
        </p:spPr>
        <p:txBody>
          <a:bodyPr wrap="none" rtlCol="0">
            <a:spAutoFit/>
          </a:bodyPr>
          <a:lstStyle/>
          <a:p>
            <a:r>
              <a:rPr lang="ja-JP" altLang="en-US" sz="1200" dirty="0" smtClean="0">
                <a:latin typeface="ＭＳ 明朝" panose="02020609040205080304" pitchFamily="17" charset="-128"/>
                <a:ea typeface="ＭＳ 明朝" panose="02020609040205080304" pitchFamily="17" charset="-128"/>
              </a:rPr>
              <a:t>被災</a:t>
            </a:r>
            <a:r>
              <a:rPr lang="ja-JP" altLang="en-US" sz="1200" dirty="0">
                <a:latin typeface="ＭＳ 明朝" panose="02020609040205080304" pitchFamily="17" charset="-128"/>
                <a:ea typeface="ＭＳ 明朝" panose="02020609040205080304" pitchFamily="17" charset="-128"/>
              </a:rPr>
              <a:t>住宅のうち、倒壊等により危険が及ぶおそれのある</a:t>
            </a:r>
            <a:r>
              <a:rPr lang="ja-JP" altLang="en-US" sz="1200" dirty="0" smtClean="0">
                <a:latin typeface="ＭＳ 明朝" panose="02020609040205080304" pitchFamily="17" charset="-128"/>
                <a:ea typeface="ＭＳ 明朝" panose="02020609040205080304" pitchFamily="17" charset="-128"/>
              </a:rPr>
              <a:t>空き家の</a:t>
            </a:r>
            <a:r>
              <a:rPr lang="ja-JP" altLang="en-US" sz="1200" dirty="0">
                <a:latin typeface="ＭＳ 明朝" panose="02020609040205080304" pitchFamily="17" charset="-128"/>
                <a:ea typeface="ＭＳ 明朝" panose="02020609040205080304" pitchFamily="17" charset="-128"/>
              </a:rPr>
              <a:t>除却を支援します。</a:t>
            </a:r>
            <a:endParaRPr kumimoji="1" lang="ja-JP" altLang="en-US" sz="1200" dirty="0">
              <a:latin typeface="ＭＳ 明朝" panose="02020609040205080304" pitchFamily="17" charset="-128"/>
              <a:ea typeface="ＭＳ 明朝" panose="02020609040205080304" pitchFamily="17" charset="-128"/>
            </a:endParaRPr>
          </a:p>
        </p:txBody>
      </p:sp>
      <p:sp>
        <p:nvSpPr>
          <p:cNvPr id="10" name="テキスト ボックス 9"/>
          <p:cNvSpPr txBox="1"/>
          <p:nvPr/>
        </p:nvSpPr>
        <p:spPr>
          <a:xfrm>
            <a:off x="404664" y="7020163"/>
            <a:ext cx="5109091" cy="276999"/>
          </a:xfrm>
          <a:prstGeom prst="rect">
            <a:avLst/>
          </a:prstGeom>
          <a:noFill/>
        </p:spPr>
        <p:txBody>
          <a:bodyPr wrap="none" rtlCol="0">
            <a:spAutoFit/>
          </a:bodyPr>
          <a:lstStyle/>
          <a:p>
            <a:r>
              <a:rPr lang="ja-JP" altLang="ja-JP" sz="1200" dirty="0">
                <a:latin typeface="ＭＳ 明朝" panose="02020609040205080304" pitchFamily="17" charset="-128"/>
                <a:ea typeface="ＭＳ 明朝" panose="02020609040205080304" pitchFamily="17" charset="-128"/>
              </a:rPr>
              <a:t>一時的に住宅に</a:t>
            </a:r>
            <a:r>
              <a:rPr lang="ja-JP" altLang="ja-JP" sz="1200" dirty="0" smtClean="0">
                <a:latin typeface="ＭＳ 明朝" panose="02020609040205080304" pitchFamily="17" charset="-128"/>
                <a:ea typeface="ＭＳ 明朝" panose="02020609040205080304" pitchFamily="17" charset="-128"/>
              </a:rPr>
              <a:t>困窮</a:t>
            </a:r>
            <a:r>
              <a:rPr lang="ja-JP" altLang="en-US" sz="1200" dirty="0" smtClean="0">
                <a:latin typeface="ＭＳ 明朝" panose="02020609040205080304" pitchFamily="17" charset="-128"/>
                <a:ea typeface="ＭＳ 明朝" panose="02020609040205080304" pitchFamily="17" charset="-128"/>
              </a:rPr>
              <a:t>しておられる方</a:t>
            </a:r>
            <a:r>
              <a:rPr lang="ja-JP" altLang="ja-JP" sz="1200" dirty="0" smtClean="0">
                <a:latin typeface="ＭＳ 明朝" panose="02020609040205080304" pitchFamily="17" charset="-128"/>
                <a:ea typeface="ＭＳ 明朝" panose="02020609040205080304" pitchFamily="17" charset="-128"/>
              </a:rPr>
              <a:t>に県営住宅</a:t>
            </a:r>
            <a:r>
              <a:rPr lang="ja-JP" altLang="en-US" sz="1200" dirty="0" smtClean="0">
                <a:latin typeface="ＭＳ 明朝" panose="02020609040205080304" pitchFamily="17" charset="-128"/>
                <a:ea typeface="ＭＳ 明朝" panose="02020609040205080304" pitchFamily="17" charset="-128"/>
              </a:rPr>
              <a:t>の</a:t>
            </a:r>
            <a:r>
              <a:rPr lang="ja-JP" altLang="ja-JP" sz="1200" dirty="0" smtClean="0">
                <a:latin typeface="ＭＳ 明朝" panose="02020609040205080304" pitchFamily="17" charset="-128"/>
                <a:ea typeface="ＭＳ 明朝" panose="02020609040205080304" pitchFamily="17" charset="-128"/>
              </a:rPr>
              <a:t>空き家</a:t>
            </a:r>
            <a:r>
              <a:rPr lang="ja-JP" altLang="ja-JP" sz="1200" dirty="0">
                <a:latin typeface="ＭＳ 明朝" panose="02020609040205080304" pitchFamily="17" charset="-128"/>
                <a:ea typeface="ＭＳ 明朝" panose="02020609040205080304" pitchFamily="17" charset="-128"/>
              </a:rPr>
              <a:t>を提供</a:t>
            </a:r>
            <a:r>
              <a:rPr lang="ja-JP" altLang="en-US" sz="1200" dirty="0">
                <a:latin typeface="ＭＳ 明朝" panose="02020609040205080304" pitchFamily="17" charset="-128"/>
                <a:ea typeface="ＭＳ 明朝" panose="02020609040205080304" pitchFamily="17" charset="-128"/>
              </a:rPr>
              <a:t>します。</a:t>
            </a:r>
          </a:p>
        </p:txBody>
      </p:sp>
      <p:graphicFrame>
        <p:nvGraphicFramePr>
          <p:cNvPr id="11" name="表 10"/>
          <p:cNvGraphicFramePr>
            <a:graphicFrameLocks noGrp="1"/>
          </p:cNvGraphicFramePr>
          <p:nvPr>
            <p:extLst>
              <p:ext uri="{D42A27DB-BD31-4B8C-83A1-F6EECF244321}">
                <p14:modId xmlns:p14="http://schemas.microsoft.com/office/powerpoint/2010/main" val="473110514"/>
              </p:ext>
            </p:extLst>
          </p:nvPr>
        </p:nvGraphicFramePr>
        <p:xfrm>
          <a:off x="188640" y="3520346"/>
          <a:ext cx="6552728" cy="3108960"/>
        </p:xfrm>
        <a:graphic>
          <a:graphicData uri="http://schemas.openxmlformats.org/drawingml/2006/table">
            <a:tbl>
              <a:tblPr firstRow="1" bandRow="1">
                <a:tableStyleId>{5C22544A-7EE6-4342-B048-85BDC9FD1C3A}</a:tableStyleId>
              </a:tblPr>
              <a:tblGrid>
                <a:gridCol w="1152128"/>
                <a:gridCol w="5400600"/>
              </a:tblGrid>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対象住宅</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次の条件を満たすものが対象です。</a:t>
                      </a:r>
                    </a:p>
                    <a:p>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・８月豪雨災害により一部損壊以上の被害を受けた住宅で、空き家となって　</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　いること（今回の災害により被災して空き家となった住宅も含みます。）</a:t>
                      </a:r>
                    </a:p>
                    <a:p>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・倒壊等により周辺に危険が及ぶ恐れがあり、市町から条例・要綱に基づき、</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　指導、助言を受けている空き家</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補助形態</a:t>
                      </a:r>
                      <a:endParaRPr kumimoji="1" lang="en-US" altLang="zh-TW" sz="1200" b="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県から市町への補助（市町が所有者に対して実施する補助への支援）</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zh-TW" altLang="en-US" sz="1200" b="0" dirty="0" smtClean="0">
                          <a:solidFill>
                            <a:schemeClr val="tx1"/>
                          </a:solidFill>
                          <a:latin typeface="ＭＳ 明朝" panose="02020609040205080304" pitchFamily="17" charset="-128"/>
                          <a:ea typeface="ＭＳ 明朝" panose="02020609040205080304" pitchFamily="17" charset="-128"/>
                        </a:rPr>
                        <a:t>補助対象</a:t>
                      </a:r>
                      <a:endParaRPr kumimoji="1" lang="en-US" altLang="zh-TW" sz="1200" b="0" dirty="0" smtClean="0">
                        <a:solidFill>
                          <a:schemeClr val="tx1"/>
                        </a:solidFill>
                        <a:latin typeface="ＭＳ 明朝" panose="02020609040205080304" pitchFamily="17" charset="-128"/>
                        <a:ea typeface="ＭＳ 明朝" panose="02020609040205080304" pitchFamily="17" charset="-128"/>
                      </a:endParaRPr>
                    </a:p>
                    <a:p>
                      <a:pPr algn="ctr"/>
                      <a:r>
                        <a:rPr kumimoji="1" lang="zh-TW" altLang="en-US" sz="1200" b="0" dirty="0" smtClean="0">
                          <a:solidFill>
                            <a:schemeClr val="tx1"/>
                          </a:solidFill>
                          <a:latin typeface="ＭＳ 明朝" panose="02020609040205080304" pitchFamily="17" charset="-128"/>
                          <a:ea typeface="ＭＳ 明朝" panose="02020609040205080304" pitchFamily="17" charset="-128"/>
                        </a:rPr>
                        <a:t>限度額</a:t>
                      </a:r>
                      <a:r>
                        <a:rPr kumimoji="1" lang="en-US" altLang="ja-JP" sz="1200" b="0" dirty="0" smtClean="0">
                          <a:solidFill>
                            <a:schemeClr val="tx1"/>
                          </a:solidFill>
                          <a:latin typeface="ＭＳ 明朝" panose="02020609040205080304" pitchFamily="17" charset="-128"/>
                          <a:ea typeface="ＭＳ 明朝" panose="02020609040205080304" pitchFamily="17" charset="-128"/>
                        </a:rPr>
                        <a:t>※</a:t>
                      </a:r>
                      <a:endParaRPr kumimoji="1" lang="en-US" altLang="zh-TW" sz="1200" b="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２００万円</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zh-TW" altLang="en-US" sz="1200" b="0" dirty="0" smtClean="0">
                          <a:solidFill>
                            <a:schemeClr val="tx1"/>
                          </a:solidFill>
                          <a:latin typeface="ＭＳ 明朝" panose="02020609040205080304" pitchFamily="17" charset="-128"/>
                          <a:ea typeface="ＭＳ 明朝" panose="02020609040205080304" pitchFamily="17" charset="-128"/>
                        </a:rPr>
                        <a:t>負担割合</a:t>
                      </a:r>
                      <a:r>
                        <a:rPr kumimoji="1" lang="en-US" altLang="zh-TW" sz="1200" b="0" dirty="0" smtClean="0">
                          <a:solidFill>
                            <a:schemeClr val="tx1"/>
                          </a:solidFill>
                          <a:latin typeface="ＭＳ 明朝" panose="02020609040205080304" pitchFamily="17" charset="-128"/>
                          <a:ea typeface="ＭＳ 明朝" panose="02020609040205080304" pitchFamily="17"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r>
                        <a:rPr kumimoji="1" lang="zh-CN"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所有者１／５</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0624">
                <a:tc>
                  <a:txBody>
                    <a:bodyPr/>
                    <a:lstStyle/>
                    <a:p>
                      <a:pPr algn="ctr"/>
                      <a:r>
                        <a:rPr kumimoji="1" lang="en-US" altLang="ja-JP" sz="1200" b="0" dirty="0" smtClean="0">
                          <a:solidFill>
                            <a:schemeClr val="tx1"/>
                          </a:solidFill>
                          <a:latin typeface="ＭＳ 明朝" panose="02020609040205080304" pitchFamily="17" charset="-128"/>
                          <a:ea typeface="ＭＳ 明朝" panose="02020609040205080304" pitchFamily="17" charset="-128"/>
                        </a:rPr>
                        <a:t>※</a:t>
                      </a:r>
                      <a:r>
                        <a:rPr kumimoji="1" lang="ja-JP" altLang="en-US" sz="1200" b="0" dirty="0" smtClean="0">
                          <a:solidFill>
                            <a:schemeClr val="tx1"/>
                          </a:solidFill>
                          <a:latin typeface="ＭＳ 明朝" panose="02020609040205080304" pitchFamily="17" charset="-128"/>
                          <a:ea typeface="ＭＳ 明朝" panose="02020609040205080304" pitchFamily="17" charset="-128"/>
                        </a:rPr>
                        <a:t>備考</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補助限度額・負担割合については、市町により変動する可能性がありますので、詳しくは市町にお問い合わせください。</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3856">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問合わせ先</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兵庫県県土整備部住宅建築局 </a:t>
                      </a:r>
                      <a:r>
                        <a:rPr lang="zh-TW"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住宅政策課</a:t>
                      </a:r>
                      <a:r>
                        <a:rPr lang="zh-TW" altLang="en-US" sz="1200" b="0" kern="100" baseline="0" dirty="0" smtClean="0">
                          <a:solidFill>
                            <a:schemeClr val="tx1"/>
                          </a:solidFill>
                          <a:effectLst/>
                          <a:latin typeface="ＭＳ 明朝" panose="02020609040205080304" pitchFamily="17" charset="-128"/>
                          <a:ea typeface="ＭＳ 明朝" panose="02020609040205080304" pitchFamily="17" charset="-128"/>
                          <a:cs typeface="Times New Roman"/>
                        </a:rPr>
                        <a:t> </a:t>
                      </a: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住宅政策班（住宅計画担当）</a:t>
                      </a:r>
                      <a:endParaRPr lang="en-US" altLang="zh-TW" sz="1200" b="0" kern="100" dirty="0" smtClean="0">
                        <a:solidFill>
                          <a:schemeClr val="tx1"/>
                        </a:solidFill>
                        <a:effectLst/>
                        <a:latin typeface="ＭＳ 明朝" panose="02020609040205080304" pitchFamily="17" charset="-128"/>
                        <a:ea typeface="ＭＳ 明朝" panose="02020609040205080304" pitchFamily="17" charset="-128"/>
                        <a:cs typeface="Times New Roman"/>
                      </a:endParaRPr>
                    </a:p>
                    <a:p>
                      <a:pPr algn="ju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ＴＥＬ</a:t>
                      </a:r>
                      <a:r>
                        <a:rPr lang="zh-TW"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０７８－３６２－３</a:t>
                      </a: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５８３</a:t>
                      </a:r>
                      <a:endParaRPr kumimoji="1" lang="ja-JP" altLang="en-US" sz="1200" b="0" dirty="0" smtClean="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9" name="テキスト ボックス 8"/>
          <p:cNvSpPr txBox="1"/>
          <p:nvPr/>
        </p:nvSpPr>
        <p:spPr>
          <a:xfrm>
            <a:off x="160174" y="20982"/>
            <a:ext cx="2581156" cy="307777"/>
          </a:xfrm>
          <a:prstGeom prst="rect">
            <a:avLst/>
          </a:prstGeom>
          <a:noFill/>
        </p:spPr>
        <p:txBody>
          <a:bodyPr wrap="none" rtlCol="0">
            <a:spAutoFit/>
          </a:bodyPr>
          <a:lstStyle/>
          <a:p>
            <a:r>
              <a:rPr lang="ja-JP" altLang="en-US" sz="1400" dirty="0"/>
              <a:t>５</a:t>
            </a:r>
            <a:r>
              <a:rPr kumimoji="1" lang="ja-JP" altLang="en-US" sz="1400" dirty="0" smtClean="0"/>
              <a:t>　現地住宅復興相談所の設置</a:t>
            </a:r>
            <a:endParaRPr kumimoji="1" lang="ja-JP" altLang="en-US" sz="1400" dirty="0"/>
          </a:p>
        </p:txBody>
      </p:sp>
      <p:sp>
        <p:nvSpPr>
          <p:cNvPr id="13" name="テキスト ボックス 12"/>
          <p:cNvSpPr txBox="1"/>
          <p:nvPr/>
        </p:nvSpPr>
        <p:spPr>
          <a:xfrm>
            <a:off x="404664" y="291581"/>
            <a:ext cx="4339650" cy="276999"/>
          </a:xfrm>
          <a:prstGeom prst="rect">
            <a:avLst/>
          </a:prstGeom>
          <a:noFill/>
        </p:spPr>
        <p:txBody>
          <a:bodyPr wrap="none" rtlCol="0">
            <a:spAutoFit/>
          </a:bodyPr>
          <a:lstStyle/>
          <a:p>
            <a:r>
              <a:rPr lang="ja-JP" altLang="en-US" sz="1200" dirty="0">
                <a:latin typeface="ＭＳ 明朝" panose="02020609040205080304" pitchFamily="17" charset="-128"/>
                <a:ea typeface="ＭＳ 明朝" panose="02020609040205080304" pitchFamily="17" charset="-128"/>
              </a:rPr>
              <a:t>被災住宅の再建・補修に関する無料相談窓口を設置します。</a:t>
            </a:r>
          </a:p>
        </p:txBody>
      </p:sp>
      <p:sp>
        <p:nvSpPr>
          <p:cNvPr id="15" name="テキスト ボックス 14"/>
          <p:cNvSpPr txBox="1"/>
          <p:nvPr/>
        </p:nvSpPr>
        <p:spPr>
          <a:xfrm>
            <a:off x="6265778" y="8834986"/>
            <a:ext cx="548680" cy="307777"/>
          </a:xfrm>
          <a:prstGeom prst="rect">
            <a:avLst/>
          </a:prstGeom>
          <a:noFill/>
        </p:spPr>
        <p:txBody>
          <a:bodyPr wrap="square" rtlCol="0">
            <a:spAutoFit/>
          </a:bodyPr>
          <a:lstStyle/>
          <a:p>
            <a:r>
              <a:rPr kumimoji="1" lang="en-US" altLang="ja-JP" sz="1400" dirty="0" smtClean="0">
                <a:latin typeface="ＭＳ ゴシック" panose="020B0609070205080204" pitchFamily="49" charset="-128"/>
                <a:ea typeface="ＭＳ ゴシック" panose="020B0609070205080204" pitchFamily="49" charset="-128"/>
              </a:rPr>
              <a:t>-</a:t>
            </a:r>
            <a:r>
              <a:rPr kumimoji="1" lang="ja-JP" altLang="en-US" sz="1400" dirty="0" smtClean="0">
                <a:latin typeface="ＭＳ ゴシック" panose="020B0609070205080204" pitchFamily="49" charset="-128"/>
                <a:ea typeface="ＭＳ ゴシック" panose="020B0609070205080204" pitchFamily="49" charset="-128"/>
              </a:rPr>
              <a:t>４</a:t>
            </a:r>
            <a:r>
              <a:rPr kumimoji="1" lang="en-US" altLang="ja-JP" sz="1400" dirty="0" smtClean="0">
                <a:latin typeface="ＭＳ ゴシック" panose="020B0609070205080204" pitchFamily="49" charset="-128"/>
                <a:ea typeface="ＭＳ ゴシック" panose="020B0609070205080204" pitchFamily="49" charset="-128"/>
              </a:rPr>
              <a:t>-</a:t>
            </a:r>
            <a:endParaRPr kumimoji="1" lang="ja-JP" altLang="en-US" sz="1400" dirty="0">
              <a:latin typeface="ＭＳ ゴシック" panose="020B0609070205080204" pitchFamily="49" charset="-128"/>
              <a:ea typeface="ＭＳ ゴシック" panose="020B0609070205080204" pitchFamily="49"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1606129836"/>
              </p:ext>
            </p:extLst>
          </p:nvPr>
        </p:nvGraphicFramePr>
        <p:xfrm>
          <a:off x="188640" y="569142"/>
          <a:ext cx="6624736" cy="2193996"/>
        </p:xfrm>
        <a:graphic>
          <a:graphicData uri="http://schemas.openxmlformats.org/drawingml/2006/table">
            <a:tbl>
              <a:tblPr firstRow="1" bandRow="1">
                <a:tableStyleId>{5C22544A-7EE6-4342-B048-85BDC9FD1C3A}</a:tableStyleId>
              </a:tblPr>
              <a:tblGrid>
                <a:gridCol w="1152128"/>
                <a:gridCol w="5472608"/>
              </a:tblGrid>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設置場所</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丹波市役所市島支所１階</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（丹波市市島町上田４４８番地１）</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ＴＥＬ：０７９５－８５－２１５５</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03266">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設置期間</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９</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月</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１１</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日</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（木）</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～９月</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２６</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日</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（金）</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土・日・祝日を除きます</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１０：００～１２：００／１３：００～１６：００</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建築士による住宅再建・補修に係る専門相談は、上記期間のうち、</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　１７日（水）・２４日（水）に実施します。</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349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相談内容</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・被災住宅の再建､補修等に関する相談</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住宅融資制度の情報提供等</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endPar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・建築士による住宅補修に関する相談</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40">
                <a:tc>
                  <a:txBody>
                    <a:bodyPr/>
                    <a:lstStyle/>
                    <a:p>
                      <a:pPr algn="di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問合わせ先</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兵庫県県土整備部住宅建築局 </a:t>
                      </a:r>
                      <a:r>
                        <a:rPr lang="zh-TW"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住宅政策課 </a:t>
                      </a: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住宅政策班</a:t>
                      </a:r>
                      <a:endParaRPr lang="en-US" altLang="zh-TW" sz="1200" b="0" kern="100" dirty="0" smtClean="0">
                        <a:solidFill>
                          <a:schemeClr val="tx1"/>
                        </a:solidFill>
                        <a:effectLst/>
                        <a:latin typeface="ＭＳ 明朝" panose="02020609040205080304" pitchFamily="17" charset="-128"/>
                        <a:ea typeface="ＭＳ 明朝" panose="02020609040205080304" pitchFamily="17" charset="-128"/>
                        <a:cs typeface="Times New Roman"/>
                      </a:endParaRPr>
                    </a:p>
                    <a:p>
                      <a:pPr algn="just" hangingPunct="0">
                        <a:lnSpc>
                          <a:spcPts val="1400"/>
                        </a:lnSpc>
                        <a:spcAft>
                          <a:spcPts val="0"/>
                        </a:spcAft>
                      </a:pP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ＴＥＬ</a:t>
                      </a:r>
                      <a:r>
                        <a:rPr lang="zh-TW"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０７８－３６２－３</a:t>
                      </a:r>
                      <a:r>
                        <a:rPr lang="ja-JP" altLang="en-US" sz="1200" b="0" kern="100" dirty="0" smtClean="0">
                          <a:solidFill>
                            <a:schemeClr val="tx1"/>
                          </a:solidFill>
                          <a:effectLst/>
                          <a:latin typeface="ＭＳ 明朝" panose="02020609040205080304" pitchFamily="17" charset="-128"/>
                          <a:ea typeface="ＭＳ 明朝" panose="02020609040205080304" pitchFamily="17" charset="-128"/>
                          <a:cs typeface="Times New Roman"/>
                        </a:rPr>
                        <a:t>５８１</a:t>
                      </a:r>
                      <a:endParaRPr lang="ja-JP" sz="12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40243904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45660" y="35496"/>
            <a:ext cx="2779284" cy="307777"/>
          </a:xfrm>
          <a:prstGeom prst="rect">
            <a:avLst/>
          </a:prstGeom>
          <a:noFill/>
          <a:ln>
            <a:solidFill>
              <a:schemeClr val="tx1"/>
            </a:solidFill>
          </a:ln>
        </p:spPr>
        <p:txBody>
          <a:bodyPr wrap="square" rtlCol="0">
            <a:spAutoFit/>
          </a:bodyPr>
          <a:lstStyle/>
          <a:p>
            <a:r>
              <a:rPr lang="en-US" altLang="ja-JP" sz="1400" dirty="0"/>
              <a:t>Ⅱ</a:t>
            </a:r>
            <a:r>
              <a:rPr kumimoji="1" lang="ja-JP" altLang="en-US" sz="1400" dirty="0" smtClean="0"/>
              <a:t>　生活に関する支援施策</a:t>
            </a:r>
            <a:endParaRPr kumimoji="1" lang="ja-JP" altLang="en-US" sz="1400" dirty="0"/>
          </a:p>
        </p:txBody>
      </p:sp>
      <p:sp>
        <p:nvSpPr>
          <p:cNvPr id="3" name="テキスト ボックス 2"/>
          <p:cNvSpPr txBox="1"/>
          <p:nvPr/>
        </p:nvSpPr>
        <p:spPr>
          <a:xfrm>
            <a:off x="147749" y="356663"/>
            <a:ext cx="1683474" cy="307777"/>
          </a:xfrm>
          <a:prstGeom prst="rect">
            <a:avLst/>
          </a:prstGeom>
          <a:noFill/>
        </p:spPr>
        <p:txBody>
          <a:bodyPr wrap="none" rtlCol="0">
            <a:spAutoFit/>
          </a:bodyPr>
          <a:lstStyle/>
          <a:p>
            <a:r>
              <a:rPr kumimoji="1" lang="ja-JP" altLang="en-US" sz="1400" dirty="0" smtClean="0"/>
              <a:t>１　見舞金等の支給</a:t>
            </a:r>
            <a:endParaRPr kumimoji="1" lang="ja-JP" altLang="en-US" sz="1400" dirty="0"/>
          </a:p>
        </p:txBody>
      </p:sp>
      <p:graphicFrame>
        <p:nvGraphicFramePr>
          <p:cNvPr id="4" name="表 3"/>
          <p:cNvGraphicFramePr>
            <a:graphicFrameLocks noGrp="1"/>
          </p:cNvGraphicFramePr>
          <p:nvPr>
            <p:extLst>
              <p:ext uri="{D42A27DB-BD31-4B8C-83A1-F6EECF244321}">
                <p14:modId xmlns:p14="http://schemas.microsoft.com/office/powerpoint/2010/main" val="4042643423"/>
              </p:ext>
            </p:extLst>
          </p:nvPr>
        </p:nvGraphicFramePr>
        <p:xfrm>
          <a:off x="463282" y="860719"/>
          <a:ext cx="6337266" cy="2931160"/>
        </p:xfrm>
        <a:graphic>
          <a:graphicData uri="http://schemas.openxmlformats.org/drawingml/2006/table">
            <a:tbl>
              <a:tblPr firstRow="1" bandRow="1">
                <a:tableStyleId>{5C22544A-7EE6-4342-B048-85BDC9FD1C3A}</a:tableStyleId>
              </a:tblPr>
              <a:tblGrid>
                <a:gridCol w="1008674"/>
                <a:gridCol w="921590"/>
                <a:gridCol w="4407002"/>
              </a:tblGrid>
              <a:tr h="370840">
                <a:tc rowSpan="2">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災害弔慰金</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対象者</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災害</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により</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死亡した</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方</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の遺族</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配偶者、子、父母、孫、祖父母、兄弟姉妹</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支給額</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生計維持者</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５００</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万円</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その他の者</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２５０</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rowSpan="2">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災害援護金</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algn="ctr"/>
                      <a:r>
                        <a:rPr kumimoji="1" lang="en-US" altLang="ja-JP" sz="1200" b="0" dirty="0" smtClean="0">
                          <a:solidFill>
                            <a:schemeClr val="tx1"/>
                          </a:solidFill>
                          <a:latin typeface="ＭＳ 明朝" panose="02020609040205080304" pitchFamily="17" charset="-128"/>
                          <a:ea typeface="ＭＳ 明朝" panose="02020609040205080304" pitchFamily="17" charset="-128"/>
                        </a:rPr>
                        <a:t>※</a:t>
                      </a:r>
                      <a:r>
                        <a:rPr kumimoji="1" lang="ja-JP" altLang="en-US" sz="1200" b="0" dirty="0" smtClean="0">
                          <a:solidFill>
                            <a:schemeClr val="tx1"/>
                          </a:solidFill>
                          <a:latin typeface="ＭＳ 明朝" panose="02020609040205080304" pitchFamily="17" charset="-128"/>
                          <a:ea typeface="ＭＳ 明朝" panose="02020609040205080304" pitchFamily="17" charset="-128"/>
                        </a:rPr>
                        <a:t>申請不要</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対象者</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hangingPunct="0"/>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全壊</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半壊</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一部損壊</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及び</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床上浸水の被害を受けた世帯主及び重傷被災者</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支給額</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全壊世帯</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２０</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万円</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fontAlgn="base"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半壊世帯</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１０</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万円</a:t>
                      </a:r>
                    </a:p>
                    <a:p>
                      <a:pPr fontAlgn="base"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一部損壊世帯</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損害割合</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10</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％以上</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５万円</a:t>
                      </a:r>
                      <a:endPar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fontAlgn="base"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床上浸水世帯５万円</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fontAlgn="base"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重傷被災者３万円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問合わせ先</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a:r>
                        <a:rPr kumimoji="1" lang="ja-JP" altLang="en-US" sz="1200" b="0" dirty="0" smtClean="0">
                          <a:solidFill>
                            <a:schemeClr val="tx1"/>
                          </a:solidFill>
                          <a:latin typeface="ＭＳ 明朝" panose="02020609040205080304" pitchFamily="17" charset="-128"/>
                          <a:ea typeface="ＭＳ 明朝" panose="02020609040205080304" pitchFamily="17" charset="-128"/>
                        </a:rPr>
                        <a:t>災害弔慰金：お住まいの市町、災害援護金：各健康福祉事務所</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smtClean="0">
                          <a:solidFill>
                            <a:schemeClr val="tx1"/>
                          </a:solidFill>
                          <a:latin typeface="ＭＳ 明朝" panose="02020609040205080304" pitchFamily="17" charset="-128"/>
                          <a:ea typeface="ＭＳ 明朝" panose="02020609040205080304" pitchFamily="17" charset="-128"/>
                        </a:rPr>
                        <a:t>　兵庫県の窓口：兵庫県健康福祉部社会福祉局 社会福祉課 福祉企画班</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baseline="0" dirty="0" smtClean="0">
                          <a:solidFill>
                            <a:schemeClr val="tx1"/>
                          </a:solidFill>
                          <a:latin typeface="ＭＳ 明朝" panose="02020609040205080304" pitchFamily="17" charset="-128"/>
                          <a:ea typeface="ＭＳ 明朝" panose="02020609040205080304" pitchFamily="17" charset="-128"/>
                          <a:cs typeface="+mn-cs"/>
                        </a:rPr>
                        <a:t>　　　　　　　　ＴＥＬ０７８－３６２－９１２１</a:t>
                      </a:r>
                      <a:endParaRPr kumimoji="1" lang="en-US" altLang="zh-CN" sz="1200" b="0" i="0" u="none" strike="noStrike" kern="1200" baseline="0" dirty="0" smtClean="0">
                        <a:solidFill>
                          <a:schemeClr val="tx1"/>
                        </a:solidFill>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fontAlgn="base" hangingPunct="0"/>
                      <a:endParaRPr kumimoji="1" lang="ja-JP" altLang="ja-JP" sz="1400" kern="1200" dirty="0" smtClean="0">
                        <a:solidFill>
                          <a:schemeClr val="dk1"/>
                        </a:solidFill>
                        <a:effectLst/>
                        <a:latin typeface="ＭＳ ゴシック" panose="020B0609070205080204" pitchFamily="49" charset="-128"/>
                        <a:ea typeface="ＭＳ ゴシック" panose="020B0609070205080204" pitchFamily="49"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テキスト ボックス 6"/>
          <p:cNvSpPr txBox="1"/>
          <p:nvPr/>
        </p:nvSpPr>
        <p:spPr>
          <a:xfrm>
            <a:off x="404664" y="600591"/>
            <a:ext cx="4031873" cy="276999"/>
          </a:xfrm>
          <a:prstGeom prst="rect">
            <a:avLst/>
          </a:prstGeom>
          <a:noFill/>
        </p:spPr>
        <p:txBody>
          <a:bodyPr wrap="none" rtlCol="0">
            <a:spAutoFit/>
          </a:bodyPr>
          <a:lstStyle/>
          <a:p>
            <a:r>
              <a:rPr lang="ja-JP" altLang="en-US" sz="1200" dirty="0" smtClean="0">
                <a:latin typeface="ＭＳ 明朝" panose="02020609040205080304" pitchFamily="17" charset="-128"/>
                <a:ea typeface="ＭＳ 明朝" panose="02020609040205080304" pitchFamily="17" charset="-128"/>
              </a:rPr>
              <a:t>被災された方に災害</a:t>
            </a:r>
            <a:r>
              <a:rPr lang="ja-JP" altLang="en-US" sz="1200" dirty="0">
                <a:latin typeface="ＭＳ 明朝" panose="02020609040205080304" pitchFamily="17" charset="-128"/>
                <a:ea typeface="ＭＳ 明朝" panose="02020609040205080304" pitchFamily="17" charset="-128"/>
              </a:rPr>
              <a:t>弔慰金、災害援護金を支給します。</a:t>
            </a:r>
          </a:p>
        </p:txBody>
      </p:sp>
      <p:sp>
        <p:nvSpPr>
          <p:cNvPr id="9" name="大かっこ 8"/>
          <p:cNvSpPr/>
          <p:nvPr/>
        </p:nvSpPr>
        <p:spPr>
          <a:xfrm>
            <a:off x="1642752" y="3380999"/>
            <a:ext cx="4889603" cy="36004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 name="テキスト ボックス 9"/>
          <p:cNvSpPr txBox="1"/>
          <p:nvPr/>
        </p:nvSpPr>
        <p:spPr>
          <a:xfrm>
            <a:off x="160174" y="3808378"/>
            <a:ext cx="3148619" cy="307777"/>
          </a:xfrm>
          <a:prstGeom prst="rect">
            <a:avLst/>
          </a:prstGeom>
          <a:noFill/>
        </p:spPr>
        <p:txBody>
          <a:bodyPr wrap="none" rtlCol="0">
            <a:spAutoFit/>
          </a:bodyPr>
          <a:lstStyle/>
          <a:p>
            <a:r>
              <a:rPr lang="ja-JP" altLang="en-US" sz="1400" dirty="0" smtClean="0"/>
              <a:t>２</a:t>
            </a:r>
            <a:r>
              <a:rPr kumimoji="1" lang="ja-JP" altLang="en-US" sz="1400" dirty="0" smtClean="0"/>
              <a:t>　県税、使用料・手数料の軽減措置等</a:t>
            </a:r>
            <a:endParaRPr kumimoji="1" lang="ja-JP" altLang="en-US" sz="1400" dirty="0"/>
          </a:p>
        </p:txBody>
      </p:sp>
      <p:sp>
        <p:nvSpPr>
          <p:cNvPr id="11" name="テキスト ボックス 10"/>
          <p:cNvSpPr txBox="1"/>
          <p:nvPr/>
        </p:nvSpPr>
        <p:spPr>
          <a:xfrm>
            <a:off x="260648" y="4081896"/>
            <a:ext cx="6494085" cy="461665"/>
          </a:xfrm>
          <a:prstGeom prst="rect">
            <a:avLst/>
          </a:prstGeom>
          <a:noFill/>
        </p:spPr>
        <p:txBody>
          <a:bodyPr wrap="none" rtlCol="0">
            <a:spAutoFit/>
          </a:bodyPr>
          <a:lstStyle/>
          <a:p>
            <a:r>
              <a:rPr lang="ja-JP" altLang="en-US" sz="1200" dirty="0" smtClean="0">
                <a:latin typeface="ＭＳ 明朝" panose="02020609040205080304" pitchFamily="17" charset="-128"/>
                <a:ea typeface="ＭＳ 明朝" panose="02020609040205080304" pitchFamily="17" charset="-128"/>
              </a:rPr>
              <a:t>　</a:t>
            </a:r>
            <a:r>
              <a:rPr lang="ja-JP" altLang="en-US" sz="1200" dirty="0">
                <a:latin typeface="ＭＳ 明朝" panose="02020609040205080304" pitchFamily="17" charset="-128"/>
                <a:ea typeface="ＭＳ 明朝" panose="02020609040205080304" pitchFamily="17" charset="-128"/>
              </a:rPr>
              <a:t>被災</a:t>
            </a:r>
            <a:r>
              <a:rPr lang="ja-JP" altLang="en-US" sz="1200" dirty="0" smtClean="0">
                <a:latin typeface="ＭＳ 明朝" panose="02020609040205080304" pitchFamily="17" charset="-128"/>
                <a:ea typeface="ＭＳ 明朝" panose="02020609040205080304" pitchFamily="17" charset="-128"/>
              </a:rPr>
              <a:t>された方</a:t>
            </a:r>
            <a:r>
              <a:rPr lang="ja-JP" altLang="en-US" sz="1200" dirty="0">
                <a:latin typeface="ＭＳ 明朝" panose="02020609040205080304" pitchFamily="17" charset="-128"/>
                <a:ea typeface="ＭＳ 明朝" panose="02020609040205080304" pitchFamily="17" charset="-128"/>
              </a:rPr>
              <a:t>の生活復興に向け、</a:t>
            </a:r>
            <a:r>
              <a:rPr lang="ja-JP" altLang="en-US" sz="1200" dirty="0" smtClean="0">
                <a:latin typeface="ＭＳ 明朝" panose="02020609040205080304" pitchFamily="17" charset="-128"/>
                <a:ea typeface="ＭＳ 明朝" panose="02020609040205080304" pitchFamily="17" charset="-128"/>
              </a:rPr>
              <a:t>県税を軽減する</a:t>
            </a:r>
            <a:r>
              <a:rPr lang="ja-JP" altLang="en-US" sz="1200" dirty="0">
                <a:latin typeface="ＭＳ 明朝" panose="02020609040205080304" pitchFamily="17" charset="-128"/>
                <a:ea typeface="ＭＳ 明朝" panose="02020609040205080304" pitchFamily="17" charset="-128"/>
              </a:rPr>
              <a:t>とともに、使用料・手数料の</a:t>
            </a:r>
            <a:r>
              <a:rPr lang="ja-JP" altLang="en-US" sz="1200" dirty="0" smtClean="0">
                <a:latin typeface="ＭＳ 明朝" panose="02020609040205080304" pitchFamily="17" charset="-128"/>
                <a:ea typeface="ＭＳ 明朝" panose="02020609040205080304" pitchFamily="17" charset="-128"/>
              </a:rPr>
              <a:t>一部を減免</a:t>
            </a:r>
            <a:endParaRPr lang="en-US" altLang="ja-JP" sz="1200" dirty="0" smtClean="0">
              <a:latin typeface="ＭＳ 明朝" panose="02020609040205080304" pitchFamily="17" charset="-128"/>
              <a:ea typeface="ＭＳ 明朝" panose="02020609040205080304" pitchFamily="17" charset="-128"/>
            </a:endParaRPr>
          </a:p>
          <a:p>
            <a:r>
              <a:rPr lang="ja-JP" altLang="en-US" sz="1200" dirty="0" smtClean="0">
                <a:latin typeface="ＭＳ 明朝" panose="02020609040205080304" pitchFamily="17" charset="-128"/>
                <a:ea typeface="ＭＳ 明朝" panose="02020609040205080304" pitchFamily="17" charset="-128"/>
              </a:rPr>
              <a:t>します</a:t>
            </a:r>
            <a:r>
              <a:rPr lang="ja-JP" altLang="en-US" sz="1200" dirty="0">
                <a:latin typeface="ＭＳ 明朝" panose="02020609040205080304" pitchFamily="17" charset="-128"/>
                <a:ea typeface="ＭＳ 明朝" panose="02020609040205080304" pitchFamily="17" charset="-128"/>
              </a:rPr>
              <a:t>。</a:t>
            </a:r>
          </a:p>
        </p:txBody>
      </p:sp>
      <p:sp>
        <p:nvSpPr>
          <p:cNvPr id="12" name="テキスト ボックス 11"/>
          <p:cNvSpPr txBox="1"/>
          <p:nvPr/>
        </p:nvSpPr>
        <p:spPr>
          <a:xfrm>
            <a:off x="160174" y="4454692"/>
            <a:ext cx="2159566" cy="254361"/>
          </a:xfrm>
          <a:prstGeom prst="rect">
            <a:avLst/>
          </a:prstGeom>
          <a:noFill/>
        </p:spPr>
        <p:txBody>
          <a:bodyPr wrap="none" rtlCol="0">
            <a:spAutoFit/>
          </a:bodyPr>
          <a:lstStyle/>
          <a:p>
            <a:r>
              <a:rPr kumimoji="1" lang="ja-JP" altLang="en-US" sz="1400" dirty="0" smtClean="0">
                <a:latin typeface="ＭＳ ゴシック" panose="020B0609070205080204" pitchFamily="49" charset="-128"/>
                <a:ea typeface="ＭＳ ゴシック" panose="020B0609070205080204" pitchFamily="49" charset="-128"/>
              </a:rPr>
              <a:t>（１）県税の軽減措置等</a:t>
            </a:r>
            <a:endParaRPr lang="en-US" altLang="ja-JP" sz="1400" dirty="0"/>
          </a:p>
        </p:txBody>
      </p:sp>
      <p:graphicFrame>
        <p:nvGraphicFramePr>
          <p:cNvPr id="13" name="表 12"/>
          <p:cNvGraphicFramePr>
            <a:graphicFrameLocks noGrp="1"/>
          </p:cNvGraphicFramePr>
          <p:nvPr>
            <p:extLst>
              <p:ext uri="{D42A27DB-BD31-4B8C-83A1-F6EECF244321}">
                <p14:modId xmlns:p14="http://schemas.microsoft.com/office/powerpoint/2010/main" val="216295657"/>
              </p:ext>
            </p:extLst>
          </p:nvPr>
        </p:nvGraphicFramePr>
        <p:xfrm>
          <a:off x="188641" y="4715538"/>
          <a:ext cx="6624736" cy="4379816"/>
        </p:xfrm>
        <a:graphic>
          <a:graphicData uri="http://schemas.openxmlformats.org/drawingml/2006/table">
            <a:tbl>
              <a:tblPr firstRow="1" bandRow="1">
                <a:tableStyleId>{5C22544A-7EE6-4342-B048-85BDC9FD1C3A}</a:tableStyleId>
              </a:tblPr>
              <a:tblGrid>
                <a:gridCol w="1440159"/>
                <a:gridCol w="5184577"/>
              </a:tblGrid>
              <a:tr h="259004">
                <a:tc>
                  <a:txBody>
                    <a:bodyPr/>
                    <a:lstStyle/>
                    <a:p>
                      <a:pPr algn="ct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自動車税（滅失）</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eaLnBrk="0" hangingPunct="0"/>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・滅失解体</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した</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月</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分</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から減額</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6800">
                <a:tc>
                  <a:txBody>
                    <a:bodyPr/>
                    <a:lstStyle/>
                    <a:p>
                      <a:pPr algn="ct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自動車取得税</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algn="ct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（代替）</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eaLnBrk="0"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減</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免</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額</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代替</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自動</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車にかかる自動車取得税全額</a:t>
                      </a:r>
                      <a:endParaRPr kumimoji="1" lang="en-US" altLang="ja-JP" sz="1200" kern="1200" dirty="0" smtClean="0">
                        <a:solidFill>
                          <a:schemeClr val="tx1"/>
                        </a:solidFill>
                        <a:effectLst/>
                        <a:latin typeface="ＭＳ 明朝" panose="02020609040205080304" pitchFamily="17" charset="-128"/>
                        <a:ea typeface="ＭＳ 明朝" panose="02020609040205080304" pitchFamily="17" charset="-128"/>
                        <a:cs typeface="+mn-cs"/>
                      </a:endParaRPr>
                    </a:p>
                    <a:p>
                      <a:pPr eaLnBrk="0"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取得期限</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：平成２７年３月末日</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73976">
                <a:tc>
                  <a:txBody>
                    <a:bodyPr/>
                    <a:lstStyle/>
                    <a:p>
                      <a:pPr algn="ct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不動産取得税</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algn="ct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（代替）</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eaLnBrk="0"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減免額</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：下記の計算式から算出した額のいずれか大きい額</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eaLnBrk="0"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　①</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被災家屋の価格×減免割合×税率</a:t>
                      </a:r>
                    </a:p>
                    <a:p>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　②</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被災家屋の床面積×代替家屋１㎡価格×減免割合×税率</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eaLnBrk="0"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　６５歳以上被災者が居住する住宅を同一市町内で建て替えた場合は</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eaLnBrk="0"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　　被災家屋の床面積を超えた面積分についても減額します。</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eaLnBrk="0"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減免割合</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（家屋の場合）</a:t>
                      </a:r>
                      <a:endPar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eaLnBrk="0"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　</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eaLnBrk="0" hangingPunct="0"/>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eaLnBrk="0" hangingPunct="0"/>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eaLnBrk="0" hangingPunct="0"/>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eaLnBrk="0" hangingPunct="0"/>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eaLnBrk="0" hangingPunct="0"/>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eaLnBrk="0" hangingPunct="0"/>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eaLnBrk="0" hangingPunct="0"/>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eaLnBrk="0" hangingPunct="0"/>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eaLnBrk="0" hangingPunct="0"/>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eaLnBrk="0" hangingPunct="0"/>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60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anose="02020609040205080304" pitchFamily="17" charset="-128"/>
                          <a:ea typeface="ＭＳ 明朝" panose="02020609040205080304" pitchFamily="17" charset="-128"/>
                        </a:rPr>
                        <a:t>問合わせ先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anose="02020609040205080304" pitchFamily="17" charset="-128"/>
                          <a:ea typeface="ＭＳ 明朝" panose="02020609040205080304" pitchFamily="17" charset="-128"/>
                        </a:rPr>
                        <a:t>各県税事務所</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4" name="大かっこ 13"/>
          <p:cNvSpPr/>
          <p:nvPr/>
        </p:nvSpPr>
        <p:spPr>
          <a:xfrm>
            <a:off x="1857895" y="6040626"/>
            <a:ext cx="4710429" cy="36004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3006910734"/>
              </p:ext>
            </p:extLst>
          </p:nvPr>
        </p:nvGraphicFramePr>
        <p:xfrm>
          <a:off x="1700808" y="6601614"/>
          <a:ext cx="5040560" cy="2103120"/>
        </p:xfrm>
        <a:graphic>
          <a:graphicData uri="http://schemas.openxmlformats.org/drawingml/2006/table">
            <a:tbl>
              <a:tblPr firstRow="1" bandRow="1">
                <a:tableStyleId>{5C22544A-7EE6-4342-B048-85BDC9FD1C3A}</a:tableStyleId>
              </a:tblPr>
              <a:tblGrid>
                <a:gridCol w="697520"/>
                <a:gridCol w="3478944"/>
                <a:gridCol w="864096"/>
              </a:tblGrid>
              <a:tr h="0">
                <a:tc gridSpan="2">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被害の程度</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減免割合</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rowSpan="2">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全壊</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倒壊、流出等により家屋の原形をとどめないとき又は修復不能なもの</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１００％</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vMerge="1">
                  <a:txBody>
                    <a:bodyPr/>
                    <a:lstStyle/>
                    <a:p>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上記以外のもの</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８０％</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4976">
                <a:tc gridSpan="2">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大規模半壊</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６０％</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8688">
                <a:tc gridSpan="2">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半壊</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４０％</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2400">
                <a:tc gridSpan="2">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一部損壊又は床上浸水で家屋の損害割合が概ね</a:t>
                      </a:r>
                      <a:r>
                        <a:rPr kumimoji="1" lang="en-US" altLang="ja-JP" sz="1200" b="0" dirty="0" smtClean="0">
                          <a:solidFill>
                            <a:schemeClr val="tx1"/>
                          </a:solidFill>
                          <a:latin typeface="ＭＳ 明朝" panose="02020609040205080304" pitchFamily="17" charset="-128"/>
                          <a:ea typeface="ＭＳ 明朝" panose="02020609040205080304" pitchFamily="17" charset="-128"/>
                        </a:rPr>
                        <a:t>10%</a:t>
                      </a:r>
                      <a:r>
                        <a:rPr kumimoji="1" lang="ja-JP" altLang="en-US" sz="1200" b="0" dirty="0" smtClean="0">
                          <a:solidFill>
                            <a:schemeClr val="tx1"/>
                          </a:solidFill>
                          <a:latin typeface="ＭＳ 明朝" panose="02020609040205080304" pitchFamily="17" charset="-128"/>
                          <a:ea typeface="ＭＳ 明朝" panose="02020609040205080304" pitchFamily="17" charset="-128"/>
                        </a:rPr>
                        <a:t>以上</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２０％</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2400">
                <a:tc gridSpan="2">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上記の災害の程度に関わらず、被災家屋を取り壊した場合</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１００％</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6" name="テキスト ボックス 15"/>
          <p:cNvSpPr txBox="1"/>
          <p:nvPr/>
        </p:nvSpPr>
        <p:spPr>
          <a:xfrm>
            <a:off x="6265778" y="8834986"/>
            <a:ext cx="548680" cy="307777"/>
          </a:xfrm>
          <a:prstGeom prst="rect">
            <a:avLst/>
          </a:prstGeom>
          <a:noFill/>
        </p:spPr>
        <p:txBody>
          <a:bodyPr wrap="square" rtlCol="0">
            <a:spAutoFit/>
          </a:bodyPr>
          <a:lstStyle/>
          <a:p>
            <a:r>
              <a:rPr kumimoji="1" lang="en-US" altLang="ja-JP" sz="1400" dirty="0" smtClean="0">
                <a:latin typeface="ＭＳ ゴシック" panose="020B0609070205080204" pitchFamily="49" charset="-128"/>
                <a:ea typeface="ＭＳ ゴシック" panose="020B0609070205080204" pitchFamily="49" charset="-128"/>
              </a:rPr>
              <a:t>-</a:t>
            </a:r>
            <a:r>
              <a:rPr kumimoji="1" lang="ja-JP" altLang="en-US" sz="1400" dirty="0" smtClean="0">
                <a:latin typeface="ＭＳ ゴシック" panose="020B0609070205080204" pitchFamily="49" charset="-128"/>
                <a:ea typeface="ＭＳ ゴシック" panose="020B0609070205080204" pitchFamily="49" charset="-128"/>
              </a:rPr>
              <a:t>５</a:t>
            </a:r>
            <a:r>
              <a:rPr kumimoji="1" lang="en-US" altLang="ja-JP" sz="1400" dirty="0" smtClean="0">
                <a:latin typeface="ＭＳ ゴシック" panose="020B0609070205080204" pitchFamily="49" charset="-128"/>
                <a:ea typeface="ＭＳ ゴシック" panose="020B0609070205080204" pitchFamily="49" charset="-128"/>
              </a:rPr>
              <a:t>-</a:t>
            </a:r>
            <a:endParaRPr kumimoji="1" lang="ja-JP" altLang="en-US" sz="1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6847308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4256442209"/>
              </p:ext>
            </p:extLst>
          </p:nvPr>
        </p:nvGraphicFramePr>
        <p:xfrm>
          <a:off x="260648" y="467544"/>
          <a:ext cx="6552728" cy="4937760"/>
        </p:xfrm>
        <a:graphic>
          <a:graphicData uri="http://schemas.openxmlformats.org/drawingml/2006/table">
            <a:tbl>
              <a:tblPr firstRow="1" bandRow="1">
                <a:tableStyleId>{5C22544A-7EE6-4342-B048-85BDC9FD1C3A}</a:tableStyleId>
              </a:tblPr>
              <a:tblGrid>
                <a:gridCol w="1080120"/>
                <a:gridCol w="5472608"/>
              </a:tblGrid>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県立高校等</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授業料</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①全壊、大規模半壊の被害を受けた方</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　・被災した月～平成２７年３月分を全額免除</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②半壊、一部損壊又は床上浸水</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１</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の被害を受けた方</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　・被災した月～平成２７年３月分を１／２減額</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県立大学等</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授業料</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①全壊、大規模半壊の被害を受けた方</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　・後期分を全額減免</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②半壊、一部損壊又は床上浸水</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１</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の被害を受けた方</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　・後期分を１／２減免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その他</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使用料</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手数料</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全壊、大規模半壊、半壊、一部損壊又は床上浸水（</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１）の被害を受けた方</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・被災した日～平成２７年３月末日までの申請分を全額減免</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［例示：各種免許証の再発行手数料など］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問合わせ先</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県立高校等授業料</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・在学する県立高等学校</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　　兵庫県教育委員会 財務課</a:t>
                      </a:r>
                      <a:r>
                        <a:rPr kumimoji="1" lang="ja-JP" altLang="en-US" sz="1200" b="0" baseline="0" dirty="0" smtClean="0">
                          <a:solidFill>
                            <a:schemeClr val="tx1"/>
                          </a:solidFill>
                          <a:latin typeface="ＭＳ 明朝" panose="02020609040205080304" pitchFamily="17" charset="-128"/>
                          <a:ea typeface="ＭＳ 明朝" panose="02020609040205080304" pitchFamily="17" charset="-128"/>
                        </a:rPr>
                        <a:t> </a:t>
                      </a:r>
                      <a:r>
                        <a:rPr kumimoji="1" lang="ja-JP" altLang="en-US" sz="1200" b="0" dirty="0" smtClean="0">
                          <a:solidFill>
                            <a:schemeClr val="tx1"/>
                          </a:solidFill>
                          <a:latin typeface="ＭＳ 明朝" panose="02020609040205080304" pitchFamily="17" charset="-128"/>
                          <a:ea typeface="ＭＳ 明朝" panose="02020609040205080304" pitchFamily="17" charset="-128"/>
                        </a:rPr>
                        <a:t>学校経理・整備班</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　　ＴＥＬ０７８－３６２－３７４４</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・兵庫県立柏原看護専門学校 ＴＥＬ０７９５－７２－０５２８</a:t>
                      </a:r>
                      <a:r>
                        <a:rPr lang="ja-JP" altLang="en-US" sz="1200" i="1" dirty="0" smtClean="0">
                          <a:latin typeface="ＭＳ 明朝" panose="02020609040205080304" pitchFamily="17" charset="-128"/>
                          <a:ea typeface="ＭＳ 明朝" panose="02020609040205080304" pitchFamily="17" charset="-128"/>
                        </a:rPr>
                        <a:t>　</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・兵庫県立淡路看護専門学校 ＴＥＬ０７９９－４５－１１１５</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　　兵庫県病院局 経営課 ＴＥＬ０７８－３６２－３２１６</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・兵庫県立但馬技術大学校</a:t>
                      </a:r>
                      <a:r>
                        <a:rPr kumimoji="1" lang="ja-JP" altLang="en-US" sz="1200" b="0" baseline="0" dirty="0" smtClean="0">
                          <a:solidFill>
                            <a:schemeClr val="tx1"/>
                          </a:solidFill>
                          <a:latin typeface="ＭＳ 明朝" panose="02020609040205080304" pitchFamily="17" charset="-128"/>
                          <a:ea typeface="ＭＳ 明朝" panose="02020609040205080304" pitchFamily="17" charset="-128"/>
                        </a:rPr>
                        <a:t> </a:t>
                      </a:r>
                      <a:r>
                        <a:rPr kumimoji="1" lang="ja-JP" altLang="en-US" sz="1200" b="0" dirty="0" smtClean="0">
                          <a:solidFill>
                            <a:schemeClr val="tx1"/>
                          </a:solidFill>
                          <a:latin typeface="ＭＳ 明朝" panose="02020609040205080304" pitchFamily="17" charset="-128"/>
                          <a:ea typeface="ＭＳ 明朝" panose="02020609040205080304" pitchFamily="17" charset="-128"/>
                        </a:rPr>
                        <a:t>ＴＥＬ</a:t>
                      </a:r>
                      <a:r>
                        <a:rPr lang="en-US" altLang="ja-JP" sz="1200" dirty="0" smtClean="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０７９６－２４－２２３３</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県立大学等授業料</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・企画県民部管理局 大学課 大学振興班 ＴＥＬ０７８－３６２－３１２８</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・兵庫県健康福祉部健康局 医務課 医療人材確保班（看護指導担当）</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latin typeface="ＭＳ 明朝" panose="02020609040205080304" pitchFamily="17" charset="-128"/>
                          <a:ea typeface="ＭＳ 明朝" panose="02020609040205080304" pitchFamily="17" charset="-128"/>
                        </a:rPr>
                        <a:t>  </a:t>
                      </a:r>
                      <a:r>
                        <a:rPr kumimoji="1" lang="ja-JP" altLang="en-US" sz="1200" b="0" dirty="0" smtClean="0">
                          <a:solidFill>
                            <a:schemeClr val="tx1"/>
                          </a:solidFill>
                          <a:latin typeface="ＭＳ 明朝" panose="02020609040205080304" pitchFamily="17" charset="-128"/>
                          <a:ea typeface="ＭＳ 明朝" panose="02020609040205080304" pitchFamily="17" charset="-128"/>
                        </a:rPr>
                        <a:t>ＴＥＬ０７８－３６２－３２５１</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その他使用料・手数料</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dirty="0" smtClean="0">
                          <a:solidFill>
                            <a:schemeClr val="tx1"/>
                          </a:solidFill>
                          <a:latin typeface="ＭＳ 明朝" panose="02020609040205080304" pitchFamily="17" charset="-128"/>
                          <a:ea typeface="ＭＳ 明朝" panose="02020609040205080304" pitchFamily="17" charset="-128"/>
                        </a:rPr>
                        <a:t>・企画県民部企画財政局 財政課 ＴＥＬ０７８－３６２－３０８２</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テキスト ボックス 4"/>
          <p:cNvSpPr txBox="1"/>
          <p:nvPr/>
        </p:nvSpPr>
        <p:spPr>
          <a:xfrm>
            <a:off x="137498" y="5407068"/>
            <a:ext cx="6503396" cy="461665"/>
          </a:xfrm>
          <a:prstGeom prst="rect">
            <a:avLst/>
          </a:prstGeom>
          <a:noFill/>
        </p:spPr>
        <p:txBody>
          <a:bodyPr wrap="square" rtlCol="0">
            <a:spAutoFit/>
          </a:bodyPr>
          <a:lstStyle/>
          <a:p>
            <a:r>
              <a:rPr lang="en-US" altLang="ja-JP" sz="1200" dirty="0" smtClean="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１　一部損壊又は床上浸水については、損害</a:t>
            </a:r>
            <a:r>
              <a:rPr lang="ja-JP" altLang="en-US" sz="1200" dirty="0">
                <a:latin typeface="ＭＳ 明朝" panose="02020609040205080304" pitchFamily="17" charset="-128"/>
                <a:ea typeface="ＭＳ 明朝" panose="02020609040205080304" pitchFamily="17" charset="-128"/>
              </a:rPr>
              <a:t>割合</a:t>
            </a:r>
            <a:r>
              <a:rPr lang="en-US" altLang="ja-JP" sz="1200" dirty="0">
                <a:latin typeface="ＭＳ 明朝" panose="02020609040205080304" pitchFamily="17" charset="-128"/>
                <a:ea typeface="ＭＳ 明朝" panose="02020609040205080304" pitchFamily="17" charset="-128"/>
              </a:rPr>
              <a:t>10</a:t>
            </a:r>
            <a:r>
              <a:rPr lang="ja-JP" altLang="en-US" sz="1200" dirty="0">
                <a:latin typeface="ＭＳ 明朝" panose="02020609040205080304" pitchFamily="17" charset="-128"/>
                <a:ea typeface="ＭＳ 明朝" panose="02020609040205080304" pitchFamily="17" charset="-128"/>
              </a:rPr>
              <a:t>％以上</a:t>
            </a:r>
            <a:r>
              <a:rPr lang="en-US" altLang="ja-JP" sz="1200" dirty="0">
                <a:latin typeface="ＭＳ 明朝" panose="02020609040205080304" pitchFamily="17" charset="-128"/>
                <a:ea typeface="ＭＳ 明朝" panose="02020609040205080304" pitchFamily="17" charset="-128"/>
              </a:rPr>
              <a:t>20</a:t>
            </a:r>
            <a:r>
              <a:rPr lang="ja-JP" altLang="en-US" sz="1200" dirty="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未満</a:t>
            </a:r>
            <a:endParaRPr lang="en-US" altLang="ja-JP" sz="1200" dirty="0" smtClean="0">
              <a:latin typeface="ＭＳ 明朝" panose="02020609040205080304" pitchFamily="17" charset="-128"/>
              <a:ea typeface="ＭＳ 明朝" panose="02020609040205080304" pitchFamily="17" charset="-128"/>
            </a:endParaRPr>
          </a:p>
          <a:p>
            <a:r>
              <a:rPr lang="en-US" altLang="ja-JP" sz="1200" dirty="0" smtClean="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２　既に使用料・手数料を支払って手続きを行った方については、還付対応となります。</a:t>
            </a:r>
            <a:endParaRPr kumimoji="1" lang="ja-JP" altLang="en-US" sz="1200" dirty="0">
              <a:latin typeface="ＭＳ 明朝" panose="02020609040205080304" pitchFamily="17" charset="-128"/>
              <a:ea typeface="ＭＳ 明朝" panose="02020609040205080304" pitchFamily="17" charset="-128"/>
            </a:endParaRPr>
          </a:p>
        </p:txBody>
      </p:sp>
      <p:sp>
        <p:nvSpPr>
          <p:cNvPr id="7" name="テキスト ボックス 6"/>
          <p:cNvSpPr txBox="1"/>
          <p:nvPr/>
        </p:nvSpPr>
        <p:spPr>
          <a:xfrm>
            <a:off x="160174" y="87759"/>
            <a:ext cx="2518638" cy="307777"/>
          </a:xfrm>
          <a:prstGeom prst="rect">
            <a:avLst/>
          </a:prstGeom>
          <a:noFill/>
        </p:spPr>
        <p:txBody>
          <a:bodyPr wrap="none" rtlCol="0">
            <a:spAutoFit/>
          </a:bodyPr>
          <a:lstStyle/>
          <a:p>
            <a:r>
              <a:rPr kumimoji="1" lang="ja-JP" altLang="en-US" sz="1400" dirty="0" smtClean="0">
                <a:latin typeface="ＭＳ ゴシック" panose="020B0609070205080204" pitchFamily="49" charset="-128"/>
                <a:ea typeface="ＭＳ ゴシック" panose="020B0609070205080204" pitchFamily="49" charset="-128"/>
              </a:rPr>
              <a:t>（２）使用料・手数料の減免</a:t>
            </a:r>
            <a:endParaRPr lang="en-US" altLang="ja-JP" sz="1400" dirty="0"/>
          </a:p>
        </p:txBody>
      </p:sp>
      <p:sp>
        <p:nvSpPr>
          <p:cNvPr id="8" name="テキスト ボックス 7"/>
          <p:cNvSpPr txBox="1"/>
          <p:nvPr/>
        </p:nvSpPr>
        <p:spPr>
          <a:xfrm>
            <a:off x="160174" y="6084168"/>
            <a:ext cx="3443571" cy="307777"/>
          </a:xfrm>
          <a:prstGeom prst="rect">
            <a:avLst/>
          </a:prstGeom>
          <a:noFill/>
        </p:spPr>
        <p:txBody>
          <a:bodyPr wrap="none" rtlCol="0">
            <a:spAutoFit/>
          </a:bodyPr>
          <a:lstStyle/>
          <a:p>
            <a:r>
              <a:rPr lang="ja-JP" altLang="en-US" sz="1400" dirty="0"/>
              <a:t>３</a:t>
            </a:r>
            <a:r>
              <a:rPr kumimoji="1" lang="ja-JP" altLang="en-US" sz="1400" dirty="0" smtClean="0"/>
              <a:t>　私立高等学校生徒に係る授業料の軽減</a:t>
            </a:r>
            <a:endParaRPr kumimoji="1" lang="ja-JP" altLang="en-US" sz="1400" dirty="0"/>
          </a:p>
        </p:txBody>
      </p:sp>
      <p:graphicFrame>
        <p:nvGraphicFramePr>
          <p:cNvPr id="9" name="表 8"/>
          <p:cNvGraphicFramePr>
            <a:graphicFrameLocks noGrp="1"/>
          </p:cNvGraphicFramePr>
          <p:nvPr>
            <p:extLst>
              <p:ext uri="{D42A27DB-BD31-4B8C-83A1-F6EECF244321}">
                <p14:modId xmlns:p14="http://schemas.microsoft.com/office/powerpoint/2010/main" val="615590745"/>
              </p:ext>
            </p:extLst>
          </p:nvPr>
        </p:nvGraphicFramePr>
        <p:xfrm>
          <a:off x="260648" y="6858261"/>
          <a:ext cx="6480720" cy="1280160"/>
        </p:xfrm>
        <a:graphic>
          <a:graphicData uri="http://schemas.openxmlformats.org/drawingml/2006/table">
            <a:tbl>
              <a:tblPr firstRow="1" bandRow="1">
                <a:tableStyleId>{5C22544A-7EE6-4342-B048-85BDC9FD1C3A}</a:tableStyleId>
              </a:tblPr>
              <a:tblGrid>
                <a:gridCol w="1080120"/>
                <a:gridCol w="5400600"/>
              </a:tblGrid>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軽減内容</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私立高等学校生徒授業料軽減補助</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制度により</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、被災</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世帯の</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生徒について、次の</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額を限度に補助します。</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lvl="0" eaLnBrk="0" hangingPunct="0"/>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・全壊、大規模半壊世帯　　　　　</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150</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千円</a:t>
                      </a:r>
                    </a:p>
                    <a:p>
                      <a:pPr eaLnBrk="0" hangingPunct="0"/>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・半壊、一部損壊又は床上浸水</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世帯：</a:t>
                      </a:r>
                      <a:r>
                        <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 75</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千円</a:t>
                      </a:r>
                      <a:endParaRPr kumimoji="1" lang="ja-JP" altLang="ja-JP" sz="1200" b="0" kern="1200" dirty="0">
                        <a:solidFill>
                          <a:schemeClr val="tx1"/>
                        </a:solidFill>
                        <a:effectLst/>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問合わせ先</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anose="02020609040205080304" pitchFamily="17" charset="-128"/>
                          <a:ea typeface="ＭＳ 明朝" panose="02020609040205080304" pitchFamily="17" charset="-128"/>
                        </a:rPr>
                        <a:t>兵庫県企画県民部管理局 私学教育課 私学教育班　</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anose="02020609040205080304" pitchFamily="17" charset="-128"/>
                          <a:ea typeface="ＭＳ 明朝" panose="02020609040205080304" pitchFamily="17" charset="-128"/>
                        </a:rPr>
                        <a:t>ＴＥＬ０７８－３６２－３１０４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0" name="テキスト ボックス 9"/>
          <p:cNvSpPr txBox="1"/>
          <p:nvPr/>
        </p:nvSpPr>
        <p:spPr>
          <a:xfrm>
            <a:off x="202592" y="8196261"/>
            <a:ext cx="6503396" cy="276999"/>
          </a:xfrm>
          <a:prstGeom prst="rect">
            <a:avLst/>
          </a:prstGeom>
          <a:noFill/>
        </p:spPr>
        <p:txBody>
          <a:bodyPr wrap="square" rtlCol="0">
            <a:spAutoFit/>
          </a:bodyPr>
          <a:lstStyle/>
          <a:p>
            <a:r>
              <a:rPr lang="en-US" altLang="ja-JP" sz="1200" dirty="0" smtClean="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一部損壊又は床上浸水については、損害</a:t>
            </a:r>
            <a:r>
              <a:rPr lang="ja-JP" altLang="en-US" sz="1200" dirty="0">
                <a:latin typeface="ＭＳ 明朝" panose="02020609040205080304" pitchFamily="17" charset="-128"/>
                <a:ea typeface="ＭＳ 明朝" panose="02020609040205080304" pitchFamily="17" charset="-128"/>
              </a:rPr>
              <a:t>割合</a:t>
            </a:r>
            <a:r>
              <a:rPr lang="en-US" altLang="ja-JP" sz="1200" dirty="0">
                <a:latin typeface="ＭＳ 明朝" panose="02020609040205080304" pitchFamily="17" charset="-128"/>
                <a:ea typeface="ＭＳ 明朝" panose="02020609040205080304" pitchFamily="17" charset="-128"/>
              </a:rPr>
              <a:t>10</a:t>
            </a:r>
            <a:r>
              <a:rPr lang="ja-JP" altLang="en-US" sz="1200" dirty="0">
                <a:latin typeface="ＭＳ 明朝" panose="02020609040205080304" pitchFamily="17" charset="-128"/>
                <a:ea typeface="ＭＳ 明朝" panose="02020609040205080304" pitchFamily="17" charset="-128"/>
              </a:rPr>
              <a:t>％以上</a:t>
            </a:r>
            <a:r>
              <a:rPr lang="en-US" altLang="ja-JP" sz="1200" dirty="0">
                <a:latin typeface="ＭＳ 明朝" panose="02020609040205080304" pitchFamily="17" charset="-128"/>
                <a:ea typeface="ＭＳ 明朝" panose="02020609040205080304" pitchFamily="17" charset="-128"/>
              </a:rPr>
              <a:t>20</a:t>
            </a:r>
            <a:r>
              <a:rPr lang="ja-JP" altLang="en-US" sz="1200" dirty="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未満</a:t>
            </a:r>
            <a:endParaRPr lang="en-US" altLang="ja-JP" sz="1200" dirty="0" smtClean="0">
              <a:latin typeface="ＭＳ 明朝" panose="02020609040205080304" pitchFamily="17" charset="-128"/>
              <a:ea typeface="ＭＳ 明朝" panose="02020609040205080304" pitchFamily="17" charset="-128"/>
            </a:endParaRPr>
          </a:p>
        </p:txBody>
      </p:sp>
      <p:sp>
        <p:nvSpPr>
          <p:cNvPr id="11" name="テキスト ボックス 10"/>
          <p:cNvSpPr txBox="1"/>
          <p:nvPr/>
        </p:nvSpPr>
        <p:spPr>
          <a:xfrm>
            <a:off x="260648" y="6357686"/>
            <a:ext cx="6445340" cy="461665"/>
          </a:xfrm>
          <a:prstGeom prst="rect">
            <a:avLst/>
          </a:prstGeom>
          <a:noFill/>
        </p:spPr>
        <p:txBody>
          <a:bodyPr wrap="square" rtlCol="0">
            <a:spAutoFit/>
          </a:bodyPr>
          <a:lstStyle/>
          <a:p>
            <a:pPr>
              <a:defRPr/>
            </a:pPr>
            <a:r>
              <a:rPr lang="ja-JP" altLang="en-US" sz="1200" dirty="0" smtClean="0">
                <a:latin typeface="ＭＳ 明朝" panose="02020609040205080304" pitchFamily="17" charset="-128"/>
                <a:ea typeface="ＭＳ 明朝" panose="02020609040205080304" pitchFamily="17" charset="-128"/>
              </a:rPr>
              <a:t>　</a:t>
            </a:r>
            <a:r>
              <a:rPr lang="ja-JP" altLang="en-US" sz="1200" dirty="0">
                <a:latin typeface="ＭＳ 明朝" panose="02020609040205080304" pitchFamily="17" charset="-128"/>
                <a:ea typeface="ＭＳ 明朝" panose="02020609040205080304" pitchFamily="17" charset="-128"/>
              </a:rPr>
              <a:t>被災</a:t>
            </a:r>
            <a:r>
              <a:rPr lang="ja-JP" altLang="en-US" sz="1200" dirty="0" smtClean="0">
                <a:latin typeface="ＭＳ 明朝" panose="02020609040205080304" pitchFamily="17" charset="-128"/>
                <a:ea typeface="ＭＳ 明朝" panose="02020609040205080304" pitchFamily="17" charset="-128"/>
              </a:rPr>
              <a:t>された方の</a:t>
            </a:r>
            <a:r>
              <a:rPr lang="ja-JP" altLang="en-US" sz="1200" dirty="0">
                <a:latin typeface="ＭＳ 明朝" panose="02020609040205080304" pitchFamily="17" charset="-128"/>
                <a:ea typeface="ＭＳ 明朝" panose="02020609040205080304" pitchFamily="17" charset="-128"/>
              </a:rPr>
              <a:t>お子様が県内及び隣接４府県（大阪府、京都府、岡山県、鳥取県）の全日制私立高等学校に通学されて</a:t>
            </a:r>
            <a:r>
              <a:rPr lang="ja-JP" altLang="en-US" sz="1200" dirty="0" smtClean="0">
                <a:latin typeface="ＭＳ 明朝" panose="02020609040205080304" pitchFamily="17" charset="-128"/>
                <a:ea typeface="ＭＳ 明朝" panose="02020609040205080304" pitchFamily="17" charset="-128"/>
              </a:rPr>
              <a:t>いる場合に授業料</a:t>
            </a:r>
            <a:r>
              <a:rPr lang="ja-JP" altLang="en-US" sz="1200" dirty="0">
                <a:latin typeface="ＭＳ 明朝" panose="02020609040205080304" pitchFamily="17" charset="-128"/>
                <a:ea typeface="ＭＳ 明朝" panose="02020609040205080304" pitchFamily="17" charset="-128"/>
              </a:rPr>
              <a:t>の軽減を行います。</a:t>
            </a:r>
          </a:p>
        </p:txBody>
      </p:sp>
      <p:sp>
        <p:nvSpPr>
          <p:cNvPr id="2" name="大かっこ 1"/>
          <p:cNvSpPr/>
          <p:nvPr/>
        </p:nvSpPr>
        <p:spPr>
          <a:xfrm>
            <a:off x="1700808" y="3146354"/>
            <a:ext cx="3168352" cy="36004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12" name="大かっこ 11"/>
          <p:cNvSpPr/>
          <p:nvPr/>
        </p:nvSpPr>
        <p:spPr>
          <a:xfrm>
            <a:off x="1700808" y="3894900"/>
            <a:ext cx="3888432" cy="18002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 name="テキスト ボックス 13"/>
          <p:cNvSpPr txBox="1"/>
          <p:nvPr/>
        </p:nvSpPr>
        <p:spPr>
          <a:xfrm>
            <a:off x="6265778" y="8834986"/>
            <a:ext cx="548680" cy="307777"/>
          </a:xfrm>
          <a:prstGeom prst="rect">
            <a:avLst/>
          </a:prstGeom>
          <a:noFill/>
        </p:spPr>
        <p:txBody>
          <a:bodyPr wrap="square" rtlCol="0">
            <a:spAutoFit/>
          </a:bodyPr>
          <a:lstStyle/>
          <a:p>
            <a:r>
              <a:rPr kumimoji="1" lang="en-US" altLang="ja-JP" sz="1400" dirty="0" smtClean="0">
                <a:latin typeface="ＭＳ ゴシック" panose="020B0609070205080204" pitchFamily="49" charset="-128"/>
                <a:ea typeface="ＭＳ ゴシック" panose="020B0609070205080204" pitchFamily="49" charset="-128"/>
              </a:rPr>
              <a:t>-</a:t>
            </a:r>
            <a:r>
              <a:rPr kumimoji="1" lang="ja-JP" altLang="en-US" sz="1400" dirty="0" smtClean="0">
                <a:latin typeface="ＭＳ ゴシック" panose="020B0609070205080204" pitchFamily="49" charset="-128"/>
                <a:ea typeface="ＭＳ ゴシック" panose="020B0609070205080204" pitchFamily="49" charset="-128"/>
              </a:rPr>
              <a:t>６</a:t>
            </a:r>
            <a:r>
              <a:rPr kumimoji="1" lang="en-US" altLang="ja-JP" sz="1400" dirty="0" smtClean="0">
                <a:latin typeface="ＭＳ ゴシック" panose="020B0609070205080204" pitchFamily="49" charset="-128"/>
                <a:ea typeface="ＭＳ ゴシック" panose="020B0609070205080204" pitchFamily="49" charset="-128"/>
              </a:rPr>
              <a:t>-</a:t>
            </a:r>
            <a:endParaRPr kumimoji="1" lang="ja-JP" altLang="en-US" sz="1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6342332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4"/>
          <p:cNvSpPr txBox="1"/>
          <p:nvPr/>
        </p:nvSpPr>
        <p:spPr>
          <a:xfrm>
            <a:off x="138122" y="251520"/>
            <a:ext cx="1731564" cy="30777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400" dirty="0"/>
              <a:t>４</a:t>
            </a:r>
            <a:r>
              <a:rPr kumimoji="1" lang="ja-JP" altLang="en-US" sz="1400" dirty="0" smtClean="0"/>
              <a:t>　こころのケア相談</a:t>
            </a:r>
            <a:endParaRPr kumimoji="1" lang="ja-JP" altLang="en-US" sz="1400" dirty="0"/>
          </a:p>
        </p:txBody>
      </p:sp>
      <p:sp>
        <p:nvSpPr>
          <p:cNvPr id="8" name="テキスト ボックス 7"/>
          <p:cNvSpPr txBox="1"/>
          <p:nvPr/>
        </p:nvSpPr>
        <p:spPr>
          <a:xfrm>
            <a:off x="260648" y="510964"/>
            <a:ext cx="6445340" cy="461665"/>
          </a:xfrm>
          <a:prstGeom prst="rect">
            <a:avLst/>
          </a:prstGeom>
          <a:noFill/>
        </p:spPr>
        <p:txBody>
          <a:bodyPr wrap="square" rtlCol="0">
            <a:spAutoFit/>
          </a:bodyPr>
          <a:lstStyle/>
          <a:p>
            <a:pPr>
              <a:defRPr/>
            </a:pPr>
            <a:r>
              <a:rPr lang="ja-JP" altLang="en-US" sz="1200" dirty="0" smtClean="0">
                <a:latin typeface="ＭＳ 明朝" panose="02020609040205080304" pitchFamily="17" charset="-128"/>
                <a:ea typeface="ＭＳ 明朝" panose="02020609040205080304" pitchFamily="17" charset="-128"/>
              </a:rPr>
              <a:t>　</a:t>
            </a:r>
            <a:r>
              <a:rPr lang="ja-JP" altLang="ja-JP" sz="1200" dirty="0">
                <a:latin typeface="ＭＳ 明朝" panose="02020609040205080304" pitchFamily="17" charset="-128"/>
                <a:ea typeface="ＭＳ 明朝" panose="02020609040205080304" pitchFamily="17" charset="-128"/>
              </a:rPr>
              <a:t>災害を受けたショックや恐怖不安などから身体やこころにも変化が起きる場合があることから、こころのケア相談を実施します。</a:t>
            </a:r>
            <a:endParaRPr lang="ja-JP" altLang="en-US" sz="1200" dirty="0">
              <a:latin typeface="ＭＳ 明朝" panose="02020609040205080304" pitchFamily="17" charset="-128"/>
              <a:ea typeface="ＭＳ 明朝" panose="02020609040205080304" pitchFamily="17" charset="-128"/>
            </a:endParaRPr>
          </a:p>
        </p:txBody>
      </p:sp>
      <p:sp>
        <p:nvSpPr>
          <p:cNvPr id="9" name="テキスト ボックス 8"/>
          <p:cNvSpPr txBox="1"/>
          <p:nvPr/>
        </p:nvSpPr>
        <p:spPr>
          <a:xfrm>
            <a:off x="6265778" y="8834986"/>
            <a:ext cx="548680" cy="307777"/>
          </a:xfrm>
          <a:prstGeom prst="rect">
            <a:avLst/>
          </a:prstGeom>
          <a:noFill/>
        </p:spPr>
        <p:txBody>
          <a:bodyPr wrap="square" rtlCol="0">
            <a:spAutoFit/>
          </a:bodyPr>
          <a:lstStyle/>
          <a:p>
            <a:r>
              <a:rPr kumimoji="1" lang="en-US" altLang="ja-JP" sz="1400" dirty="0" smtClean="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７</a:t>
            </a:r>
            <a:r>
              <a:rPr kumimoji="1" lang="en-US" altLang="ja-JP" sz="1400" dirty="0" smtClean="0">
                <a:latin typeface="ＭＳ ゴシック" panose="020B0609070205080204" pitchFamily="49" charset="-128"/>
                <a:ea typeface="ＭＳ ゴシック" panose="020B0609070205080204" pitchFamily="49" charset="-128"/>
              </a:rPr>
              <a:t>-</a:t>
            </a:r>
            <a:endParaRPr kumimoji="1" lang="ja-JP" altLang="en-US" sz="1400" dirty="0">
              <a:latin typeface="ＭＳ ゴシック" panose="020B0609070205080204" pitchFamily="49" charset="-128"/>
              <a:ea typeface="ＭＳ ゴシック" panose="020B0609070205080204" pitchFamily="49"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2154326536"/>
              </p:ext>
            </p:extLst>
          </p:nvPr>
        </p:nvGraphicFramePr>
        <p:xfrm>
          <a:off x="260648" y="953951"/>
          <a:ext cx="6480720" cy="2931160"/>
        </p:xfrm>
        <a:graphic>
          <a:graphicData uri="http://schemas.openxmlformats.org/drawingml/2006/table">
            <a:tbl>
              <a:tblPr firstRow="1" bandRow="1">
                <a:tableStyleId>{5C22544A-7EE6-4342-B048-85BDC9FD1C3A}</a:tableStyleId>
              </a:tblPr>
              <a:tblGrid>
                <a:gridCol w="1080120"/>
                <a:gridCol w="5400600"/>
              </a:tblGrid>
              <a:tr h="370840">
                <a:tc>
                  <a:txBody>
                    <a:bodyPr/>
                    <a:lstStyle/>
                    <a:p>
                      <a:pPr algn="ct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実施市町</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丹波市</a:t>
                      </a:r>
                      <a:endParaRPr kumimoji="1" lang="ja-JP" altLang="ja-JP" sz="1200" b="0" kern="1200" dirty="0">
                        <a:solidFill>
                          <a:schemeClr val="tx1"/>
                        </a:solidFill>
                        <a:effectLst/>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相談内容</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eaLnBrk="0" hangingPunct="0"/>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こころのケア相談</a:t>
                      </a:r>
                      <a:endParaRPr kumimoji="1" lang="en-US" altLang="ja-JP" sz="1200" kern="1200" dirty="0" smtClean="0">
                        <a:solidFill>
                          <a:schemeClr val="tx1"/>
                        </a:solidFill>
                        <a:effectLst/>
                        <a:latin typeface="ＭＳ 明朝" panose="02020609040205080304" pitchFamily="17" charset="-128"/>
                        <a:ea typeface="ＭＳ 明朝" panose="02020609040205080304" pitchFamily="17" charset="-128"/>
                        <a:cs typeface="+mn-cs"/>
                      </a:endParaRPr>
                    </a:p>
                    <a:p>
                      <a:pPr lvl="0" eaLnBrk="0" hangingPunct="0"/>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（眠れない、気分が落ち込む、イライラする、ひきこもり、ストレスによる</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　</a:t>
                      </a:r>
                      <a:endParaRPr kumimoji="1" lang="en-US" altLang="ja-JP" sz="1200" kern="1200" dirty="0" smtClean="0">
                        <a:solidFill>
                          <a:schemeClr val="tx1"/>
                        </a:solidFill>
                        <a:effectLst/>
                        <a:latin typeface="ＭＳ 明朝" panose="02020609040205080304" pitchFamily="17" charset="-128"/>
                        <a:ea typeface="ＭＳ 明朝" panose="02020609040205080304" pitchFamily="17" charset="-128"/>
                        <a:cs typeface="+mn-cs"/>
                      </a:endParaRPr>
                    </a:p>
                    <a:p>
                      <a:pPr lvl="0" eaLnBrk="0" hangingPunct="0"/>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諸症状、心の健康に関する諸問題　等）</a:t>
                      </a:r>
                      <a:endParaRPr kumimoji="1" lang="ja-JP" altLang="ja-JP" sz="1200" b="0" kern="1200" dirty="0">
                        <a:solidFill>
                          <a:schemeClr val="tx1"/>
                        </a:solidFill>
                        <a:effectLst/>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問合わせ先</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0" fontAlgn="auto" latinLnBrk="0" hangingPunct="0">
                        <a:lnSpc>
                          <a:spcPct val="100000"/>
                        </a:lnSpc>
                        <a:spcBef>
                          <a:spcPts val="0"/>
                        </a:spcBef>
                        <a:spcAft>
                          <a:spcPts val="0"/>
                        </a:spcAft>
                        <a:buClrTx/>
                        <a:buSzTx/>
                        <a:buFontTx/>
                        <a:buNone/>
                        <a:tabLst/>
                        <a:defRPr/>
                      </a:pP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・丹波健康福祉事務所　　ＴＥＬ０７９５－７３－３７６７</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・丹波市健康課　　　　　ＴＥＬ０７９５－８２－４５６７</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・精神保健福祉センター</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　ＴＥＬ０７８－２５２－４９８０</a:t>
                      </a:r>
                      <a:endPar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こころのケアセンター</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　ＴＥＬ０７８－２００－３０１０</a:t>
                      </a:r>
                      <a:endPar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・いのちとこころのサポートダイヤル</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　ＴＥＬ０７８－３８２－３５６６</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（月曜～金曜：</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１８時</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～翌朝</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８時３０分</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、土日祝日は</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２４</a:t>
                      </a:r>
                      <a:r>
                        <a:rPr kumimoji="1" lang="ja-JP" altLang="ja-JP" sz="1200" b="0" kern="1200" dirty="0" smtClean="0">
                          <a:solidFill>
                            <a:schemeClr val="tx1"/>
                          </a:solidFill>
                          <a:effectLst/>
                          <a:latin typeface="ＭＳ 明朝" panose="02020609040205080304" pitchFamily="17" charset="-128"/>
                          <a:ea typeface="ＭＳ 明朝" panose="02020609040205080304" pitchFamily="17" charset="-128"/>
                          <a:cs typeface="+mn-cs"/>
                        </a:rPr>
                        <a:t>時間対応</a:t>
                      </a: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p>
                      <a:pPr algn="l"/>
                      <a:r>
                        <a:rPr kumimoji="1" lang="ja-JP" altLang="en-US" sz="1200" b="0" dirty="0" smtClean="0">
                          <a:solidFill>
                            <a:schemeClr val="tx1"/>
                          </a:solidFill>
                          <a:latin typeface="ＭＳ 明朝" panose="02020609040205080304" pitchFamily="17" charset="-128"/>
                          <a:ea typeface="ＭＳ 明朝" panose="02020609040205080304" pitchFamily="17" charset="-128"/>
                        </a:rPr>
                        <a:t>　兵庫県の窓口：兵庫県健康福祉部障害福祉局 障害福祉課 精神障害福祉班</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baseline="0" dirty="0" smtClean="0">
                          <a:solidFill>
                            <a:schemeClr val="tx1"/>
                          </a:solidFill>
                          <a:latin typeface="ＭＳ 明朝" panose="02020609040205080304" pitchFamily="17" charset="-128"/>
                          <a:ea typeface="ＭＳ 明朝" panose="02020609040205080304" pitchFamily="17" charset="-128"/>
                          <a:cs typeface="+mn-cs"/>
                        </a:rPr>
                        <a:t>　　　　　　　　ＴＥＬ０７８－３６２－９４９８</a:t>
                      </a:r>
                      <a:endParaRPr kumimoji="1" lang="en-US" altLang="ja-JP" sz="1200" b="0" i="0" u="none" strike="noStrike" kern="1200" baseline="0" dirty="0" smtClean="0">
                        <a:solidFill>
                          <a:schemeClr val="tx1"/>
                        </a:solidFill>
                        <a:latin typeface="ＭＳ 明朝" panose="02020609040205080304" pitchFamily="17" charset="-128"/>
                        <a:ea typeface="ＭＳ 明朝" panose="02020609040205080304" pitchFamily="17" charset="-128"/>
                        <a:cs typeface="+mn-cs"/>
                      </a:endParaRPr>
                    </a:p>
                    <a:p>
                      <a:pPr algn="l"/>
                      <a:r>
                        <a:rPr kumimoji="1" lang="ja-JP" altLang="en-US" sz="1200" b="0" i="0" u="none" strike="noStrike" kern="1200" baseline="0" dirty="0" smtClean="0">
                          <a:solidFill>
                            <a:schemeClr val="tx1"/>
                          </a:solidFill>
                          <a:latin typeface="ＭＳ 明朝" panose="02020609040205080304" pitchFamily="17" charset="-128"/>
                          <a:ea typeface="ＭＳ 明朝" panose="02020609040205080304" pitchFamily="17" charset="-128"/>
                          <a:cs typeface="+mn-cs"/>
                        </a:rPr>
                        <a:t>　　　　　　　　</a:t>
                      </a:r>
                      <a:r>
                        <a:rPr kumimoji="1" lang="ja-JP" altLang="en-US" sz="1200" b="0" dirty="0" smtClean="0">
                          <a:solidFill>
                            <a:schemeClr val="tx1"/>
                          </a:solidFill>
                          <a:latin typeface="ＭＳ 明朝" panose="02020609040205080304" pitchFamily="17" charset="-128"/>
                          <a:ea typeface="ＭＳ 明朝" panose="02020609040205080304" pitchFamily="17" charset="-128"/>
                        </a:rPr>
                        <a:t>兵庫県健康福祉部障害福祉局 いのち対策室 いのち対策班</a:t>
                      </a:r>
                      <a:endParaRPr kumimoji="1" lang="en-US" altLang="ja-JP" sz="1200" b="0" dirty="0" smtClean="0">
                        <a:solidFill>
                          <a:schemeClr val="tx1"/>
                        </a:solidFill>
                        <a:latin typeface="ＭＳ 明朝" panose="02020609040205080304" pitchFamily="17" charset="-128"/>
                        <a:ea typeface="ＭＳ 明朝" panose="02020609040205080304" pitchFamily="17"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baseline="0" dirty="0" smtClean="0">
                          <a:solidFill>
                            <a:schemeClr val="tx1"/>
                          </a:solidFill>
                          <a:latin typeface="ＭＳ 明朝" panose="02020609040205080304" pitchFamily="17" charset="-128"/>
                          <a:ea typeface="ＭＳ 明朝" panose="02020609040205080304" pitchFamily="17" charset="-128"/>
                          <a:cs typeface="+mn-cs"/>
                        </a:rPr>
                        <a:t>　　　　　　　　ＴＥＬ０７８－３６２－３０５９</a:t>
                      </a:r>
                      <a:endParaRPr kumimoji="1" lang="en-US" altLang="zh-CN" sz="1200" b="0" i="0" u="none" strike="noStrike" kern="1200" baseline="0" dirty="0" smtClean="0">
                        <a:solidFill>
                          <a:schemeClr val="tx1"/>
                        </a:solidFill>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4" name="大かっこ 13"/>
          <p:cNvSpPr/>
          <p:nvPr/>
        </p:nvSpPr>
        <p:spPr>
          <a:xfrm>
            <a:off x="1513812" y="3104964"/>
            <a:ext cx="5163148" cy="674947"/>
          </a:xfrm>
          <a:prstGeom prst="bracketPair">
            <a:avLst>
              <a:gd name="adj" fmla="val 82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5690250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1056</TotalTime>
  <Words>1489</Words>
  <Application>Microsoft Office PowerPoint</Application>
  <PresentationFormat>画面に合わせる (4:3)</PresentationFormat>
  <Paragraphs>345</Paragraphs>
  <Slides>8</Slides>
  <Notes>0</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兵庫県</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兵庫県</dc:creator>
  <cp:lastModifiedBy>兵庫県</cp:lastModifiedBy>
  <cp:revision>103</cp:revision>
  <cp:lastPrinted>2014-09-16T00:23:48Z</cp:lastPrinted>
  <dcterms:created xsi:type="dcterms:W3CDTF">2014-08-29T01:23:20Z</dcterms:created>
  <dcterms:modified xsi:type="dcterms:W3CDTF">2014-09-22T05:16:51Z</dcterms:modified>
</cp:coreProperties>
</file>