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4"/>
  </p:notesMasterIdLst>
  <p:sldIdLst>
    <p:sldId id="256" r:id="rId2"/>
    <p:sldId id="281" r:id="rId3"/>
    <p:sldId id="257" r:id="rId4"/>
    <p:sldId id="258" r:id="rId5"/>
    <p:sldId id="288" r:id="rId6"/>
    <p:sldId id="260" r:id="rId7"/>
    <p:sldId id="266" r:id="rId8"/>
    <p:sldId id="292" r:id="rId9"/>
    <p:sldId id="289" r:id="rId10"/>
    <p:sldId id="293" r:id="rId11"/>
    <p:sldId id="297" r:id="rId12"/>
    <p:sldId id="290" r:id="rId13"/>
    <p:sldId id="294" r:id="rId14"/>
    <p:sldId id="291" r:id="rId15"/>
    <p:sldId id="262" r:id="rId16"/>
    <p:sldId id="295" r:id="rId17"/>
    <p:sldId id="280" r:id="rId18"/>
    <p:sldId id="296" r:id="rId19"/>
    <p:sldId id="282" r:id="rId20"/>
    <p:sldId id="283" r:id="rId21"/>
    <p:sldId id="284" r:id="rId22"/>
    <p:sldId id="287" r:id="rId2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2880">
          <p15:clr>
            <a:srgbClr val="747775"/>
          </p15:clr>
        </p15:guide>
        <p15:guide id="3" pos="249" userDrawn="1">
          <p15:clr>
            <a:srgbClr val="A4A3A4"/>
          </p15:clr>
        </p15:guide>
        <p15:guide id="4" orient="horz" pos="482" userDrawn="1">
          <p15:clr>
            <a:srgbClr val="A4A3A4"/>
          </p15:clr>
        </p15:guide>
        <p15:guide id="5" pos="3356"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6161"/>
    <a:srgbClr val="B9B9B9"/>
    <a:srgbClr val="9E9B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096CE9-1EFC-46DE-B6C6-3F33C0D9F915}">
  <a:tblStyle styleId="{03096CE9-1EFC-46DE-B6C6-3F33C0D9F91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0D7BF5F-87A3-475E-9C4C-4D1BE42F6563}"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734" y="96"/>
      </p:cViewPr>
      <p:guideLst>
        <p:guide orient="horz" pos="2160"/>
        <p:guide pos="2880"/>
        <p:guide pos="249"/>
        <p:guide orient="horz" pos="482"/>
        <p:guide pos="33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bd8330e6a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bd8330e6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6c373e0ea8_0_4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6c373e0ea8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9357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6c373e0ea8_0_4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6c373e0ea8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607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f458c21667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f458c21667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6c373e0ea8_0_4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6c373e0ea8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3864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f458c21667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f458c2166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6c373e0ea8_0_4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6c373e0ea8_0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6c373e0ea8_0_4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6c373e0ea8_0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6456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6c373e0ea8_0_5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6c373e0ea8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0613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6c373e0ea8_0_5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6c373e0ea8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0232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6c373e0ea8_0_5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6c373e0ea8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4741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bd8330e6a3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bd8330e6a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012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6c373e0ea8_0_5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6c373e0ea8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3225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6c373e0ea8_0_5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6c373e0ea8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5647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6c373e0ea8_0_5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6c373e0ea8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349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bd8330e6a3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bd8330e6a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bd8330e6a3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bd8330e6a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f458c21667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f458c2166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6c373e0ea8_0_4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6c373e0ea8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f458c21667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f458c2166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6c373e0ea8_0_4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6c373e0ea8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698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f458c21667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f458c2166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181342"/>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1408"/>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181342"/>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181342"/>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1"/>
              </a:buClr>
              <a:buSzPts val="2800"/>
              <a:buNone/>
              <a:defRPr b="1">
                <a:solidFill>
                  <a:schemeClr val="accent1"/>
                </a:solidFill>
              </a:defRPr>
            </a:lvl1pPr>
            <a:lvl2pPr lvl="1">
              <a:spcBef>
                <a:spcPts val="0"/>
              </a:spcBef>
              <a:spcAft>
                <a:spcPts val="0"/>
              </a:spcAft>
              <a:buClr>
                <a:schemeClr val="accent1"/>
              </a:buClr>
              <a:buSzPts val="2800"/>
              <a:buNone/>
              <a:defRPr b="1">
                <a:solidFill>
                  <a:schemeClr val="accent1"/>
                </a:solidFill>
              </a:defRPr>
            </a:lvl2pPr>
            <a:lvl3pPr lvl="2">
              <a:spcBef>
                <a:spcPts val="0"/>
              </a:spcBef>
              <a:spcAft>
                <a:spcPts val="0"/>
              </a:spcAft>
              <a:buClr>
                <a:schemeClr val="accent1"/>
              </a:buClr>
              <a:buSzPts val="2800"/>
              <a:buNone/>
              <a:defRPr b="1">
                <a:solidFill>
                  <a:schemeClr val="accent1"/>
                </a:solidFill>
              </a:defRPr>
            </a:lvl3pPr>
            <a:lvl4pPr lvl="3">
              <a:spcBef>
                <a:spcPts val="0"/>
              </a:spcBef>
              <a:spcAft>
                <a:spcPts val="0"/>
              </a:spcAft>
              <a:buClr>
                <a:schemeClr val="accent1"/>
              </a:buClr>
              <a:buSzPts val="2800"/>
              <a:buNone/>
              <a:defRPr b="1">
                <a:solidFill>
                  <a:schemeClr val="accent1"/>
                </a:solidFill>
              </a:defRPr>
            </a:lvl4pPr>
            <a:lvl5pPr lvl="4">
              <a:spcBef>
                <a:spcPts val="0"/>
              </a:spcBef>
              <a:spcAft>
                <a:spcPts val="0"/>
              </a:spcAft>
              <a:buClr>
                <a:schemeClr val="accent1"/>
              </a:buClr>
              <a:buSzPts val="2800"/>
              <a:buNone/>
              <a:defRPr b="1">
                <a:solidFill>
                  <a:schemeClr val="accent1"/>
                </a:solidFill>
              </a:defRPr>
            </a:lvl5pPr>
            <a:lvl6pPr lvl="5">
              <a:spcBef>
                <a:spcPts val="0"/>
              </a:spcBef>
              <a:spcAft>
                <a:spcPts val="0"/>
              </a:spcAft>
              <a:buClr>
                <a:schemeClr val="accent1"/>
              </a:buClr>
              <a:buSzPts val="2800"/>
              <a:buNone/>
              <a:defRPr b="1">
                <a:solidFill>
                  <a:schemeClr val="accent1"/>
                </a:solidFill>
              </a:defRPr>
            </a:lvl6pPr>
            <a:lvl7pPr lvl="6">
              <a:spcBef>
                <a:spcPts val="0"/>
              </a:spcBef>
              <a:spcAft>
                <a:spcPts val="0"/>
              </a:spcAft>
              <a:buClr>
                <a:schemeClr val="accent1"/>
              </a:buClr>
              <a:buSzPts val="2800"/>
              <a:buNone/>
              <a:defRPr b="1">
                <a:solidFill>
                  <a:schemeClr val="accent1"/>
                </a:solidFill>
              </a:defRPr>
            </a:lvl7pPr>
            <a:lvl8pPr lvl="7">
              <a:spcBef>
                <a:spcPts val="0"/>
              </a:spcBef>
              <a:spcAft>
                <a:spcPts val="0"/>
              </a:spcAft>
              <a:buClr>
                <a:schemeClr val="accent1"/>
              </a:buClr>
              <a:buSzPts val="2800"/>
              <a:buNone/>
              <a:defRPr b="1">
                <a:solidFill>
                  <a:schemeClr val="accent1"/>
                </a:solidFill>
              </a:defRPr>
            </a:lvl8pPr>
            <a:lvl9pPr lvl="8">
              <a:spcBef>
                <a:spcPts val="0"/>
              </a:spcBef>
              <a:spcAft>
                <a:spcPts val="0"/>
              </a:spcAft>
              <a:buClr>
                <a:schemeClr val="accent1"/>
              </a:buClr>
              <a:buSzPts val="2800"/>
              <a:buNone/>
              <a:defRPr b="1">
                <a:solidFill>
                  <a:schemeClr val="accent1"/>
                </a:solidFill>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181342"/>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1408"/>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j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https://jsfiddle.net/"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jp.surveymonkey.com/curiosity/5-steps-to-create-ai-prompts-for-high-quality-surveys-and-forms/"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215225" y="450525"/>
            <a:ext cx="8264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altLang="en-US" sz="3200" b="1" dirty="0">
                <a:solidFill>
                  <a:schemeClr val="accent1"/>
                </a:solidFill>
                <a:latin typeface="BIZ UDPゴシック" panose="020B0400000000000000" pitchFamily="50" charset="-128"/>
                <a:ea typeface="BIZ UDPゴシック" panose="020B0400000000000000" pitchFamily="50" charset="-128"/>
              </a:rPr>
              <a:t>第</a:t>
            </a:r>
            <a:r>
              <a:rPr lang="en-US" altLang="ja-JP" sz="3200" b="1" dirty="0">
                <a:solidFill>
                  <a:schemeClr val="accent1"/>
                </a:solidFill>
                <a:latin typeface="BIZ UDPゴシック" panose="020B0400000000000000" pitchFamily="50" charset="-128"/>
                <a:ea typeface="BIZ UDPゴシック" panose="020B0400000000000000" pitchFamily="50" charset="-128"/>
              </a:rPr>
              <a:t>2</a:t>
            </a:r>
            <a:r>
              <a:rPr lang="ja-JP" altLang="en-US" sz="3200" b="1" dirty="0">
                <a:solidFill>
                  <a:schemeClr val="accent1"/>
                </a:solidFill>
                <a:latin typeface="BIZ UDPゴシック" panose="020B0400000000000000" pitchFamily="50" charset="-128"/>
                <a:ea typeface="BIZ UDPゴシック" panose="020B0400000000000000" pitchFamily="50" charset="-128"/>
              </a:rPr>
              <a:t>回　</a:t>
            </a:r>
            <a:r>
              <a:rPr lang="ja" sz="3200" b="1" dirty="0">
                <a:solidFill>
                  <a:schemeClr val="accent1"/>
                </a:solidFill>
                <a:latin typeface="BIZ UDPゴシック" panose="020B0400000000000000" pitchFamily="50" charset="-128"/>
                <a:ea typeface="BIZ UDPゴシック" panose="020B0400000000000000" pitchFamily="50" charset="-128"/>
              </a:rPr>
              <a:t>明日から使える！生成AIハッカソン</a:t>
            </a:r>
            <a:endParaRPr sz="3200" b="1" dirty="0">
              <a:solidFill>
                <a:schemeClr val="accent1"/>
              </a:solidFill>
              <a:latin typeface="BIZ UDPゴシック" panose="020B0400000000000000" pitchFamily="50" charset="-128"/>
              <a:ea typeface="BIZ UDPゴシック" panose="020B0400000000000000" pitchFamily="50" charset="-128"/>
            </a:endParaRPr>
          </a:p>
        </p:txBody>
      </p:sp>
      <p:sp>
        <p:nvSpPr>
          <p:cNvPr id="55" name="Google Shape;55;p13"/>
          <p:cNvSpPr txBox="1"/>
          <p:nvPr/>
        </p:nvSpPr>
        <p:spPr>
          <a:xfrm>
            <a:off x="215225" y="1041550"/>
            <a:ext cx="8264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ー</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生成</a:t>
            </a: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AI</a:t>
            </a:r>
            <a:r>
              <a:rPr lang="ja"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を駆使して</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学業・業務に追われる</a:t>
            </a:r>
            <a:r>
              <a:rPr lang="ja"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仲間を救う呪文を見つけ出せ！ー</a:t>
            </a:r>
            <a:endParaRPr sz="1800" dirty="0">
              <a:solidFill>
                <a:schemeClr val="accent2">
                  <a:lumMod val="75000"/>
                  <a:lumOff val="25000"/>
                </a:schemeClr>
              </a:solidFill>
              <a:latin typeface="BIZ UDPゴシック" panose="020B0400000000000000" pitchFamily="50" charset="-128"/>
              <a:ea typeface="BIZ UDPゴシック" panose="020B0400000000000000" pitchFamily="50" charset="-128"/>
            </a:endParaRPr>
          </a:p>
        </p:txBody>
      </p:sp>
      <p:sp>
        <p:nvSpPr>
          <p:cNvPr id="56" name="Google Shape;56;p13"/>
          <p:cNvSpPr txBox="1"/>
          <p:nvPr/>
        </p:nvSpPr>
        <p:spPr>
          <a:xfrm>
            <a:off x="215225" y="60575"/>
            <a:ext cx="8264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800" b="1" dirty="0">
                <a:solidFill>
                  <a:schemeClr val="dk2"/>
                </a:solidFill>
                <a:latin typeface="BIZ UDPゴシック" panose="020B0400000000000000" pitchFamily="50" charset="-128"/>
                <a:ea typeface="BIZ UDPゴシック" panose="020B0400000000000000" pitchFamily="50" charset="-128"/>
              </a:rPr>
              <a:t>産官学共創企画</a:t>
            </a:r>
            <a:endParaRPr sz="1800" b="1" dirty="0">
              <a:solidFill>
                <a:schemeClr val="dk2"/>
              </a:solidFill>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60719985-173E-44F3-B984-765CBF80B56D}"/>
              </a:ext>
            </a:extLst>
          </p:cNvPr>
          <p:cNvPicPr>
            <a:picLocks noChangeAspect="1"/>
          </p:cNvPicPr>
          <p:nvPr/>
        </p:nvPicPr>
        <p:blipFill>
          <a:blip r:embed="rId3"/>
          <a:stretch>
            <a:fillRect/>
          </a:stretch>
        </p:blipFill>
        <p:spPr>
          <a:xfrm>
            <a:off x="648586" y="1784022"/>
            <a:ext cx="7995684" cy="462345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11625" y="181343"/>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 b="1" dirty="0">
                <a:solidFill>
                  <a:schemeClr val="accent1"/>
                </a:solidFill>
              </a:rPr>
              <a:t>考案した</a:t>
            </a:r>
            <a:r>
              <a:rPr lang="ja" b="1" dirty="0">
                <a:solidFill>
                  <a:schemeClr val="accent1"/>
                </a:solidFill>
                <a:latin typeface="BIZ UDPゴシック" panose="020B0400000000000000" pitchFamily="50" charset="-128"/>
                <a:ea typeface="BIZ UDPゴシック" panose="020B0400000000000000" pitchFamily="50" charset="-128"/>
              </a:rPr>
              <a:t>プロンプト</a:t>
            </a:r>
            <a:endParaRPr dirty="0">
              <a:latin typeface="BIZ UDPゴシック" panose="020B0400000000000000" pitchFamily="50" charset="-128"/>
              <a:ea typeface="BIZ UDPゴシック" panose="020B0400000000000000" pitchFamily="50" charset="-128"/>
            </a:endParaRPr>
          </a:p>
        </p:txBody>
      </p:sp>
      <p:sp>
        <p:nvSpPr>
          <p:cNvPr id="97" name="Google Shape;97;p17"/>
          <p:cNvSpPr txBox="1">
            <a:spLocks noGrp="1"/>
          </p:cNvSpPr>
          <p:nvPr>
            <p:ph type="title"/>
          </p:nvPr>
        </p:nvSpPr>
        <p:spPr>
          <a:xfrm>
            <a:off x="5264625" y="181350"/>
            <a:ext cx="3567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 b="1" dirty="0">
                <a:solidFill>
                  <a:schemeClr val="accent1"/>
                </a:solidFill>
                <a:latin typeface="BIZ UDPゴシック" panose="020B0400000000000000" pitchFamily="50" charset="-128"/>
                <a:ea typeface="BIZ UDPゴシック" panose="020B0400000000000000" pitchFamily="50" charset="-128"/>
              </a:rPr>
              <a:t>工夫した点</a:t>
            </a:r>
            <a:endParaRPr b="1" dirty="0">
              <a:solidFill>
                <a:schemeClr val="accent1"/>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3FDC062A-7230-4DFF-8106-2652C520E247}"/>
              </a:ext>
            </a:extLst>
          </p:cNvPr>
          <p:cNvSpPr txBox="1"/>
          <p:nvPr/>
        </p:nvSpPr>
        <p:spPr>
          <a:xfrm>
            <a:off x="3777" y="0"/>
            <a:ext cx="1856232" cy="276999"/>
          </a:xfrm>
          <a:prstGeom prst="rect">
            <a:avLst/>
          </a:prstGeom>
          <a:noFill/>
        </p:spPr>
        <p:txBody>
          <a:bodyPr wrap="square" rtlCol="0">
            <a:spAutoFit/>
          </a:bodyPr>
          <a:lstStyle/>
          <a:p>
            <a:r>
              <a:rPr lang="ja" altLang="ja-JP" sz="1200" dirty="0">
                <a:solidFill>
                  <a:schemeClr val="accent2">
                    <a:lumMod val="75000"/>
                    <a:lumOff val="25000"/>
                  </a:schemeClr>
                </a:solidFill>
                <a:latin typeface="BIZ UDPゴシック" panose="020B0400000000000000" pitchFamily="50" charset="-128"/>
                <a:ea typeface="BIZ UDPゴシック" panose="020B0400000000000000" pitchFamily="50" charset="-128"/>
              </a:rPr>
              <a:t>Case</a:t>
            </a:r>
            <a:r>
              <a:rPr lang="ja-JP" altLang="en-US" sz="1200" dirty="0">
                <a:solidFill>
                  <a:schemeClr val="accent2">
                    <a:lumMod val="75000"/>
                    <a:lumOff val="25000"/>
                  </a:schemeClr>
                </a:solidFill>
                <a:latin typeface="BIZ UDPゴシック" panose="020B0400000000000000" pitchFamily="50" charset="-128"/>
                <a:ea typeface="BIZ UDPゴシック" panose="020B0400000000000000" pitchFamily="50" charset="-128"/>
              </a:rPr>
              <a:t>３</a:t>
            </a:r>
            <a:r>
              <a:rPr lang="en-US" altLang="ja-JP" sz="1200" dirty="0">
                <a:solidFill>
                  <a:schemeClr val="accent2">
                    <a:lumMod val="75000"/>
                    <a:lumOff val="25000"/>
                  </a:schemeClr>
                </a:solidFill>
                <a:latin typeface="BIZ UDPゴシック" panose="020B0400000000000000" pitchFamily="50" charset="-128"/>
                <a:ea typeface="BIZ UDPゴシック" panose="020B0400000000000000" pitchFamily="50" charset="-128"/>
              </a:rPr>
              <a:t>-1</a:t>
            </a:r>
            <a:endParaRPr kumimoji="1" lang="ja-JP" altLang="en-US" sz="1200" dirty="0">
              <a:solidFill>
                <a:schemeClr val="accent2">
                  <a:lumMod val="75000"/>
                  <a:lumOff val="25000"/>
                </a:schemeClr>
              </a:solidFill>
            </a:endParaRPr>
          </a:p>
        </p:txBody>
      </p:sp>
      <p:sp>
        <p:nvSpPr>
          <p:cNvPr id="7" name="Google Shape;75;p16">
            <a:extLst>
              <a:ext uri="{FF2B5EF4-FFF2-40B4-BE49-F238E27FC236}">
                <a16:creationId xmlns:a16="http://schemas.microsoft.com/office/drawing/2014/main" id="{8F4E02A4-B846-470F-AB3A-9666D213BB1C}"/>
              </a:ext>
            </a:extLst>
          </p:cNvPr>
          <p:cNvSpPr txBox="1">
            <a:spLocks noGrp="1"/>
          </p:cNvSpPr>
          <p:nvPr>
            <p:ph type="body" idx="1"/>
          </p:nvPr>
        </p:nvSpPr>
        <p:spPr>
          <a:xfrm>
            <a:off x="402916" y="882090"/>
            <a:ext cx="4169084" cy="5518710"/>
          </a:xfrm>
          <a:prstGeom prst="rect">
            <a:avLst/>
          </a:prstGeom>
          <a:solidFill>
            <a:schemeClr val="bg2">
              <a:lumMod val="20000"/>
              <a:lumOff val="80000"/>
            </a:schemeClr>
          </a:solidFill>
        </p:spPr>
        <p:txBody>
          <a:bodyPr spcFirstLastPara="1" wrap="square" lIns="91425" tIns="91425" rIns="91425" bIns="91425" anchor="t" anchorCtr="0">
            <a:normAutofit/>
          </a:bodyPr>
          <a:lstStyle/>
          <a:p>
            <a:pPr marL="0" lvl="0" indent="0" algn="l" rtl="0">
              <a:spcBef>
                <a:spcPts val="0"/>
              </a:spcBef>
              <a:spcAft>
                <a:spcPts val="0"/>
              </a:spcAft>
              <a:buNone/>
            </a:pP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このアンケートは豊かさ指標に関するデータです。</a:t>
            </a:r>
          </a:p>
          <a:p>
            <a:pPr marL="0" lvl="0" indent="0" algn="l" rtl="0">
              <a:spcBef>
                <a:spcPts val="0"/>
              </a:spcBef>
              <a:spcAft>
                <a:spcPts val="0"/>
              </a:spcAft>
              <a:buNone/>
            </a:pP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この設問から何か傾向をみたいです。何がいいですか。</a:t>
            </a:r>
          </a:p>
          <a:p>
            <a:pPr marL="0" lvl="0" indent="0" algn="l" rtl="0">
              <a:spcBef>
                <a:spcPts val="0"/>
              </a:spcBef>
              <a:spcAft>
                <a:spcPts val="0"/>
              </a:spcAft>
              <a:buNone/>
            </a:pPr>
            <a:endParaRPr lang="ja-JP" altLang="en-US" sz="2000" dirty="0">
              <a:solidFill>
                <a:schemeClr val="tx1"/>
              </a:solidFill>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a:t>
            </a:r>
            <a:r>
              <a:rPr lang="en-US" altLang="ja-JP" sz="2000" dirty="0">
                <a:solidFill>
                  <a:schemeClr val="tx1"/>
                </a:solidFill>
                <a:latin typeface="UD デジタル 教科書体 NK-R" panose="02020400000000000000" pitchFamily="18" charset="-128"/>
                <a:ea typeface="UD デジタル 教科書体 NK-R" panose="02020400000000000000" pitchFamily="18" charset="-128"/>
              </a:rPr>
              <a:t>50</a:t>
            </a: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代男性が関心を持つ内容を</a:t>
            </a:r>
          </a:p>
          <a:p>
            <a:pPr marL="0" lvl="0" indent="0" algn="l" rtl="0">
              <a:spcBef>
                <a:spcPts val="0"/>
              </a:spcBef>
              <a:spcAft>
                <a:spcPts val="0"/>
              </a:spcAft>
              <a:buNone/>
            </a:pP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　（退職と年金。キャリアと職業。財務管理。）</a:t>
            </a:r>
            <a:b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br>
            <a:endParaRPr lang="ja-JP" altLang="en-US" sz="2000" dirty="0">
              <a:solidFill>
                <a:schemeClr val="tx1"/>
              </a:solidFill>
              <a:latin typeface="UD デジタル 教科書体 NK-R" panose="02020400000000000000" pitchFamily="18" charset="-128"/>
              <a:ea typeface="UD デジタル 教科書体 NK-R" panose="02020400000000000000" pitchFamily="18" charset="-128"/>
            </a:endParaRPr>
          </a:p>
          <a:p>
            <a:pPr marL="0" lvl="0" indent="0" algn="l" rtl="0">
              <a:spcBef>
                <a:spcPts val="0"/>
              </a:spcBef>
              <a:spcAft>
                <a:spcPts val="0"/>
              </a:spcAft>
              <a:buNone/>
            </a:pP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・アンケート結果からみる”</a:t>
            </a:r>
            <a:r>
              <a:rPr lang="en-US" altLang="ja-JP" sz="2000" dirty="0">
                <a:solidFill>
                  <a:schemeClr val="tx1"/>
                </a:solidFill>
                <a:latin typeface="UD デジタル 教科書体 NK-R" panose="02020400000000000000" pitchFamily="18" charset="-128"/>
                <a:ea typeface="UD デジタル 教科書体 NK-R" panose="02020400000000000000" pitchFamily="18" charset="-128"/>
              </a:rPr>
              <a:t>FIRE</a:t>
            </a: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のすすめ”というテーマで分析したい。</a:t>
            </a:r>
            <a:b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b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　どの設問番号を抽出したら良いか。</a:t>
            </a:r>
          </a:p>
        </p:txBody>
      </p:sp>
      <p:sp>
        <p:nvSpPr>
          <p:cNvPr id="8" name="Google Shape;69;p15">
            <a:extLst>
              <a:ext uri="{FF2B5EF4-FFF2-40B4-BE49-F238E27FC236}">
                <a16:creationId xmlns:a16="http://schemas.microsoft.com/office/drawing/2014/main" id="{526D66CE-6D18-4B8C-A94B-CB12849DFCEC}"/>
              </a:ext>
            </a:extLst>
          </p:cNvPr>
          <p:cNvSpPr txBox="1">
            <a:spLocks/>
          </p:cNvSpPr>
          <p:nvPr/>
        </p:nvSpPr>
        <p:spPr>
          <a:xfrm>
            <a:off x="5118890" y="837947"/>
            <a:ext cx="3804626" cy="551871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buFont typeface="Arial"/>
              <a:buNone/>
            </a:pPr>
            <a:r>
              <a:rPr lang="ja-JP" altLang="en-US" sz="2000" dirty="0">
                <a:solidFill>
                  <a:schemeClr val="tx1"/>
                </a:solidFill>
                <a:latin typeface="BIZ UDPゴシック" panose="020B0400000000000000" pitchFamily="50" charset="-128"/>
                <a:ea typeface="BIZ UDPゴシック" panose="020B0400000000000000" pitchFamily="50" charset="-128"/>
              </a:rPr>
              <a:t>・設問を</a:t>
            </a:r>
            <a:r>
              <a:rPr lang="en-US" altLang="ja-JP" sz="2000" dirty="0" err="1">
                <a:solidFill>
                  <a:schemeClr val="tx1"/>
                </a:solidFill>
                <a:latin typeface="BIZ UDPゴシック" panose="020B0400000000000000" pitchFamily="50" charset="-128"/>
                <a:ea typeface="BIZ UDPゴシック" panose="020B0400000000000000" pitchFamily="50" charset="-128"/>
              </a:rPr>
              <a:t>chatGPT</a:t>
            </a:r>
            <a:r>
              <a:rPr lang="ja-JP" altLang="en-US" sz="2000" dirty="0">
                <a:solidFill>
                  <a:schemeClr val="tx1"/>
                </a:solidFill>
                <a:latin typeface="BIZ UDPゴシック" panose="020B0400000000000000" pitchFamily="50" charset="-128"/>
                <a:ea typeface="BIZ UDPゴシック" panose="020B0400000000000000" pitchFamily="50" charset="-128"/>
              </a:rPr>
              <a:t>に分析依頼したうえで作業を進めていった点</a:t>
            </a:r>
          </a:p>
          <a:p>
            <a:pPr marL="0" indent="0">
              <a:spcBef>
                <a:spcPts val="1200"/>
              </a:spcBef>
              <a:buFont typeface="Arial"/>
              <a:buNone/>
            </a:pPr>
            <a:r>
              <a:rPr lang="ja-JP" altLang="en-US" sz="2000" dirty="0">
                <a:solidFill>
                  <a:schemeClr val="tx1"/>
                </a:solidFill>
                <a:latin typeface="BIZ UDPゴシック" panose="020B0400000000000000" pitchFamily="50" charset="-128"/>
                <a:ea typeface="BIZ UDPゴシック" panose="020B0400000000000000" pitchFamily="50" charset="-128"/>
              </a:rPr>
              <a:t>・</a:t>
            </a:r>
            <a:r>
              <a:rPr lang="en-US" altLang="ja-JP" sz="2000" dirty="0" err="1">
                <a:solidFill>
                  <a:schemeClr val="tx1"/>
                </a:solidFill>
                <a:latin typeface="BIZ UDPゴシック" panose="020B0400000000000000" pitchFamily="50" charset="-128"/>
                <a:ea typeface="BIZ UDPゴシック" panose="020B0400000000000000" pitchFamily="50" charset="-128"/>
              </a:rPr>
              <a:t>chatGPT</a:t>
            </a:r>
            <a:r>
              <a:rPr lang="ja-JP" altLang="en-US" sz="2000" dirty="0">
                <a:solidFill>
                  <a:schemeClr val="tx1"/>
                </a:solidFill>
                <a:latin typeface="BIZ UDPゴシック" panose="020B0400000000000000" pitchFamily="50" charset="-128"/>
                <a:ea typeface="BIZ UDPゴシック" panose="020B0400000000000000" pitchFamily="50" charset="-128"/>
              </a:rPr>
              <a:t>から思い通りの回答がない場合に一つのやり方に縛られず、使用データや質問内容を変更すること</a:t>
            </a:r>
          </a:p>
          <a:p>
            <a:pPr marL="0" indent="0">
              <a:spcBef>
                <a:spcPts val="1200"/>
              </a:spcBef>
              <a:spcAft>
                <a:spcPts val="1200"/>
              </a:spcAft>
              <a:buFont typeface="Arial"/>
              <a:buNone/>
            </a:pPr>
            <a:r>
              <a:rPr lang="ja-JP" altLang="en-US" sz="2000" dirty="0">
                <a:solidFill>
                  <a:schemeClr val="tx1"/>
                </a:solidFill>
                <a:latin typeface="BIZ UDPゴシック" panose="020B0400000000000000" pitchFamily="50" charset="-128"/>
                <a:ea typeface="BIZ UDPゴシック" panose="020B0400000000000000" pitchFamily="50" charset="-128"/>
              </a:rPr>
              <a:t>・レポートターゲットや内容を固めた上でデータ分析を行った点</a:t>
            </a:r>
          </a:p>
        </p:txBody>
      </p:sp>
    </p:spTree>
    <p:extLst>
      <p:ext uri="{BB962C8B-B14F-4D97-AF65-F5344CB8AC3E}">
        <p14:creationId xmlns:p14="http://schemas.microsoft.com/office/powerpoint/2010/main" val="1097996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11625" y="181343"/>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 b="1" dirty="0">
                <a:solidFill>
                  <a:schemeClr val="accent1"/>
                </a:solidFill>
              </a:rPr>
              <a:t>考案した</a:t>
            </a:r>
            <a:r>
              <a:rPr lang="ja" b="1" dirty="0">
                <a:solidFill>
                  <a:schemeClr val="accent1"/>
                </a:solidFill>
                <a:latin typeface="BIZ UDPゴシック" panose="020B0400000000000000" pitchFamily="50" charset="-128"/>
                <a:ea typeface="BIZ UDPゴシック" panose="020B0400000000000000" pitchFamily="50" charset="-128"/>
              </a:rPr>
              <a:t>プロンプト</a:t>
            </a:r>
            <a:endParaRPr dirty="0">
              <a:latin typeface="BIZ UDPゴシック" panose="020B0400000000000000" pitchFamily="50" charset="-128"/>
              <a:ea typeface="BIZ UDPゴシック" panose="020B0400000000000000" pitchFamily="50" charset="-128"/>
            </a:endParaRPr>
          </a:p>
        </p:txBody>
      </p:sp>
      <p:sp>
        <p:nvSpPr>
          <p:cNvPr id="97" name="Google Shape;97;p17"/>
          <p:cNvSpPr txBox="1">
            <a:spLocks noGrp="1"/>
          </p:cNvSpPr>
          <p:nvPr>
            <p:ph type="title"/>
          </p:nvPr>
        </p:nvSpPr>
        <p:spPr>
          <a:xfrm>
            <a:off x="5264625" y="181350"/>
            <a:ext cx="3567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 b="1" dirty="0">
                <a:solidFill>
                  <a:schemeClr val="accent1"/>
                </a:solidFill>
                <a:latin typeface="BIZ UDPゴシック" panose="020B0400000000000000" pitchFamily="50" charset="-128"/>
                <a:ea typeface="BIZ UDPゴシック" panose="020B0400000000000000" pitchFamily="50" charset="-128"/>
              </a:rPr>
              <a:t>工夫した点</a:t>
            </a:r>
            <a:endParaRPr b="1" dirty="0">
              <a:solidFill>
                <a:schemeClr val="accent1"/>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3FDC062A-7230-4DFF-8106-2652C520E247}"/>
              </a:ext>
            </a:extLst>
          </p:cNvPr>
          <p:cNvSpPr txBox="1"/>
          <p:nvPr/>
        </p:nvSpPr>
        <p:spPr>
          <a:xfrm>
            <a:off x="3777" y="0"/>
            <a:ext cx="1856232" cy="276999"/>
          </a:xfrm>
          <a:prstGeom prst="rect">
            <a:avLst/>
          </a:prstGeom>
          <a:noFill/>
        </p:spPr>
        <p:txBody>
          <a:bodyPr wrap="square" rtlCol="0">
            <a:spAutoFit/>
          </a:bodyPr>
          <a:lstStyle/>
          <a:p>
            <a:r>
              <a:rPr lang="ja" altLang="ja-JP" sz="1200" dirty="0">
                <a:solidFill>
                  <a:schemeClr val="accent2">
                    <a:lumMod val="75000"/>
                    <a:lumOff val="25000"/>
                  </a:schemeClr>
                </a:solidFill>
                <a:latin typeface="BIZ UDPゴシック" panose="020B0400000000000000" pitchFamily="50" charset="-128"/>
                <a:ea typeface="BIZ UDPゴシック" panose="020B0400000000000000" pitchFamily="50" charset="-128"/>
              </a:rPr>
              <a:t>Case</a:t>
            </a:r>
            <a:r>
              <a:rPr lang="ja-JP" altLang="en-US" sz="1200" dirty="0">
                <a:solidFill>
                  <a:schemeClr val="accent2">
                    <a:lumMod val="75000"/>
                    <a:lumOff val="25000"/>
                  </a:schemeClr>
                </a:solidFill>
                <a:latin typeface="BIZ UDPゴシック" panose="020B0400000000000000" pitchFamily="50" charset="-128"/>
                <a:ea typeface="BIZ UDPゴシック" panose="020B0400000000000000" pitchFamily="50" charset="-128"/>
              </a:rPr>
              <a:t>３</a:t>
            </a:r>
            <a:r>
              <a:rPr lang="en-US" altLang="ja-JP" sz="1200" dirty="0">
                <a:solidFill>
                  <a:schemeClr val="accent2">
                    <a:lumMod val="75000"/>
                    <a:lumOff val="25000"/>
                  </a:schemeClr>
                </a:solidFill>
                <a:latin typeface="BIZ UDPゴシック" panose="020B0400000000000000" pitchFamily="50" charset="-128"/>
                <a:ea typeface="BIZ UDPゴシック" panose="020B0400000000000000" pitchFamily="50" charset="-128"/>
              </a:rPr>
              <a:t>-2</a:t>
            </a:r>
            <a:endParaRPr kumimoji="1" lang="ja-JP" altLang="en-US" sz="1200" dirty="0">
              <a:solidFill>
                <a:schemeClr val="accent2">
                  <a:lumMod val="75000"/>
                  <a:lumOff val="25000"/>
                </a:schemeClr>
              </a:solidFill>
            </a:endParaRPr>
          </a:p>
        </p:txBody>
      </p:sp>
      <p:sp>
        <p:nvSpPr>
          <p:cNvPr id="7" name="Google Shape;75;p16">
            <a:extLst>
              <a:ext uri="{FF2B5EF4-FFF2-40B4-BE49-F238E27FC236}">
                <a16:creationId xmlns:a16="http://schemas.microsoft.com/office/drawing/2014/main" id="{8F4E02A4-B846-470F-AB3A-9666D213BB1C}"/>
              </a:ext>
            </a:extLst>
          </p:cNvPr>
          <p:cNvSpPr txBox="1">
            <a:spLocks noGrp="1"/>
          </p:cNvSpPr>
          <p:nvPr>
            <p:ph type="body" idx="1"/>
          </p:nvPr>
        </p:nvSpPr>
        <p:spPr>
          <a:xfrm>
            <a:off x="402916" y="882089"/>
            <a:ext cx="4169009" cy="5733121"/>
          </a:xfrm>
          <a:prstGeom prst="rect">
            <a:avLst/>
          </a:prstGeom>
          <a:solidFill>
            <a:schemeClr val="bg2">
              <a:lumMod val="20000"/>
              <a:lumOff val="80000"/>
            </a:schemeClr>
          </a:solidFill>
        </p:spPr>
        <p:txBody>
          <a:bodyPr spcFirstLastPara="1" wrap="square" lIns="91425" tIns="91425" rIns="91425" bIns="91425" anchor="t" anchorCtr="0">
            <a:normAutofit/>
          </a:bodyPr>
          <a:lstStyle/>
          <a:p>
            <a:pPr marL="0" lvl="0" indent="0" algn="l" rtl="0">
              <a:spcBef>
                <a:spcPts val="0"/>
              </a:spcBef>
              <a:spcAft>
                <a:spcPts val="0"/>
              </a:spcAft>
              <a:buNone/>
            </a:pP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①</a:t>
            </a:r>
            <a:r>
              <a:rPr lang="en-US" altLang="ja-JP" sz="2000" dirty="0">
                <a:solidFill>
                  <a:schemeClr val="tx1"/>
                </a:solidFill>
                <a:latin typeface="UD デジタル 教科書体 NK-R" panose="02020400000000000000" pitchFamily="18" charset="-128"/>
                <a:ea typeface="UD デジタル 教科書体 NK-R" panose="02020400000000000000" pitchFamily="18" charset="-128"/>
              </a:rPr>
              <a:t>-1</a:t>
            </a: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（フェイスシートを添付）添付データは今回行ったアンケートの調査対象に関するデータです。この中で、どの項目に注目すべきか、一例を教えてください。</a:t>
            </a:r>
          </a:p>
          <a:p>
            <a:pPr marL="0" lvl="0" indent="0" algn="l" rtl="0">
              <a:spcBef>
                <a:spcPts val="0"/>
              </a:spcBef>
              <a:spcAft>
                <a:spcPts val="0"/>
              </a:spcAft>
              <a:buNone/>
            </a:pP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回答：「職業の多様性」「社会的・経済的背景の把握」が重要な指標です。</a:t>
            </a:r>
          </a:p>
          <a:p>
            <a:pPr marL="0" lvl="0" indent="0" algn="l" rtl="0">
              <a:spcBef>
                <a:spcPts val="0"/>
              </a:spcBef>
              <a:spcAft>
                <a:spcPts val="0"/>
              </a:spcAft>
              <a:buNone/>
            </a:pP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①</a:t>
            </a:r>
            <a:r>
              <a:rPr lang="en-US" altLang="ja-JP" sz="2000" dirty="0">
                <a:solidFill>
                  <a:schemeClr val="tx1"/>
                </a:solidFill>
                <a:latin typeface="UD デジタル 教科書体 NK-R" panose="02020400000000000000" pitchFamily="18" charset="-128"/>
                <a:ea typeface="UD デジタル 教科書体 NK-R" panose="02020400000000000000" pitchFamily="18" charset="-128"/>
              </a:rPr>
              <a:t>-2</a:t>
            </a: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ほかの考え方、切り口での回答を教えて下さい。</a:t>
            </a:r>
          </a:p>
        </p:txBody>
      </p:sp>
      <p:sp>
        <p:nvSpPr>
          <p:cNvPr id="8" name="Google Shape;69;p15">
            <a:extLst>
              <a:ext uri="{FF2B5EF4-FFF2-40B4-BE49-F238E27FC236}">
                <a16:creationId xmlns:a16="http://schemas.microsoft.com/office/drawing/2014/main" id="{526D66CE-6D18-4B8C-A94B-CB12849DFCEC}"/>
              </a:ext>
            </a:extLst>
          </p:cNvPr>
          <p:cNvSpPr txBox="1">
            <a:spLocks/>
          </p:cNvSpPr>
          <p:nvPr/>
        </p:nvSpPr>
        <p:spPr>
          <a:xfrm>
            <a:off x="5058803" y="781324"/>
            <a:ext cx="3864713" cy="583388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buFont typeface="Arial"/>
              <a:buNone/>
            </a:pPr>
            <a:r>
              <a:rPr lang="en-US" altLang="ja-JP" sz="2000" dirty="0">
                <a:solidFill>
                  <a:schemeClr val="tx1"/>
                </a:solidFill>
                <a:latin typeface="BIZ UDPゴシック" panose="020B0400000000000000" pitchFamily="50" charset="-128"/>
                <a:ea typeface="BIZ UDPゴシック" panose="020B0400000000000000" pitchFamily="50" charset="-128"/>
              </a:rPr>
              <a:t>ChatGPT</a:t>
            </a:r>
            <a:r>
              <a:rPr lang="ja-JP" altLang="en-US" sz="2000" dirty="0">
                <a:solidFill>
                  <a:schemeClr val="tx1"/>
                </a:solidFill>
                <a:latin typeface="BIZ UDPゴシック" panose="020B0400000000000000" pitchFamily="50" charset="-128"/>
                <a:ea typeface="BIZ UDPゴシック" panose="020B0400000000000000" pitchFamily="50" charset="-128"/>
              </a:rPr>
              <a:t>の活用</a:t>
            </a:r>
          </a:p>
          <a:p>
            <a:pPr marL="0" indent="0">
              <a:buFont typeface="Arial"/>
              <a:buNone/>
            </a:pPr>
            <a:r>
              <a:rPr lang="ja-JP" altLang="en-US" sz="2000" dirty="0">
                <a:solidFill>
                  <a:schemeClr val="tx1"/>
                </a:solidFill>
                <a:latin typeface="BIZ UDPゴシック" panose="020B0400000000000000" pitchFamily="50" charset="-128"/>
                <a:ea typeface="BIZ UDPゴシック" panose="020B0400000000000000" pitchFamily="50" charset="-128"/>
              </a:rPr>
              <a:t>・限られた時間の中で、多くのアンケート項目および結果をどう理解し、分析すればよいかが非常に難しかったです。</a:t>
            </a:r>
          </a:p>
          <a:p>
            <a:pPr marL="0" indent="0">
              <a:buFont typeface="Arial"/>
              <a:buNone/>
            </a:pPr>
            <a:r>
              <a:rPr lang="ja-JP" altLang="en-US" sz="2000" dirty="0">
                <a:solidFill>
                  <a:schemeClr val="tx1"/>
                </a:solidFill>
                <a:latin typeface="BIZ UDPゴシック" panose="020B0400000000000000" pitchFamily="50" charset="-128"/>
                <a:ea typeface="BIZ UDPゴシック" panose="020B0400000000000000" pitchFamily="50" charset="-128"/>
              </a:rPr>
              <a:t>・そこで、</a:t>
            </a:r>
            <a:r>
              <a:rPr lang="en-US" altLang="ja-JP" sz="2000" dirty="0">
                <a:solidFill>
                  <a:schemeClr val="tx1"/>
                </a:solidFill>
                <a:latin typeface="BIZ UDPゴシック" panose="020B0400000000000000" pitchFamily="50" charset="-128"/>
                <a:ea typeface="BIZ UDPゴシック" panose="020B0400000000000000" pitchFamily="50" charset="-128"/>
              </a:rPr>
              <a:t>ChatGPT</a:t>
            </a:r>
            <a:r>
              <a:rPr lang="ja-JP" altLang="en-US" sz="2000" dirty="0">
                <a:solidFill>
                  <a:schemeClr val="tx1"/>
                </a:solidFill>
                <a:latin typeface="BIZ UDPゴシック" panose="020B0400000000000000" pitchFamily="50" charset="-128"/>
                <a:ea typeface="BIZ UDPゴシック" panose="020B0400000000000000" pitchFamily="50" charset="-128"/>
              </a:rPr>
              <a:t>に「フェイスシート」「設問部分」のファイルをアップロードし、「どのような切り口で分析したらよいか？」という質問を行い、</a:t>
            </a:r>
          </a:p>
          <a:p>
            <a:pPr marL="0" indent="0">
              <a:buFont typeface="Arial"/>
              <a:buNone/>
            </a:pPr>
            <a:r>
              <a:rPr lang="ja-JP" altLang="en-US" sz="2000" dirty="0">
                <a:solidFill>
                  <a:schemeClr val="tx1"/>
                </a:solidFill>
                <a:latin typeface="BIZ UDPゴシック" panose="020B0400000000000000" pitchFamily="50" charset="-128"/>
                <a:ea typeface="BIZ UDPゴシック" panose="020B0400000000000000" pitchFamily="50" charset="-128"/>
              </a:rPr>
              <a:t>①どのような調査対象の属性に着目すればよいか？</a:t>
            </a:r>
          </a:p>
          <a:p>
            <a:pPr marL="0" indent="0">
              <a:buFont typeface="Arial"/>
              <a:buNone/>
            </a:pPr>
            <a:r>
              <a:rPr lang="ja-JP" altLang="en-US" sz="2000" dirty="0">
                <a:solidFill>
                  <a:schemeClr val="tx1"/>
                </a:solidFill>
                <a:latin typeface="BIZ UDPゴシック" panose="020B0400000000000000" pitchFamily="50" charset="-128"/>
                <a:ea typeface="BIZ UDPゴシック" panose="020B0400000000000000" pitchFamily="50" charset="-128"/>
              </a:rPr>
              <a:t>②アンケート項目の中で、どういった項目を対応させて分析を行うべきか</a:t>
            </a:r>
          </a:p>
          <a:p>
            <a:pPr marL="0" indent="0">
              <a:buFont typeface="Arial"/>
              <a:buNone/>
            </a:pPr>
            <a:r>
              <a:rPr lang="ja-JP" altLang="en-US" sz="2000" dirty="0">
                <a:solidFill>
                  <a:schemeClr val="tx1"/>
                </a:solidFill>
                <a:latin typeface="BIZ UDPゴシック" panose="020B0400000000000000" pitchFamily="50" charset="-128"/>
                <a:ea typeface="BIZ UDPゴシック" panose="020B0400000000000000" pitchFamily="50" charset="-128"/>
              </a:rPr>
              <a:t>を生成</a:t>
            </a:r>
            <a:r>
              <a:rPr lang="en-US" altLang="ja-JP" sz="2000" dirty="0">
                <a:solidFill>
                  <a:schemeClr val="tx1"/>
                </a:solidFill>
                <a:latin typeface="BIZ UDPゴシック" panose="020B0400000000000000" pitchFamily="50" charset="-128"/>
                <a:ea typeface="BIZ UDPゴシック" panose="020B0400000000000000" pitchFamily="50" charset="-128"/>
              </a:rPr>
              <a:t>AI</a:t>
            </a:r>
            <a:r>
              <a:rPr lang="ja-JP" altLang="en-US" sz="2000" dirty="0">
                <a:solidFill>
                  <a:schemeClr val="tx1"/>
                </a:solidFill>
                <a:latin typeface="BIZ UDPゴシック" panose="020B0400000000000000" pitchFamily="50" charset="-128"/>
                <a:ea typeface="BIZ UDPゴシック" panose="020B0400000000000000" pitchFamily="50" charset="-128"/>
              </a:rPr>
              <a:t>に聞きました。</a:t>
            </a:r>
          </a:p>
        </p:txBody>
      </p:sp>
    </p:spTree>
    <p:extLst>
      <p:ext uri="{BB962C8B-B14F-4D97-AF65-F5344CB8AC3E}">
        <p14:creationId xmlns:p14="http://schemas.microsoft.com/office/powerpoint/2010/main" val="1400352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225625" y="115003"/>
            <a:ext cx="8520600" cy="937543"/>
          </a:xfrm>
          <a:prstGeom prst="rect">
            <a:avLst/>
          </a:prstGeom>
        </p:spPr>
        <p:txBody>
          <a:bodyPr spcFirstLastPara="1" wrap="square" lIns="91425" tIns="91425" rIns="91425" bIns="91425" anchor="t" anchorCtr="0">
            <a:normAutofit/>
          </a:bodyPr>
          <a:lstStyle/>
          <a:p>
            <a:r>
              <a:rPr lang="en-US" altLang="ja-JP" b="1" dirty="0">
                <a:latin typeface="BIZ UDPゴシック" panose="020B0400000000000000" pitchFamily="50" charset="-128"/>
                <a:ea typeface="BIZ UDPゴシック" panose="020B0400000000000000" pitchFamily="50" charset="-128"/>
              </a:rPr>
              <a:t>Case4:</a:t>
            </a:r>
            <a:r>
              <a:rPr lang="ja" b="1" dirty="0">
                <a:latin typeface="BIZ UDPゴシック" panose="020B0400000000000000" pitchFamily="50" charset="-128"/>
                <a:ea typeface="BIZ UDPゴシック" panose="020B0400000000000000" pitchFamily="50" charset="-128"/>
              </a:rPr>
              <a:t>”使える”漫画を爆速で作り上げろ！</a:t>
            </a:r>
            <a:endParaRPr b="1" dirty="0">
              <a:latin typeface="BIZ UDPゴシック" panose="020B0400000000000000" pitchFamily="50" charset="-128"/>
              <a:ea typeface="BIZ UDPゴシック" panose="020B0400000000000000" pitchFamily="50" charset="-128"/>
            </a:endParaRPr>
          </a:p>
        </p:txBody>
      </p:sp>
      <p:sp>
        <p:nvSpPr>
          <p:cNvPr id="169" name="Google Shape;169;p25"/>
          <p:cNvSpPr txBox="1"/>
          <p:nvPr/>
        </p:nvSpPr>
        <p:spPr>
          <a:xfrm>
            <a:off x="289450" y="668124"/>
            <a:ext cx="4848900" cy="553968"/>
          </a:xfrm>
          <a:prstGeom prst="rect">
            <a:avLst/>
          </a:prstGeom>
          <a:noFill/>
          <a:ln>
            <a:noFill/>
          </a:ln>
        </p:spPr>
        <p:txBody>
          <a:bodyPr spcFirstLastPara="1" wrap="square" lIns="91425" tIns="91425" rIns="91425" bIns="91425" anchor="t" anchorCtr="0">
            <a:spAutoFit/>
          </a:bodyPr>
          <a:lstStyle/>
          <a:p>
            <a:r>
              <a:rPr lang="ja" altLang="en-US" sz="2400" dirty="0">
                <a:solidFill>
                  <a:schemeClr val="dk2"/>
                </a:solidFill>
                <a:latin typeface="BIZ UDPゴシック" panose="020B0400000000000000" pitchFamily="50" charset="-128"/>
                <a:ea typeface="BIZ UDPゴシック" panose="020B0400000000000000" pitchFamily="50" charset="-128"/>
              </a:rPr>
              <a:t>難易度：★★☆</a:t>
            </a:r>
            <a:endParaRPr sz="2400" dirty="0">
              <a:solidFill>
                <a:schemeClr val="dk2"/>
              </a:solidFill>
              <a:latin typeface="BIZ UDPゴシック" panose="020B0400000000000000" pitchFamily="50" charset="-128"/>
              <a:ea typeface="BIZ UDPゴシック" panose="020B0400000000000000" pitchFamily="50" charset="-128"/>
            </a:endParaRPr>
          </a:p>
        </p:txBody>
      </p:sp>
      <p:sp>
        <p:nvSpPr>
          <p:cNvPr id="173" name="Google Shape;173;p25"/>
          <p:cNvSpPr txBox="1"/>
          <p:nvPr/>
        </p:nvSpPr>
        <p:spPr>
          <a:xfrm>
            <a:off x="763096" y="1633301"/>
            <a:ext cx="6529879" cy="553968"/>
          </a:xfrm>
          <a:prstGeom prst="rect">
            <a:avLst/>
          </a:prstGeom>
          <a:noFill/>
          <a:ln>
            <a:noFill/>
          </a:ln>
        </p:spPr>
        <p:txBody>
          <a:bodyPr spcFirstLastPara="1" wrap="square" lIns="91425" tIns="91425" rIns="91425" bIns="91425" anchor="t" anchorCtr="0">
            <a:spAutoFit/>
          </a:bodyPr>
          <a:lstStyle/>
          <a:p>
            <a:r>
              <a:rPr lang="ja" altLang="en-US" sz="2400" b="1" dirty="0">
                <a:solidFill>
                  <a:schemeClr val="accent1"/>
                </a:solidFill>
                <a:latin typeface="BIZ UDPゴシック" panose="020B0400000000000000" pitchFamily="50" charset="-128"/>
                <a:ea typeface="BIZ UDPゴシック" panose="020B0400000000000000" pitchFamily="50" charset="-128"/>
              </a:rPr>
              <a:t>テーマに従った漫画を生成せよ！</a:t>
            </a:r>
            <a:endParaRPr sz="2400" b="1" dirty="0">
              <a:solidFill>
                <a:schemeClr val="accent1"/>
              </a:solidFill>
              <a:latin typeface="BIZ UDPゴシック" panose="020B0400000000000000" pitchFamily="50" charset="-128"/>
              <a:ea typeface="BIZ UDPゴシック" panose="020B0400000000000000" pitchFamily="50" charset="-128"/>
            </a:endParaRPr>
          </a:p>
        </p:txBody>
      </p:sp>
      <p:sp>
        <p:nvSpPr>
          <p:cNvPr id="174" name="Google Shape;174;p25"/>
          <p:cNvSpPr txBox="1"/>
          <p:nvPr/>
        </p:nvSpPr>
        <p:spPr>
          <a:xfrm>
            <a:off x="794277" y="2592931"/>
            <a:ext cx="7951948" cy="1883562"/>
          </a:xfrm>
          <a:prstGeom prst="rect">
            <a:avLst/>
          </a:prstGeom>
          <a:noFill/>
          <a:ln>
            <a:noFill/>
          </a:ln>
        </p:spPr>
        <p:txBody>
          <a:bodyPr spcFirstLastPara="1" wrap="square" lIns="91425" tIns="91425" rIns="91425" bIns="91425" anchor="t" anchorCtr="0">
            <a:spAutoFit/>
          </a:bodyPr>
          <a:lstStyle/>
          <a:p>
            <a:pPr>
              <a:lnSpc>
                <a:spcPct val="115000"/>
              </a:lnSpc>
            </a:pPr>
            <a:r>
              <a:rPr lang="ja" altLang="en-US" sz="2400" b="1" dirty="0">
                <a:solidFill>
                  <a:schemeClr val="dk2"/>
                </a:solidFill>
                <a:latin typeface="BIZ UDPゴシック" panose="020B0400000000000000" pitchFamily="50" charset="-128"/>
                <a:ea typeface="BIZ UDPゴシック" panose="020B0400000000000000" pitchFamily="50" charset="-128"/>
              </a:rPr>
              <a:t>◎ポイント</a:t>
            </a:r>
            <a:endParaRPr sz="2400" b="1" dirty="0">
              <a:solidFill>
                <a:schemeClr val="dk2"/>
              </a:solidFill>
              <a:latin typeface="BIZ UDPゴシック" panose="020B0400000000000000" pitchFamily="50" charset="-128"/>
              <a:ea typeface="BIZ UDPゴシック" panose="020B0400000000000000" pitchFamily="50" charset="-128"/>
            </a:endParaRPr>
          </a:p>
          <a:p>
            <a:pPr marL="457200" indent="-330200">
              <a:lnSpc>
                <a:spcPct val="115000"/>
              </a:lnSpc>
              <a:buClr>
                <a:schemeClr val="dk2"/>
              </a:buClr>
              <a:buSzPts val="1600"/>
              <a:buChar char="✓"/>
            </a:pPr>
            <a:r>
              <a:rPr lang="ja" altLang="en-US" sz="2400" b="1" dirty="0">
                <a:solidFill>
                  <a:schemeClr val="dk2"/>
                </a:solidFill>
                <a:latin typeface="BIZ UDPゴシック" panose="020B0400000000000000" pitchFamily="50" charset="-128"/>
                <a:ea typeface="BIZ UDPゴシック" panose="020B0400000000000000" pitchFamily="50" charset="-128"/>
              </a:rPr>
              <a:t>いきなり画像を生成するのではなく、シーンに合わせたコマ割りなどから考えてもらう</a:t>
            </a:r>
            <a:endParaRPr sz="2400" b="1" dirty="0">
              <a:solidFill>
                <a:schemeClr val="dk2"/>
              </a:solidFill>
              <a:latin typeface="BIZ UDPゴシック" panose="020B0400000000000000" pitchFamily="50" charset="-128"/>
              <a:ea typeface="BIZ UDPゴシック" panose="020B0400000000000000" pitchFamily="50" charset="-128"/>
            </a:endParaRPr>
          </a:p>
          <a:p>
            <a:pPr marL="457200" indent="-330200">
              <a:lnSpc>
                <a:spcPct val="115000"/>
              </a:lnSpc>
              <a:buClr>
                <a:schemeClr val="dk2"/>
              </a:buClr>
              <a:buSzPts val="1600"/>
              <a:buChar char="✓"/>
            </a:pPr>
            <a:r>
              <a:rPr lang="ja" altLang="en-US" sz="2400" b="1" dirty="0">
                <a:solidFill>
                  <a:schemeClr val="dk2"/>
                </a:solidFill>
                <a:latin typeface="BIZ UDPゴシック" panose="020B0400000000000000" pitchFamily="50" charset="-128"/>
                <a:ea typeface="BIZ UDPゴシック" panose="020B0400000000000000" pitchFamily="50" charset="-128"/>
              </a:rPr>
              <a:t>一コマずつ作成する</a:t>
            </a:r>
            <a:endParaRPr sz="2400" b="1" dirty="0">
              <a:solidFill>
                <a:schemeClr val="dk2"/>
              </a:solidFill>
              <a:latin typeface="BIZ UDPゴシック" panose="020B0400000000000000" pitchFamily="50" charset="-128"/>
              <a:ea typeface="BIZ UDPゴシック" panose="020B0400000000000000" pitchFamily="50" charset="-128"/>
            </a:endParaRPr>
          </a:p>
        </p:txBody>
      </p:sp>
      <p:sp>
        <p:nvSpPr>
          <p:cNvPr id="175" name="Google Shape;175;p25"/>
          <p:cNvSpPr txBox="1"/>
          <p:nvPr/>
        </p:nvSpPr>
        <p:spPr>
          <a:xfrm>
            <a:off x="794277" y="4922595"/>
            <a:ext cx="7754198" cy="923299"/>
          </a:xfrm>
          <a:prstGeom prst="rect">
            <a:avLst/>
          </a:prstGeom>
          <a:noFill/>
          <a:ln>
            <a:noFill/>
          </a:ln>
        </p:spPr>
        <p:txBody>
          <a:bodyPr spcFirstLastPara="1" wrap="square" lIns="91425" tIns="91425" rIns="91425" bIns="91425" anchor="t" anchorCtr="0">
            <a:spAutoFit/>
          </a:bodyPr>
          <a:lstStyle/>
          <a:p>
            <a:r>
              <a:rPr lang="ja" altLang="en-US" sz="2400" dirty="0">
                <a:solidFill>
                  <a:schemeClr val="dk2"/>
                </a:solidFill>
                <a:latin typeface="BIZ UDPゴシック" panose="020B0400000000000000" pitchFamily="50" charset="-128"/>
                <a:ea typeface="BIZ UDPゴシック" panose="020B0400000000000000" pitchFamily="50" charset="-128"/>
              </a:rPr>
              <a:t>テーマ例）</a:t>
            </a:r>
            <a:endParaRPr sz="2400" dirty="0">
              <a:solidFill>
                <a:schemeClr val="dk2"/>
              </a:solidFill>
              <a:latin typeface="BIZ UDPゴシック" panose="020B0400000000000000" pitchFamily="50" charset="-128"/>
              <a:ea typeface="BIZ UDPゴシック" panose="020B0400000000000000" pitchFamily="50" charset="-128"/>
            </a:endParaRPr>
          </a:p>
          <a:p>
            <a:r>
              <a:rPr lang="ja" altLang="en-US" sz="2400" dirty="0">
                <a:solidFill>
                  <a:schemeClr val="dk2"/>
                </a:solidFill>
                <a:latin typeface="BIZ UDPゴシック" panose="020B0400000000000000" pitchFamily="50" charset="-128"/>
                <a:ea typeface="BIZ UDPゴシック" panose="020B0400000000000000" pitchFamily="50" charset="-128"/>
              </a:rPr>
              <a:t>防災、防犯、成人年齢引き下げなど</a:t>
            </a:r>
            <a:endParaRPr sz="2400" dirty="0">
              <a:solidFill>
                <a:schemeClr val="dk2"/>
              </a:solidFill>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11625" y="181343"/>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 b="1" dirty="0">
                <a:solidFill>
                  <a:schemeClr val="accent1"/>
                </a:solidFill>
              </a:rPr>
              <a:t>考案した</a:t>
            </a:r>
            <a:r>
              <a:rPr lang="ja" b="1" dirty="0">
                <a:solidFill>
                  <a:schemeClr val="accent1"/>
                </a:solidFill>
                <a:latin typeface="BIZ UDPゴシック" panose="020B0400000000000000" pitchFamily="50" charset="-128"/>
                <a:ea typeface="BIZ UDPゴシック" panose="020B0400000000000000" pitchFamily="50" charset="-128"/>
              </a:rPr>
              <a:t>プロンプト</a:t>
            </a:r>
            <a:endParaRPr dirty="0">
              <a:latin typeface="BIZ UDPゴシック" panose="020B0400000000000000" pitchFamily="50" charset="-128"/>
              <a:ea typeface="BIZ UDPゴシック" panose="020B0400000000000000" pitchFamily="50" charset="-128"/>
            </a:endParaRPr>
          </a:p>
        </p:txBody>
      </p:sp>
      <p:sp>
        <p:nvSpPr>
          <p:cNvPr id="97" name="Google Shape;97;p17"/>
          <p:cNvSpPr txBox="1">
            <a:spLocks noGrp="1"/>
          </p:cNvSpPr>
          <p:nvPr>
            <p:ph type="title"/>
          </p:nvPr>
        </p:nvSpPr>
        <p:spPr>
          <a:xfrm>
            <a:off x="311625" y="4906445"/>
            <a:ext cx="3567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 b="1" dirty="0">
                <a:solidFill>
                  <a:schemeClr val="accent1"/>
                </a:solidFill>
                <a:latin typeface="BIZ UDPゴシック" panose="020B0400000000000000" pitchFamily="50" charset="-128"/>
                <a:ea typeface="BIZ UDPゴシック" panose="020B0400000000000000" pitchFamily="50" charset="-128"/>
              </a:rPr>
              <a:t>工夫した点</a:t>
            </a:r>
            <a:endParaRPr b="1" dirty="0">
              <a:solidFill>
                <a:schemeClr val="accent1"/>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3FDC062A-7230-4DFF-8106-2652C520E247}"/>
              </a:ext>
            </a:extLst>
          </p:cNvPr>
          <p:cNvSpPr txBox="1"/>
          <p:nvPr/>
        </p:nvSpPr>
        <p:spPr>
          <a:xfrm>
            <a:off x="3777" y="0"/>
            <a:ext cx="1856232" cy="276999"/>
          </a:xfrm>
          <a:prstGeom prst="rect">
            <a:avLst/>
          </a:prstGeom>
          <a:noFill/>
        </p:spPr>
        <p:txBody>
          <a:bodyPr wrap="square" rtlCol="0">
            <a:spAutoFit/>
          </a:bodyPr>
          <a:lstStyle/>
          <a:p>
            <a:r>
              <a:rPr lang="ja" altLang="ja-JP" sz="1200" dirty="0">
                <a:solidFill>
                  <a:schemeClr val="accent2">
                    <a:lumMod val="75000"/>
                    <a:lumOff val="25000"/>
                  </a:schemeClr>
                </a:solidFill>
                <a:latin typeface="BIZ UDPゴシック" panose="020B0400000000000000" pitchFamily="50" charset="-128"/>
                <a:ea typeface="BIZ UDPゴシック" panose="020B0400000000000000" pitchFamily="50" charset="-128"/>
              </a:rPr>
              <a:t>Case</a:t>
            </a:r>
            <a:r>
              <a:rPr lang="ja-JP" altLang="en-US" sz="1200" dirty="0">
                <a:solidFill>
                  <a:schemeClr val="accent2">
                    <a:lumMod val="75000"/>
                    <a:lumOff val="25000"/>
                  </a:schemeClr>
                </a:solidFill>
                <a:latin typeface="BIZ UDPゴシック" panose="020B0400000000000000" pitchFamily="50" charset="-128"/>
                <a:ea typeface="BIZ UDPゴシック" panose="020B0400000000000000" pitchFamily="50" charset="-128"/>
              </a:rPr>
              <a:t>４</a:t>
            </a:r>
            <a:endParaRPr kumimoji="1" lang="ja-JP" altLang="en-US" sz="1200" dirty="0">
              <a:solidFill>
                <a:schemeClr val="accent2">
                  <a:lumMod val="75000"/>
                  <a:lumOff val="25000"/>
                </a:schemeClr>
              </a:solidFill>
            </a:endParaRPr>
          </a:p>
        </p:txBody>
      </p:sp>
      <p:sp>
        <p:nvSpPr>
          <p:cNvPr id="10" name="Google Shape;69;p15">
            <a:extLst>
              <a:ext uri="{FF2B5EF4-FFF2-40B4-BE49-F238E27FC236}">
                <a16:creationId xmlns:a16="http://schemas.microsoft.com/office/drawing/2014/main" id="{8D35DB81-709B-458D-899B-8D0A18EE2133}"/>
              </a:ext>
            </a:extLst>
          </p:cNvPr>
          <p:cNvSpPr txBox="1">
            <a:spLocks noGrp="1"/>
          </p:cNvSpPr>
          <p:nvPr>
            <p:ph type="body" idx="1"/>
          </p:nvPr>
        </p:nvSpPr>
        <p:spPr>
          <a:xfrm>
            <a:off x="588167" y="5435534"/>
            <a:ext cx="5016631" cy="1407422"/>
          </a:xfrm>
          <a:prstGeom prst="rect">
            <a:avLst/>
          </a:prstGeom>
        </p:spPr>
        <p:txBody>
          <a:bodyPr spcFirstLastPara="1" wrap="square" lIns="91425" tIns="91425" rIns="91425" bIns="91425" anchor="t" anchorCtr="0">
            <a:normAutofit fontScale="55000" lnSpcReduction="20000"/>
          </a:bodyPr>
          <a:lstStyle/>
          <a:p>
            <a:pPr marL="0" lvl="0" indent="0" algn="l" rtl="0">
              <a:lnSpc>
                <a:spcPct val="120000"/>
              </a:lnSpc>
              <a:buNone/>
            </a:pP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工夫した点</a:t>
            </a:r>
            <a:endParaRPr lang="en-US" altLang="ja" dirty="0">
              <a:solidFill>
                <a:schemeClr val="tx1"/>
              </a:solidFill>
              <a:latin typeface="UD デジタル 教科書体 NK-R" panose="02020400000000000000" pitchFamily="18" charset="-128"/>
              <a:ea typeface="UD デジタル 教科書体 NK-R" panose="02020400000000000000" pitchFamily="18" charset="-128"/>
            </a:endParaRPr>
          </a:p>
          <a:p>
            <a:pPr marL="0" lvl="0" indent="0" algn="l" rtl="0">
              <a:lnSpc>
                <a:spcPct val="120000"/>
              </a:lnSpc>
              <a:buNone/>
            </a:pPr>
            <a:r>
              <a:rPr lang="ja" dirty="0">
                <a:solidFill>
                  <a:schemeClr val="tx1"/>
                </a:solidFill>
                <a:latin typeface="UD デジタル 教科書体 NK-R" panose="02020400000000000000" pitchFamily="18" charset="-128"/>
                <a:ea typeface="UD デジタル 教科書体 NK-R" panose="02020400000000000000" pitchFamily="18" charset="-128"/>
              </a:rPr>
              <a:t>・大まかなストーリーを作成した</a:t>
            </a:r>
            <a:endParaRPr dirty="0">
              <a:solidFill>
                <a:schemeClr val="tx1"/>
              </a:solidFill>
              <a:latin typeface="UD デジタル 教科書体 NK-R" panose="02020400000000000000" pitchFamily="18" charset="-128"/>
              <a:ea typeface="UD デジタル 教科書体 NK-R" panose="02020400000000000000" pitchFamily="18" charset="-128"/>
            </a:endParaRPr>
          </a:p>
          <a:p>
            <a:pPr marL="0" lvl="0" indent="0" algn="l" rtl="0">
              <a:lnSpc>
                <a:spcPct val="120000"/>
              </a:lnSpc>
              <a:buNone/>
            </a:pPr>
            <a:r>
              <a:rPr lang="ja" dirty="0">
                <a:solidFill>
                  <a:schemeClr val="tx1"/>
                </a:solidFill>
                <a:latin typeface="UD デジタル 教科書体 NK-R" panose="02020400000000000000" pitchFamily="18" charset="-128"/>
                <a:ea typeface="UD デジタル 教科書体 NK-R" panose="02020400000000000000" pitchFamily="18" charset="-128"/>
              </a:rPr>
              <a:t>・作成したストーリーの章ごとにイラスト作成を行った</a:t>
            </a:r>
            <a:endParaRPr dirty="0">
              <a:solidFill>
                <a:schemeClr val="tx1"/>
              </a:solidFill>
              <a:latin typeface="UD デジタル 教科書体 NK-R" panose="02020400000000000000" pitchFamily="18" charset="-128"/>
              <a:ea typeface="UD デジタル 教科書体 NK-R" panose="02020400000000000000" pitchFamily="18" charset="-128"/>
            </a:endParaRPr>
          </a:p>
          <a:p>
            <a:pPr marL="0" lvl="0" indent="0" algn="l" rtl="0">
              <a:lnSpc>
                <a:spcPct val="120000"/>
              </a:lnSpc>
              <a:buNone/>
            </a:pPr>
            <a:endParaRPr dirty="0">
              <a:solidFill>
                <a:schemeClr val="tx1"/>
              </a:solidFill>
              <a:latin typeface="UD デジタル 教科書体 NK-R" panose="02020400000000000000" pitchFamily="18" charset="-128"/>
              <a:ea typeface="UD デジタル 教科書体 NK-R" panose="02020400000000000000" pitchFamily="18" charset="-128"/>
            </a:endParaRPr>
          </a:p>
          <a:p>
            <a:pPr marL="0" lvl="0" indent="0" algn="l" rtl="0">
              <a:lnSpc>
                <a:spcPct val="120000"/>
              </a:lnSpc>
              <a:buNone/>
            </a:pPr>
            <a:r>
              <a:rPr lang="ja" dirty="0">
                <a:solidFill>
                  <a:schemeClr val="tx1"/>
                </a:solidFill>
                <a:latin typeface="UD デジタル 教科書体 NK-R" panose="02020400000000000000" pitchFamily="18" charset="-128"/>
                <a:ea typeface="UD デジタル 教科書体 NK-R" panose="02020400000000000000" pitchFamily="18" charset="-128"/>
              </a:rPr>
              <a:t>苦労した点</a:t>
            </a:r>
            <a:endParaRPr dirty="0">
              <a:solidFill>
                <a:schemeClr val="tx1"/>
              </a:solidFill>
              <a:latin typeface="UD デジタル 教科書体 NK-R" panose="02020400000000000000" pitchFamily="18" charset="-128"/>
              <a:ea typeface="UD デジタル 教科書体 NK-R" panose="02020400000000000000" pitchFamily="18" charset="-128"/>
            </a:endParaRPr>
          </a:p>
          <a:p>
            <a:pPr marL="0" lvl="0" indent="0" algn="l" rtl="0">
              <a:lnSpc>
                <a:spcPct val="120000"/>
              </a:lnSpc>
              <a:buNone/>
            </a:pPr>
            <a:r>
              <a:rPr lang="ja" dirty="0">
                <a:solidFill>
                  <a:schemeClr val="tx1"/>
                </a:solidFill>
                <a:latin typeface="UD デジタル 教科書体 NK-R" panose="02020400000000000000" pitchFamily="18" charset="-128"/>
                <a:ea typeface="UD デジタル 教科書体 NK-R" panose="02020400000000000000" pitchFamily="18" charset="-128"/>
              </a:rPr>
              <a:t>・ChatGPTは有償版ではない場合、イラストが5枚も生成できない</a:t>
            </a:r>
            <a:endParaRPr dirty="0">
              <a:solidFill>
                <a:schemeClr val="tx1"/>
              </a:solidFill>
              <a:latin typeface="UD デジタル 教科書体 NK-R" panose="02020400000000000000" pitchFamily="18" charset="-128"/>
              <a:ea typeface="UD デジタル 教科書体 NK-R" panose="02020400000000000000" pitchFamily="18" charset="-128"/>
            </a:endParaRPr>
          </a:p>
          <a:p>
            <a:pPr marL="0" lvl="0" indent="0" algn="l" rtl="0">
              <a:lnSpc>
                <a:spcPct val="120000"/>
              </a:lnSpc>
              <a:buNone/>
            </a:pPr>
            <a:r>
              <a:rPr lang="ja" dirty="0">
                <a:solidFill>
                  <a:schemeClr val="tx1"/>
                </a:solidFill>
                <a:latin typeface="UD デジタル 教科書体 NK-R" panose="02020400000000000000" pitchFamily="18" charset="-128"/>
                <a:ea typeface="UD デジタル 教科書体 NK-R" panose="02020400000000000000" pitchFamily="18" charset="-128"/>
              </a:rPr>
              <a:t>→やり取りしてイラストのブラッシュアップができない</a:t>
            </a:r>
            <a:endParaRPr dirty="0">
              <a:solidFill>
                <a:schemeClr val="tx1"/>
              </a:solidFill>
              <a:latin typeface="UD デジタル 教科書体 NK-R" panose="02020400000000000000" pitchFamily="18" charset="-128"/>
              <a:ea typeface="UD デジタル 教科書体 NK-R" panose="02020400000000000000" pitchFamily="18" charset="-128"/>
            </a:endParaRPr>
          </a:p>
          <a:p>
            <a:pPr marL="0" lvl="0" indent="0" algn="l" rtl="0">
              <a:lnSpc>
                <a:spcPct val="120000"/>
              </a:lnSpc>
              <a:buNone/>
            </a:pPr>
            <a:r>
              <a:rPr lang="ja" dirty="0">
                <a:solidFill>
                  <a:schemeClr val="tx1"/>
                </a:solidFill>
                <a:latin typeface="UD デジタル 教科書体 NK-R" panose="02020400000000000000" pitchFamily="18" charset="-128"/>
                <a:ea typeface="UD デジタル 教科書体 NK-R" panose="02020400000000000000" pitchFamily="18" charset="-128"/>
              </a:rPr>
              <a:t>・吹き出しをなくしてと言っても吹き出しを消してくれなかった！</a:t>
            </a:r>
            <a:endParaRPr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1" name="Google Shape;75;p16">
            <a:extLst>
              <a:ext uri="{FF2B5EF4-FFF2-40B4-BE49-F238E27FC236}">
                <a16:creationId xmlns:a16="http://schemas.microsoft.com/office/drawing/2014/main" id="{A92C5D8E-8C77-4779-B774-28A774A22DC0}"/>
              </a:ext>
            </a:extLst>
          </p:cNvPr>
          <p:cNvSpPr txBox="1">
            <a:spLocks/>
          </p:cNvSpPr>
          <p:nvPr/>
        </p:nvSpPr>
        <p:spPr>
          <a:xfrm>
            <a:off x="457201" y="747975"/>
            <a:ext cx="8251670" cy="1573043"/>
          </a:xfrm>
          <a:prstGeom prst="rect">
            <a:avLst/>
          </a:prstGeom>
          <a:solidFill>
            <a:schemeClr val="bg2">
              <a:lumMod val="20000"/>
              <a:lumOff val="80000"/>
            </a:schemeClr>
          </a:solidFill>
          <a:ln>
            <a:noFill/>
          </a:ln>
        </p:spPr>
        <p:txBody>
          <a:bodyPr spcFirstLastPara="1" wrap="square" lIns="91425" tIns="91425" rIns="91425" bIns="91425"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20000"/>
              </a:lnSpc>
              <a:buFont typeface="Arial"/>
              <a:buNone/>
            </a:pPr>
            <a:r>
              <a:rPr lang="ja-JP" altLang="en-US" sz="1200" dirty="0">
                <a:solidFill>
                  <a:srgbClr val="111111"/>
                </a:solidFill>
                <a:latin typeface="UD デジタル 教科書体 NK-R" panose="02020400000000000000" pitchFamily="18" charset="-128"/>
                <a:ea typeface="UD デジタル 教科書体 NK-R" panose="02020400000000000000" pitchFamily="18" charset="-128"/>
                <a:cs typeface="Meiryo"/>
                <a:sym typeface="Meiryo"/>
              </a:rPr>
              <a:t>その①</a:t>
            </a:r>
            <a:endParaRPr lang="en-US" altLang="ja-JP" sz="1200" dirty="0">
              <a:solidFill>
                <a:srgbClr val="111111"/>
              </a:solidFill>
              <a:latin typeface="UD デジタル 教科書体 NK-R" panose="02020400000000000000" pitchFamily="18" charset="-128"/>
              <a:ea typeface="UD デジタル 教科書体 NK-R" panose="02020400000000000000" pitchFamily="18" charset="-128"/>
              <a:cs typeface="Meiryo"/>
              <a:sym typeface="Meiryo"/>
            </a:endParaRPr>
          </a:p>
          <a:p>
            <a:pPr marL="0" indent="0">
              <a:lnSpc>
                <a:spcPct val="120000"/>
              </a:lnSpc>
              <a:buFont typeface="Arial"/>
              <a:buNone/>
            </a:pPr>
            <a:r>
              <a:rPr lang="ja-JP" altLang="en-US" sz="1200" dirty="0">
                <a:solidFill>
                  <a:srgbClr val="111111"/>
                </a:solidFill>
                <a:latin typeface="UD デジタル 教科書体 NK-R" panose="02020400000000000000" pitchFamily="18" charset="-128"/>
                <a:ea typeface="UD デジタル 教科書体 NK-R" panose="02020400000000000000" pitchFamily="18" charset="-128"/>
                <a:cs typeface="Meiryo"/>
                <a:sym typeface="Meiryo"/>
              </a:rPr>
              <a:t>県内の風景が描かれた背景。ちょっと古びた感じの商店街や、景気の悪い雰囲気が伝わるような建物が並んでいる。</a:t>
            </a:r>
          </a:p>
          <a:p>
            <a:pPr marL="0" indent="0">
              <a:lnSpc>
                <a:spcPct val="120000"/>
              </a:lnSpc>
              <a:buFont typeface="Arial"/>
              <a:buNone/>
            </a:pPr>
            <a:r>
              <a:rPr lang="ja-JP" altLang="en-US" sz="1200" dirty="0">
                <a:solidFill>
                  <a:srgbClr val="111111"/>
                </a:solidFill>
                <a:latin typeface="UD デジタル 教科書体 NK-R" panose="02020400000000000000" pitchFamily="18" charset="-128"/>
                <a:ea typeface="UD デジタル 教科書体 NK-R" panose="02020400000000000000" pitchFamily="18" charset="-128"/>
                <a:cs typeface="Meiryo"/>
                <a:sym typeface="Meiryo"/>
              </a:rPr>
              <a:t>スカイラインには、県知事の政策に関する広告や看板が見えるが、どれも内容が分かりにくく、無駄に見える。</a:t>
            </a:r>
          </a:p>
          <a:p>
            <a:pPr marL="0" indent="0">
              <a:lnSpc>
                <a:spcPct val="120000"/>
              </a:lnSpc>
              <a:buFont typeface="Arial"/>
              <a:buNone/>
            </a:pPr>
            <a:endParaRPr lang="ja-JP" altLang="en-US" sz="1200" dirty="0">
              <a:solidFill>
                <a:srgbClr val="111111"/>
              </a:solidFill>
              <a:latin typeface="UD デジタル 教科書体 NK-R" panose="02020400000000000000" pitchFamily="18" charset="-128"/>
              <a:ea typeface="UD デジタル 教科書体 NK-R" panose="02020400000000000000" pitchFamily="18" charset="-128"/>
              <a:cs typeface="Meiryo"/>
              <a:sym typeface="Meiryo"/>
            </a:endParaRPr>
          </a:p>
          <a:p>
            <a:pPr marL="0" indent="0">
              <a:lnSpc>
                <a:spcPct val="120000"/>
              </a:lnSpc>
              <a:buFont typeface="Arial"/>
              <a:buNone/>
            </a:pPr>
            <a:r>
              <a:rPr lang="ja-JP" altLang="en-US" sz="1200" dirty="0">
                <a:solidFill>
                  <a:srgbClr val="111111"/>
                </a:solidFill>
                <a:latin typeface="UD デジタル 教科書体 NK-R" panose="02020400000000000000" pitchFamily="18" charset="-128"/>
                <a:ea typeface="UD デジタル 教科書体 NK-R" panose="02020400000000000000" pitchFamily="18" charset="-128"/>
                <a:cs typeface="Meiryo"/>
                <a:sym typeface="Meiryo"/>
              </a:rPr>
              <a:t>登場キャラクター</a:t>
            </a:r>
            <a:r>
              <a:rPr lang="en-US" altLang="ja-JP" sz="1200" dirty="0">
                <a:solidFill>
                  <a:srgbClr val="111111"/>
                </a:solidFill>
                <a:latin typeface="UD デジタル 教科書体 NK-R" panose="02020400000000000000" pitchFamily="18" charset="-128"/>
                <a:ea typeface="UD デジタル 教科書体 NK-R" panose="02020400000000000000" pitchFamily="18" charset="-128"/>
                <a:cs typeface="Meiryo"/>
                <a:sym typeface="Meiryo"/>
              </a:rPr>
              <a:t>:</a:t>
            </a:r>
            <a:endParaRPr lang="ja-JP" altLang="en-US" sz="1200" dirty="0">
              <a:solidFill>
                <a:srgbClr val="111111"/>
              </a:solidFill>
              <a:latin typeface="UD デジタル 教科書体 NK-R" panose="02020400000000000000" pitchFamily="18" charset="-128"/>
              <a:ea typeface="UD デジタル 教科書体 NK-R" panose="02020400000000000000" pitchFamily="18" charset="-128"/>
              <a:cs typeface="Meiryo"/>
              <a:sym typeface="Meiryo"/>
            </a:endParaRPr>
          </a:p>
          <a:p>
            <a:pPr marL="0" indent="0">
              <a:lnSpc>
                <a:spcPct val="120000"/>
              </a:lnSpc>
              <a:buFont typeface="Arial"/>
              <a:buNone/>
            </a:pPr>
            <a:r>
              <a:rPr lang="ja-JP" altLang="en-US" sz="1200" dirty="0">
                <a:solidFill>
                  <a:srgbClr val="111111"/>
                </a:solidFill>
                <a:latin typeface="UD デジタル 教科書体 NK-R" panose="02020400000000000000" pitchFamily="18" charset="-128"/>
                <a:ea typeface="UD デジタル 教科書体 NK-R" panose="02020400000000000000" pitchFamily="18" charset="-128"/>
                <a:cs typeface="Meiryo"/>
                <a:sym typeface="Meiryo"/>
              </a:rPr>
              <a:t>拓也</a:t>
            </a:r>
            <a:r>
              <a:rPr lang="en-US" altLang="ja-JP" sz="1200" dirty="0">
                <a:solidFill>
                  <a:srgbClr val="111111"/>
                </a:solidFill>
                <a:latin typeface="UD デジタル 教科書体 NK-R" panose="02020400000000000000" pitchFamily="18" charset="-128"/>
                <a:ea typeface="UD デジタル 教科書体 NK-R" panose="02020400000000000000" pitchFamily="18" charset="-128"/>
                <a:cs typeface="Meiryo"/>
                <a:sym typeface="Meiryo"/>
              </a:rPr>
              <a:t>: </a:t>
            </a:r>
            <a:r>
              <a:rPr lang="ja-JP" altLang="en-US" sz="1200" dirty="0">
                <a:solidFill>
                  <a:srgbClr val="111111"/>
                </a:solidFill>
                <a:latin typeface="UD デジタル 教科書体 NK-R" panose="02020400000000000000" pitchFamily="18" charset="-128"/>
                <a:ea typeface="UD デジタル 教科書体 NK-R" panose="02020400000000000000" pitchFamily="18" charset="-128"/>
                <a:cs typeface="Meiryo"/>
                <a:sym typeface="Meiryo"/>
              </a:rPr>
              <a:t>高校生の主人公。制服を着ており、少し不満げな表情をしている。手にはスマホを持っていて、画面を見つめながら眉をしかめている。</a:t>
            </a:r>
          </a:p>
          <a:p>
            <a:pPr marL="0" indent="0">
              <a:lnSpc>
                <a:spcPct val="120000"/>
              </a:lnSpc>
              <a:buFont typeface="Arial"/>
              <a:buNone/>
            </a:pPr>
            <a:r>
              <a:rPr lang="ja-JP" altLang="en-US" sz="1200" dirty="0">
                <a:solidFill>
                  <a:srgbClr val="111111"/>
                </a:solidFill>
                <a:latin typeface="UD デジタル 教科書体 NK-R" panose="02020400000000000000" pitchFamily="18" charset="-128"/>
                <a:ea typeface="UD デジタル 教科書体 NK-R" panose="02020400000000000000" pitchFamily="18" charset="-128"/>
                <a:cs typeface="Meiryo"/>
                <a:sym typeface="Meiryo"/>
              </a:rPr>
              <a:t>友達</a:t>
            </a:r>
            <a:r>
              <a:rPr lang="en-US" altLang="ja-JP" sz="1200" dirty="0">
                <a:solidFill>
                  <a:srgbClr val="111111"/>
                </a:solidFill>
                <a:latin typeface="UD デジタル 教科書体 NK-R" panose="02020400000000000000" pitchFamily="18" charset="-128"/>
                <a:ea typeface="UD デジタル 教科書体 NK-R" panose="02020400000000000000" pitchFamily="18" charset="-128"/>
                <a:cs typeface="Meiryo"/>
                <a:sym typeface="Meiryo"/>
              </a:rPr>
              <a:t>: </a:t>
            </a:r>
            <a:r>
              <a:rPr lang="ja-JP" altLang="en-US" sz="1200" dirty="0">
                <a:solidFill>
                  <a:srgbClr val="111111"/>
                </a:solidFill>
                <a:latin typeface="UD デジタル 教科書体 NK-R" panose="02020400000000000000" pitchFamily="18" charset="-128"/>
                <a:ea typeface="UD デジタル 教科書体 NK-R" panose="02020400000000000000" pitchFamily="18" charset="-128"/>
                <a:cs typeface="Meiryo"/>
                <a:sym typeface="Meiryo"/>
              </a:rPr>
              <a:t>拓也の隣に立つ友人たちも一緒に描かれており、彼らも同じく不満そうな表情。会話している様子が描かれている。</a:t>
            </a:r>
          </a:p>
          <a:p>
            <a:pPr marL="0" indent="0">
              <a:lnSpc>
                <a:spcPct val="120000"/>
              </a:lnSpc>
              <a:buFont typeface="Arial"/>
              <a:buNone/>
            </a:pPr>
            <a:r>
              <a:rPr lang="ja-JP" altLang="en-US" sz="1200" dirty="0">
                <a:solidFill>
                  <a:srgbClr val="111111"/>
                </a:solidFill>
                <a:latin typeface="UD デジタル 教科書体 NK-R" panose="02020400000000000000" pitchFamily="18" charset="-128"/>
                <a:ea typeface="UD デジタル 教科書体 NK-R" panose="02020400000000000000" pitchFamily="18" charset="-128"/>
                <a:cs typeface="Meiryo"/>
                <a:sym typeface="Meiryo"/>
              </a:rPr>
              <a:t>拓也君は「あまりイケメンではない高校生の拓也君のイラストを作成してください。</a:t>
            </a:r>
          </a:p>
          <a:p>
            <a:pPr marL="0" indent="0">
              <a:lnSpc>
                <a:spcPct val="120000"/>
              </a:lnSpc>
              <a:buFont typeface="Arial"/>
              <a:buNone/>
            </a:pPr>
            <a:r>
              <a:rPr lang="ja-JP" altLang="en-US" sz="1200" dirty="0">
                <a:solidFill>
                  <a:srgbClr val="111111"/>
                </a:solidFill>
                <a:latin typeface="UD デジタル 教科書体 NK-R" panose="02020400000000000000" pitchFamily="18" charset="-128"/>
                <a:ea typeface="UD デジタル 教科書体 NK-R" panose="02020400000000000000" pitchFamily="18" charset="-128"/>
                <a:cs typeface="Meiryo"/>
                <a:sym typeface="Meiryo"/>
              </a:rPr>
              <a:t>特徴は、運動不足で小太り、熱意がある、今は太っているが痩せたらかっこいい顔」でお願いします。</a:t>
            </a:r>
            <a:endParaRPr lang="ja-JP" altLang="en-US" sz="1100" b="1" dirty="0">
              <a:solidFill>
                <a:schemeClr val="dk1"/>
              </a:solidFill>
              <a:latin typeface="UD デジタル 教科書体 NK-R" panose="02020400000000000000" pitchFamily="18" charset="-128"/>
              <a:ea typeface="UD デジタル 教科書体 NK-R" panose="02020400000000000000" pitchFamily="18" charset="-128"/>
            </a:endParaRPr>
          </a:p>
        </p:txBody>
      </p:sp>
      <p:sp>
        <p:nvSpPr>
          <p:cNvPr id="12" name="Google Shape;82;p17">
            <a:extLst>
              <a:ext uri="{FF2B5EF4-FFF2-40B4-BE49-F238E27FC236}">
                <a16:creationId xmlns:a16="http://schemas.microsoft.com/office/drawing/2014/main" id="{4D3F7855-A3CC-4DF2-96A8-A3836900CED0}"/>
              </a:ext>
            </a:extLst>
          </p:cNvPr>
          <p:cNvSpPr txBox="1">
            <a:spLocks/>
          </p:cNvSpPr>
          <p:nvPr/>
        </p:nvSpPr>
        <p:spPr>
          <a:xfrm>
            <a:off x="457200" y="2393576"/>
            <a:ext cx="8251671" cy="1737109"/>
          </a:xfrm>
          <a:prstGeom prst="rect">
            <a:avLst/>
          </a:prstGeom>
          <a:solidFill>
            <a:schemeClr val="bg2">
              <a:lumMod val="20000"/>
              <a:lumOff val="80000"/>
            </a:schemeClr>
          </a:solid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10000"/>
              </a:lnSpc>
              <a:buFont typeface="Arial"/>
              <a:buNone/>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その②</a:t>
            </a: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marL="0" indent="0">
              <a:lnSpc>
                <a:spcPct val="110000"/>
              </a:lnSpc>
              <a:buFont typeface="Arial"/>
              <a:buNone/>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rPr>
              <a:t>第</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rPr>
              <a:t>2</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rPr>
              <a:t>章</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rPr>
              <a:t>気づきと決意 </a:t>
            </a: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marL="0" indent="0">
              <a:lnSpc>
                <a:spcPct val="110000"/>
              </a:lnSpc>
              <a:buFont typeface="Arial"/>
              <a:buNone/>
            </a:pP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rPr>
              <a:t>2.1. </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rPr>
              <a:t>知事の失敗 知事の政策が失敗し、地域の問題がさらに悪化する。例えば、地域経済の低迷や社会的なトラブルが増加する。 拓也は友人たちとともに、地域の問題を解決するためには、もっと若者が積極的に選挙に参加するべきだと感じるようになる。 </a:t>
            </a:r>
            <a:endParaRPr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marL="0" indent="0">
              <a:lnSpc>
                <a:spcPct val="110000"/>
              </a:lnSpc>
              <a:buFont typeface="Arial"/>
              <a:buNone/>
            </a:pP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rPr>
              <a:t>2.2. </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rPr>
              <a:t>投票の重要性 拓也は地域の活動家や学生団体と連携し、若者に投票の重要性を訴えるキャンペーンを開始する。 地元のイベントや</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を活用して、若者が選挙に行く意義を広める。友人たちも次第にその活動に巻き込まれていく。 先ほどのストーリーの</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rPr>
              <a:t>2</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rPr>
              <a:t>章の漫画のコマを作ります。友人のキャラクターは拓哉君の画風に似せて適当につくってください。</a:t>
            </a:r>
          </a:p>
          <a:p>
            <a:pPr marL="0" indent="0">
              <a:lnSpc>
                <a:spcPct val="110000"/>
              </a:lnSpc>
              <a:buFont typeface="Arial"/>
              <a:buNone/>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セリフはなし</a:t>
            </a:r>
          </a:p>
          <a:p>
            <a:pPr marL="0" indent="0">
              <a:lnSpc>
                <a:spcPct val="110000"/>
              </a:lnSpc>
              <a:buFont typeface="Arial"/>
              <a:buNone/>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rPr>
              <a:t> 地元のイベントや</a:t>
            </a:r>
            <a:r>
              <a:rPr lang="en-US" altLang="ja-JP" sz="900" dirty="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rPr>
              <a:t>を活用して、若者が選挙に行く意義を広める。に特に着目して書いて、コマ割りもしてください</a:t>
            </a:r>
          </a:p>
        </p:txBody>
      </p:sp>
      <p:sp>
        <p:nvSpPr>
          <p:cNvPr id="15" name="Google Shape;89;p18">
            <a:extLst>
              <a:ext uri="{FF2B5EF4-FFF2-40B4-BE49-F238E27FC236}">
                <a16:creationId xmlns:a16="http://schemas.microsoft.com/office/drawing/2014/main" id="{0102BECB-6D1D-4F00-B697-8EE9257D3A41}"/>
              </a:ext>
            </a:extLst>
          </p:cNvPr>
          <p:cNvSpPr txBox="1">
            <a:spLocks/>
          </p:cNvSpPr>
          <p:nvPr/>
        </p:nvSpPr>
        <p:spPr>
          <a:xfrm>
            <a:off x="457201" y="4217778"/>
            <a:ext cx="8251670" cy="688667"/>
          </a:xfrm>
          <a:prstGeom prst="rect">
            <a:avLst/>
          </a:prstGeom>
          <a:solidFill>
            <a:schemeClr val="bg2">
              <a:lumMod val="20000"/>
              <a:lumOff val="80000"/>
            </a:schemeClr>
          </a:solidFill>
          <a:ln>
            <a:noFill/>
          </a:ln>
        </p:spPr>
        <p:txBody>
          <a:bodyPr spcFirstLastPara="1" wrap="square" lIns="91425" tIns="91425" rIns="91425" bIns="91425" anchor="t" anchorCtr="0">
            <a:normAutofit fontScale="550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0000"/>
              </a:lnSpc>
              <a:buFont typeface="Arial"/>
              <a:buNone/>
            </a:pP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その③</a:t>
            </a:r>
            <a:endParaRPr lang="en-US" altLang="ja-JP" dirty="0">
              <a:solidFill>
                <a:schemeClr val="tx1"/>
              </a:solidFill>
              <a:latin typeface="UD デジタル 教科書体 NK-R" panose="02020400000000000000" pitchFamily="18" charset="-128"/>
              <a:ea typeface="UD デジタル 教科書体 NK-R" panose="02020400000000000000" pitchFamily="18" charset="-128"/>
            </a:endParaRPr>
          </a:p>
          <a:p>
            <a:pPr marL="0" indent="0">
              <a:lnSpc>
                <a:spcPct val="100000"/>
              </a:lnSpc>
              <a:buFont typeface="Arial"/>
              <a:buNone/>
            </a:pP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自分が選挙に行ったおかげで、県は全国的に注目されるようになりました。 たくやくんは、選挙の大切さをしり、たくやくんと友達は社会貢献を行うプロジェクトを立ち上げようとしています。 上記の条件を元に漫画の画像を生成してください ただし、文字は出力しないでください。　友達と協力している様子を強調してください。</a:t>
            </a:r>
          </a:p>
        </p:txBody>
      </p:sp>
    </p:spTree>
    <p:extLst>
      <p:ext uri="{BB962C8B-B14F-4D97-AF65-F5344CB8AC3E}">
        <p14:creationId xmlns:p14="http://schemas.microsoft.com/office/powerpoint/2010/main" val="2581554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6"/>
          <p:cNvSpPr txBox="1">
            <a:spLocks noGrp="1"/>
          </p:cNvSpPr>
          <p:nvPr>
            <p:ph type="title"/>
          </p:nvPr>
        </p:nvSpPr>
        <p:spPr>
          <a:xfrm>
            <a:off x="166973" y="201551"/>
            <a:ext cx="8766517" cy="1088877"/>
          </a:xfrm>
          <a:prstGeom prst="rect">
            <a:avLst/>
          </a:prstGeom>
        </p:spPr>
        <p:txBody>
          <a:bodyPr spcFirstLastPara="1" wrap="square" lIns="91425" tIns="91425" rIns="91425" bIns="91425" anchor="t" anchorCtr="0">
            <a:normAutofit/>
          </a:bodyPr>
          <a:lstStyle/>
          <a:p>
            <a:r>
              <a:rPr lang="en-US" altLang="ja-JP" b="1" dirty="0">
                <a:latin typeface="BIZ UDPゴシック" panose="020B0400000000000000" pitchFamily="50" charset="-128"/>
                <a:ea typeface="BIZ UDPゴシック" panose="020B0400000000000000" pitchFamily="50" charset="-128"/>
              </a:rPr>
              <a:t>Case5:</a:t>
            </a:r>
            <a:r>
              <a:rPr lang="ja" b="1" dirty="0">
                <a:latin typeface="BIZ UDPゴシック" panose="020B0400000000000000" pitchFamily="50" charset="-128"/>
                <a:ea typeface="BIZ UDPゴシック" panose="020B0400000000000000" pitchFamily="50" charset="-128"/>
              </a:rPr>
              <a:t>カッコいいWebアプリを爆速で作り上げろ！</a:t>
            </a:r>
            <a:endParaRPr b="1" dirty="0">
              <a:latin typeface="BIZ UDPゴシック" panose="020B0400000000000000" pitchFamily="50" charset="-128"/>
              <a:ea typeface="BIZ UDPゴシック" panose="020B0400000000000000" pitchFamily="50" charset="-128"/>
            </a:endParaRPr>
          </a:p>
        </p:txBody>
      </p:sp>
      <p:sp>
        <p:nvSpPr>
          <p:cNvPr id="181" name="Google Shape;181;p26"/>
          <p:cNvSpPr txBox="1"/>
          <p:nvPr/>
        </p:nvSpPr>
        <p:spPr>
          <a:xfrm>
            <a:off x="166973" y="736460"/>
            <a:ext cx="4848900" cy="553968"/>
          </a:xfrm>
          <a:prstGeom prst="rect">
            <a:avLst/>
          </a:prstGeom>
          <a:noFill/>
          <a:ln>
            <a:noFill/>
          </a:ln>
        </p:spPr>
        <p:txBody>
          <a:bodyPr spcFirstLastPara="1" wrap="square" lIns="91425" tIns="91425" rIns="91425" bIns="91425" anchor="t" anchorCtr="0">
            <a:spAutoFit/>
          </a:bodyPr>
          <a:lstStyle/>
          <a:p>
            <a:r>
              <a:rPr lang="ja" altLang="en-US" sz="2400" dirty="0">
                <a:solidFill>
                  <a:schemeClr val="dk2"/>
                </a:solidFill>
                <a:latin typeface="BIZ UDPゴシック" panose="020B0400000000000000" pitchFamily="50" charset="-128"/>
                <a:ea typeface="BIZ UDPゴシック" panose="020B0400000000000000" pitchFamily="50" charset="-128"/>
              </a:rPr>
              <a:t>難易度：★★★</a:t>
            </a:r>
            <a:endParaRPr sz="2400" dirty="0">
              <a:solidFill>
                <a:schemeClr val="dk2"/>
              </a:solidFill>
              <a:latin typeface="BIZ UDPゴシック" panose="020B0400000000000000" pitchFamily="50" charset="-128"/>
              <a:ea typeface="BIZ UDPゴシック" panose="020B0400000000000000" pitchFamily="50" charset="-128"/>
            </a:endParaRPr>
          </a:p>
        </p:txBody>
      </p:sp>
      <p:pic>
        <p:nvPicPr>
          <p:cNvPr id="182" name="Google Shape;182;p26"/>
          <p:cNvPicPr preferRelativeResize="0"/>
          <p:nvPr/>
        </p:nvPicPr>
        <p:blipFill>
          <a:blip r:embed="rId3">
            <a:alphaModFix/>
          </a:blip>
          <a:stretch>
            <a:fillRect/>
          </a:stretch>
        </p:blipFill>
        <p:spPr>
          <a:xfrm>
            <a:off x="1012466" y="4868409"/>
            <a:ext cx="1872360" cy="1831122"/>
          </a:xfrm>
          <a:prstGeom prst="rect">
            <a:avLst/>
          </a:prstGeom>
          <a:noFill/>
          <a:ln>
            <a:noFill/>
          </a:ln>
        </p:spPr>
      </p:pic>
      <p:sp>
        <p:nvSpPr>
          <p:cNvPr id="183" name="Google Shape;183;p26"/>
          <p:cNvSpPr txBox="1"/>
          <p:nvPr/>
        </p:nvSpPr>
        <p:spPr>
          <a:xfrm>
            <a:off x="811998" y="1631905"/>
            <a:ext cx="7292611" cy="923299"/>
          </a:xfrm>
          <a:prstGeom prst="rect">
            <a:avLst/>
          </a:prstGeom>
          <a:noFill/>
          <a:ln>
            <a:noFill/>
          </a:ln>
        </p:spPr>
        <p:txBody>
          <a:bodyPr spcFirstLastPara="1" wrap="square" lIns="91425" tIns="91425" rIns="91425" bIns="91425" anchor="t" anchorCtr="0">
            <a:spAutoFit/>
          </a:bodyPr>
          <a:lstStyle/>
          <a:p>
            <a:r>
              <a:rPr lang="ja" altLang="en-US" sz="2400" b="1" dirty="0">
                <a:solidFill>
                  <a:schemeClr val="accent1"/>
                </a:solidFill>
                <a:latin typeface="BIZ UDPゴシック" panose="020B0400000000000000" pitchFamily="50" charset="-128"/>
                <a:ea typeface="BIZ UDPゴシック" panose="020B0400000000000000" pitchFamily="50" charset="-128"/>
              </a:rPr>
              <a:t>生成</a:t>
            </a:r>
            <a:r>
              <a:rPr lang="en-US" altLang="ja" sz="2400" b="1" dirty="0">
                <a:solidFill>
                  <a:schemeClr val="accent1"/>
                </a:solidFill>
                <a:latin typeface="BIZ UDPゴシック" panose="020B0400000000000000" pitchFamily="50" charset="-128"/>
                <a:ea typeface="BIZ UDPゴシック" panose="020B0400000000000000" pitchFamily="50" charset="-128"/>
              </a:rPr>
              <a:t>AI</a:t>
            </a:r>
            <a:r>
              <a:rPr lang="ja" altLang="en-US" sz="2400" b="1" dirty="0">
                <a:solidFill>
                  <a:schemeClr val="accent1"/>
                </a:solidFill>
                <a:latin typeface="BIZ UDPゴシック" panose="020B0400000000000000" pitchFamily="50" charset="-128"/>
                <a:ea typeface="BIZ UDPゴシック" panose="020B0400000000000000" pitchFamily="50" charset="-128"/>
              </a:rPr>
              <a:t>を駆使してタスク管理アプリを作成せよ！</a:t>
            </a:r>
            <a:endParaRPr sz="2400" b="1" dirty="0">
              <a:solidFill>
                <a:schemeClr val="accent1"/>
              </a:solidFill>
              <a:latin typeface="BIZ UDPゴシック" panose="020B0400000000000000" pitchFamily="50" charset="-128"/>
              <a:ea typeface="BIZ UDPゴシック" panose="020B0400000000000000" pitchFamily="50" charset="-128"/>
            </a:endParaRPr>
          </a:p>
          <a:p>
            <a:r>
              <a:rPr lang="en-US" altLang="ja" sz="2400" b="1" dirty="0">
                <a:solidFill>
                  <a:schemeClr val="accent1"/>
                </a:solidFill>
                <a:latin typeface="BIZ UDPゴシック" panose="020B0400000000000000" pitchFamily="50" charset="-128"/>
                <a:ea typeface="BIZ UDPゴシック" panose="020B0400000000000000" pitchFamily="50" charset="-128"/>
              </a:rPr>
              <a:t>※HTML</a:t>
            </a:r>
            <a:r>
              <a:rPr lang="ja" altLang="en-US" sz="2400" b="1" dirty="0">
                <a:solidFill>
                  <a:schemeClr val="accent1"/>
                </a:solidFill>
                <a:latin typeface="BIZ UDPゴシック" panose="020B0400000000000000" pitchFamily="50" charset="-128"/>
                <a:ea typeface="BIZ UDPゴシック" panose="020B0400000000000000" pitchFamily="50" charset="-128"/>
              </a:rPr>
              <a:t>、</a:t>
            </a:r>
            <a:r>
              <a:rPr lang="en-US" altLang="ja" sz="2400" b="1" dirty="0">
                <a:solidFill>
                  <a:schemeClr val="accent1"/>
                </a:solidFill>
                <a:latin typeface="BIZ UDPゴシック" panose="020B0400000000000000" pitchFamily="50" charset="-128"/>
                <a:ea typeface="BIZ UDPゴシック" panose="020B0400000000000000" pitchFamily="50" charset="-128"/>
              </a:rPr>
              <a:t>CSS</a:t>
            </a:r>
            <a:r>
              <a:rPr lang="ja" altLang="en-US" sz="2400" b="1" dirty="0">
                <a:solidFill>
                  <a:schemeClr val="accent1"/>
                </a:solidFill>
                <a:latin typeface="BIZ UDPゴシック" panose="020B0400000000000000" pitchFamily="50" charset="-128"/>
                <a:ea typeface="BIZ UDPゴシック" panose="020B0400000000000000" pitchFamily="50" charset="-128"/>
              </a:rPr>
              <a:t>、</a:t>
            </a:r>
            <a:r>
              <a:rPr lang="en-US" altLang="ja" sz="2400" b="1" dirty="0">
                <a:solidFill>
                  <a:schemeClr val="accent1"/>
                </a:solidFill>
                <a:latin typeface="BIZ UDPゴシック" panose="020B0400000000000000" pitchFamily="50" charset="-128"/>
                <a:ea typeface="BIZ UDPゴシック" panose="020B0400000000000000" pitchFamily="50" charset="-128"/>
              </a:rPr>
              <a:t>JavaScript</a:t>
            </a:r>
            <a:r>
              <a:rPr lang="ja" altLang="en-US" sz="2400" b="1" dirty="0">
                <a:solidFill>
                  <a:schemeClr val="accent1"/>
                </a:solidFill>
                <a:latin typeface="BIZ UDPゴシック" panose="020B0400000000000000" pitchFamily="50" charset="-128"/>
                <a:ea typeface="BIZ UDPゴシック" panose="020B0400000000000000" pitchFamily="50" charset="-128"/>
              </a:rPr>
              <a:t>で作成しましょう</a:t>
            </a:r>
            <a:endParaRPr sz="2400" b="1" dirty="0">
              <a:solidFill>
                <a:schemeClr val="accent1"/>
              </a:solidFill>
              <a:latin typeface="BIZ UDPゴシック" panose="020B0400000000000000" pitchFamily="50" charset="-128"/>
              <a:ea typeface="BIZ UDPゴシック" panose="020B0400000000000000" pitchFamily="50" charset="-128"/>
            </a:endParaRPr>
          </a:p>
        </p:txBody>
      </p:sp>
      <p:sp>
        <p:nvSpPr>
          <p:cNvPr id="184" name="Google Shape;184;p26"/>
          <p:cNvSpPr txBox="1"/>
          <p:nvPr/>
        </p:nvSpPr>
        <p:spPr>
          <a:xfrm>
            <a:off x="811998" y="2768026"/>
            <a:ext cx="7345239" cy="1883562"/>
          </a:xfrm>
          <a:prstGeom prst="rect">
            <a:avLst/>
          </a:prstGeom>
          <a:noFill/>
          <a:ln>
            <a:noFill/>
          </a:ln>
        </p:spPr>
        <p:txBody>
          <a:bodyPr spcFirstLastPara="1" wrap="square" lIns="91425" tIns="91425" rIns="91425" bIns="91425" anchor="t" anchorCtr="0">
            <a:spAutoFit/>
          </a:bodyPr>
          <a:lstStyle/>
          <a:p>
            <a:pPr>
              <a:lnSpc>
                <a:spcPct val="115000"/>
              </a:lnSpc>
            </a:pPr>
            <a:r>
              <a:rPr lang="ja" altLang="en-US" sz="2400" b="1" dirty="0">
                <a:solidFill>
                  <a:schemeClr val="dk2"/>
                </a:solidFill>
                <a:latin typeface="BIZ UDPゴシック" panose="020B0400000000000000" pitchFamily="50" charset="-128"/>
                <a:ea typeface="BIZ UDPゴシック" panose="020B0400000000000000" pitchFamily="50" charset="-128"/>
              </a:rPr>
              <a:t>◎ポイント</a:t>
            </a:r>
            <a:endParaRPr sz="2400" b="1" dirty="0">
              <a:solidFill>
                <a:schemeClr val="dk2"/>
              </a:solidFill>
              <a:latin typeface="BIZ UDPゴシック" panose="020B0400000000000000" pitchFamily="50" charset="-128"/>
              <a:ea typeface="BIZ UDPゴシック" panose="020B0400000000000000" pitchFamily="50" charset="-128"/>
            </a:endParaRPr>
          </a:p>
          <a:p>
            <a:pPr marL="457200" indent="-330200">
              <a:lnSpc>
                <a:spcPct val="115000"/>
              </a:lnSpc>
              <a:buClr>
                <a:schemeClr val="dk2"/>
              </a:buClr>
              <a:buSzPts val="1600"/>
              <a:buChar char="✓"/>
            </a:pPr>
            <a:r>
              <a:rPr lang="ja" altLang="en-US" sz="2400" b="1" dirty="0">
                <a:solidFill>
                  <a:schemeClr val="dk2"/>
                </a:solidFill>
                <a:latin typeface="BIZ UDPゴシック" panose="020B0400000000000000" pitchFamily="50" charset="-128"/>
                <a:ea typeface="BIZ UDPゴシック" panose="020B0400000000000000" pitchFamily="50" charset="-128"/>
              </a:rPr>
              <a:t>必要な機能や仕様について、生成</a:t>
            </a:r>
            <a:r>
              <a:rPr lang="en-US" altLang="ja" sz="2400" b="1" dirty="0">
                <a:solidFill>
                  <a:schemeClr val="dk2"/>
                </a:solidFill>
                <a:latin typeface="BIZ UDPゴシック" panose="020B0400000000000000" pitchFamily="50" charset="-128"/>
                <a:ea typeface="BIZ UDPゴシック" panose="020B0400000000000000" pitchFamily="50" charset="-128"/>
              </a:rPr>
              <a:t>AI</a:t>
            </a:r>
            <a:r>
              <a:rPr lang="ja" altLang="en-US" sz="2400" b="1" dirty="0">
                <a:solidFill>
                  <a:schemeClr val="dk2"/>
                </a:solidFill>
                <a:latin typeface="BIZ UDPゴシック" panose="020B0400000000000000" pitchFamily="50" charset="-128"/>
                <a:ea typeface="BIZ UDPゴシック" panose="020B0400000000000000" pitchFamily="50" charset="-128"/>
              </a:rPr>
              <a:t>と壁打ちしながら作成する</a:t>
            </a:r>
            <a:endParaRPr sz="2400" b="1" dirty="0">
              <a:solidFill>
                <a:schemeClr val="dk2"/>
              </a:solidFill>
              <a:latin typeface="BIZ UDPゴシック" panose="020B0400000000000000" pitchFamily="50" charset="-128"/>
              <a:ea typeface="BIZ UDPゴシック" panose="020B0400000000000000" pitchFamily="50" charset="-128"/>
            </a:endParaRPr>
          </a:p>
          <a:p>
            <a:pPr marL="457200" indent="-330200">
              <a:lnSpc>
                <a:spcPct val="115000"/>
              </a:lnSpc>
              <a:buClr>
                <a:schemeClr val="dk2"/>
              </a:buClr>
              <a:buSzPts val="1600"/>
              <a:buChar char="✓"/>
            </a:pPr>
            <a:r>
              <a:rPr lang="en-US" altLang="ja" sz="2400" b="1" u="sng" dirty="0">
                <a:solidFill>
                  <a:schemeClr val="hlink"/>
                </a:solidFill>
                <a:latin typeface="BIZ UDPゴシック" panose="020B0400000000000000" pitchFamily="50" charset="-128"/>
                <a:ea typeface="BIZ UDPゴシック" panose="020B0400000000000000" pitchFamily="50" charset="-128"/>
                <a:hlinkClick r:id="rId4"/>
              </a:rPr>
              <a:t>JS Fiddle</a:t>
            </a:r>
            <a:r>
              <a:rPr lang="ja" altLang="en-US" sz="2400" b="1" dirty="0">
                <a:solidFill>
                  <a:schemeClr val="dk2"/>
                </a:solidFill>
                <a:latin typeface="BIZ UDPゴシック" panose="020B0400000000000000" pitchFamily="50" charset="-128"/>
                <a:ea typeface="BIZ UDPゴシック" panose="020B0400000000000000" pitchFamily="50" charset="-128"/>
              </a:rPr>
              <a:t> を使って動作確認</a:t>
            </a:r>
            <a:endParaRPr sz="2400" b="1" dirty="0">
              <a:solidFill>
                <a:schemeClr val="dk2"/>
              </a:solidFill>
              <a:latin typeface="BIZ UDPゴシック" panose="020B0400000000000000" pitchFamily="50" charset="-128"/>
              <a:ea typeface="BIZ UDPゴシック" panose="020B0400000000000000" pitchFamily="50" charset="-128"/>
            </a:endParaRPr>
          </a:p>
        </p:txBody>
      </p:sp>
      <p:sp>
        <p:nvSpPr>
          <p:cNvPr id="185" name="Google Shape;185;p26"/>
          <p:cNvSpPr txBox="1"/>
          <p:nvPr/>
        </p:nvSpPr>
        <p:spPr>
          <a:xfrm>
            <a:off x="3028303" y="5343670"/>
            <a:ext cx="4899300" cy="615600"/>
          </a:xfrm>
          <a:prstGeom prst="rect">
            <a:avLst/>
          </a:prstGeom>
          <a:noFill/>
          <a:ln>
            <a:noFill/>
          </a:ln>
        </p:spPr>
        <p:txBody>
          <a:bodyPr spcFirstLastPara="1" wrap="square" lIns="91425" tIns="91425" rIns="91425" bIns="91425" anchor="t" anchorCtr="0">
            <a:spAutoFit/>
          </a:bodyPr>
          <a:lstStyle/>
          <a:p>
            <a:r>
              <a:rPr lang="ja" altLang="en-US" b="1" dirty="0">
                <a:solidFill>
                  <a:schemeClr val="accent5"/>
                </a:solidFill>
                <a:latin typeface="BIZ UDPゴシック" panose="020B0400000000000000" pitchFamily="50" charset="-128"/>
                <a:ea typeface="BIZ UDPゴシック" panose="020B0400000000000000" pitchFamily="50" charset="-128"/>
              </a:rPr>
              <a:t>作るものは問いません。タスク管理アプリは一例です。</a:t>
            </a:r>
            <a:endParaRPr b="1" dirty="0">
              <a:solidFill>
                <a:schemeClr val="accent5"/>
              </a:solidFill>
              <a:latin typeface="BIZ UDPゴシック" panose="020B0400000000000000" pitchFamily="50" charset="-128"/>
              <a:ea typeface="BIZ UDPゴシック" panose="020B0400000000000000" pitchFamily="50" charset="-128"/>
            </a:endParaRPr>
          </a:p>
          <a:p>
            <a:r>
              <a:rPr lang="ja" altLang="en-US" b="1" dirty="0">
                <a:solidFill>
                  <a:schemeClr val="accent5"/>
                </a:solidFill>
                <a:latin typeface="BIZ UDPゴシック" panose="020B0400000000000000" pitchFamily="50" charset="-128"/>
                <a:ea typeface="BIZ UDPゴシック" panose="020B0400000000000000" pitchFamily="50" charset="-128"/>
              </a:rPr>
              <a:t>が、最初はシンプルなものから始めるのがおすすめです。</a:t>
            </a:r>
            <a:endParaRPr b="1" dirty="0">
              <a:solidFill>
                <a:schemeClr val="accent5"/>
              </a:solidFill>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311700" y="181342"/>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 dirty="0">
                <a:latin typeface="BIZ UDPゴシック" panose="020B0400000000000000" pitchFamily="50" charset="-128"/>
                <a:ea typeface="BIZ UDPゴシック" panose="020B0400000000000000" pitchFamily="50" charset="-128"/>
              </a:rPr>
              <a:t>考案したプロンプト</a:t>
            </a:r>
            <a:endParaRPr dirty="0">
              <a:latin typeface="BIZ UDPゴシック" panose="020B0400000000000000" pitchFamily="50" charset="-128"/>
              <a:ea typeface="BIZ UDPゴシック" panose="020B0400000000000000" pitchFamily="50" charset="-128"/>
            </a:endParaRPr>
          </a:p>
        </p:txBody>
      </p:sp>
      <p:sp>
        <p:nvSpPr>
          <p:cNvPr id="113" name="Google Shape;113;p19"/>
          <p:cNvSpPr txBox="1">
            <a:spLocks noGrp="1"/>
          </p:cNvSpPr>
          <p:nvPr>
            <p:ph type="title"/>
          </p:nvPr>
        </p:nvSpPr>
        <p:spPr>
          <a:xfrm>
            <a:off x="5277239" y="181350"/>
            <a:ext cx="3567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 b="1" dirty="0">
                <a:solidFill>
                  <a:schemeClr val="accent1"/>
                </a:solidFill>
                <a:latin typeface="BIZ UDPゴシック" panose="020B0400000000000000" pitchFamily="50" charset="-128"/>
                <a:ea typeface="BIZ UDPゴシック" panose="020B0400000000000000" pitchFamily="50" charset="-128"/>
              </a:rPr>
              <a:t>工夫した点</a:t>
            </a:r>
            <a:endParaRPr b="1" dirty="0">
              <a:solidFill>
                <a:schemeClr val="accent1"/>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E06F7633-4CF9-4912-8B08-51ECCABCA8EA}"/>
              </a:ext>
            </a:extLst>
          </p:cNvPr>
          <p:cNvSpPr txBox="1"/>
          <p:nvPr/>
        </p:nvSpPr>
        <p:spPr>
          <a:xfrm>
            <a:off x="3777" y="0"/>
            <a:ext cx="1856232" cy="276999"/>
          </a:xfrm>
          <a:prstGeom prst="rect">
            <a:avLst/>
          </a:prstGeom>
          <a:noFill/>
        </p:spPr>
        <p:txBody>
          <a:bodyPr wrap="square" rtlCol="0">
            <a:spAutoFit/>
          </a:bodyPr>
          <a:lstStyle/>
          <a:p>
            <a:r>
              <a:rPr lang="ja" altLang="ja-JP" sz="1200" dirty="0">
                <a:solidFill>
                  <a:schemeClr val="accent2">
                    <a:lumMod val="75000"/>
                    <a:lumOff val="25000"/>
                  </a:schemeClr>
                </a:solidFill>
                <a:latin typeface="BIZ UDPゴシック" panose="020B0400000000000000" pitchFamily="50" charset="-128"/>
                <a:ea typeface="BIZ UDPゴシック" panose="020B0400000000000000" pitchFamily="50" charset="-128"/>
              </a:rPr>
              <a:t>Case</a:t>
            </a:r>
            <a:r>
              <a:rPr lang="en-US" altLang="ja" sz="1200" dirty="0">
                <a:solidFill>
                  <a:schemeClr val="accent2">
                    <a:lumMod val="75000"/>
                    <a:lumOff val="25000"/>
                  </a:schemeClr>
                </a:solidFill>
                <a:latin typeface="BIZ UDPゴシック" panose="020B0400000000000000" pitchFamily="50" charset="-128"/>
                <a:ea typeface="BIZ UDPゴシック" panose="020B0400000000000000" pitchFamily="50" charset="-128"/>
              </a:rPr>
              <a:t>5-</a:t>
            </a:r>
            <a:r>
              <a:rPr lang="ja-JP" altLang="en-US" sz="1200" dirty="0">
                <a:solidFill>
                  <a:schemeClr val="accent2">
                    <a:lumMod val="75000"/>
                    <a:lumOff val="25000"/>
                  </a:schemeClr>
                </a:solidFill>
                <a:latin typeface="BIZ UDPゴシック" panose="020B0400000000000000" pitchFamily="50" charset="-128"/>
                <a:ea typeface="BIZ UDPゴシック" panose="020B0400000000000000" pitchFamily="50" charset="-128"/>
              </a:rPr>
              <a:t>①</a:t>
            </a:r>
            <a:endParaRPr kumimoji="1" lang="ja-JP" altLang="en-US" sz="1200" dirty="0">
              <a:solidFill>
                <a:schemeClr val="accent2">
                  <a:lumMod val="75000"/>
                  <a:lumOff val="25000"/>
                </a:schemeClr>
              </a:solidFill>
            </a:endParaRPr>
          </a:p>
        </p:txBody>
      </p:sp>
      <p:sp>
        <p:nvSpPr>
          <p:cNvPr id="9" name="Google Shape;77;p16">
            <a:extLst>
              <a:ext uri="{FF2B5EF4-FFF2-40B4-BE49-F238E27FC236}">
                <a16:creationId xmlns:a16="http://schemas.microsoft.com/office/drawing/2014/main" id="{47465369-FF26-4899-8B5B-80D26F749B93}"/>
              </a:ext>
            </a:extLst>
          </p:cNvPr>
          <p:cNvSpPr txBox="1">
            <a:spLocks/>
          </p:cNvSpPr>
          <p:nvPr/>
        </p:nvSpPr>
        <p:spPr>
          <a:xfrm>
            <a:off x="4480363" y="861323"/>
            <a:ext cx="4470809" cy="5550466"/>
          </a:xfrm>
          <a:prstGeom prst="rect">
            <a:avLst/>
          </a:prstGeom>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ja-JP" altLang="en-US" sz="2000" u="sng" dirty="0">
                <a:latin typeface="BIZ UDPゴシック" panose="020B0400000000000000" pitchFamily="50" charset="-128"/>
                <a:ea typeface="BIZ UDPゴシック" panose="020B0400000000000000" pitchFamily="50" charset="-128"/>
              </a:rPr>
              <a:t>機能に関して</a:t>
            </a:r>
          </a:p>
          <a:p>
            <a:pPr>
              <a:spcBef>
                <a:spcPts val="1200"/>
              </a:spcBef>
            </a:pPr>
            <a:r>
              <a:rPr lang="ja-JP" altLang="en-US" sz="2000" dirty="0">
                <a:latin typeface="BIZ UDPゴシック" panose="020B0400000000000000" pitchFamily="50" charset="-128"/>
                <a:ea typeface="BIZ UDPゴシック" panose="020B0400000000000000" pitchFamily="50" charset="-128"/>
              </a:rPr>
              <a:t>・あらかじめ</a:t>
            </a:r>
            <a:r>
              <a:rPr lang="ja-JP" altLang="en-US" sz="2000" b="1" u="sng" dirty="0">
                <a:solidFill>
                  <a:srgbClr val="0000FF"/>
                </a:solidFill>
                <a:latin typeface="BIZ UDPゴシック" panose="020B0400000000000000" pitchFamily="50" charset="-128"/>
                <a:ea typeface="BIZ UDPゴシック" panose="020B0400000000000000" pitchFamily="50" charset="-128"/>
              </a:rPr>
              <a:t>例として</a:t>
            </a:r>
            <a:r>
              <a:rPr lang="en-US" altLang="ja-JP" sz="2000" b="1" u="sng" dirty="0">
                <a:solidFill>
                  <a:srgbClr val="0000FF"/>
                </a:solidFill>
                <a:latin typeface="BIZ UDPゴシック" panose="020B0400000000000000" pitchFamily="50" charset="-128"/>
                <a:ea typeface="BIZ UDPゴシック" panose="020B0400000000000000" pitchFamily="50" charset="-128"/>
              </a:rPr>
              <a:t>10</a:t>
            </a:r>
            <a:r>
              <a:rPr lang="ja-JP" altLang="en-US" sz="2000" b="1" u="sng" dirty="0">
                <a:solidFill>
                  <a:srgbClr val="0000FF"/>
                </a:solidFill>
                <a:latin typeface="BIZ UDPゴシック" panose="020B0400000000000000" pitchFamily="50" charset="-128"/>
                <a:ea typeface="BIZ UDPゴシック" panose="020B0400000000000000" pitchFamily="50" charset="-128"/>
              </a:rPr>
              <a:t>件</a:t>
            </a:r>
            <a:r>
              <a:rPr lang="ja-JP" altLang="en-US" sz="2000" dirty="0">
                <a:latin typeface="BIZ UDPゴシック" panose="020B0400000000000000" pitchFamily="50" charset="-128"/>
                <a:ea typeface="BIZ UDPゴシック" panose="020B0400000000000000" pitchFamily="50" charset="-128"/>
              </a:rPr>
              <a:t>のタスクを表示させた。</a:t>
            </a:r>
          </a:p>
          <a:p>
            <a:pPr>
              <a:spcBef>
                <a:spcPts val="1200"/>
              </a:spcBef>
            </a:pPr>
            <a:r>
              <a:rPr lang="ja-JP" altLang="en-US" sz="2000" dirty="0">
                <a:latin typeface="BIZ UDPゴシック" panose="020B0400000000000000" pitchFamily="50" charset="-128"/>
                <a:ea typeface="BIZ UDPゴシック" panose="020B0400000000000000" pitchFamily="50" charset="-128"/>
              </a:rPr>
              <a:t>・その例のタスクも含めて、タスクを</a:t>
            </a:r>
            <a:r>
              <a:rPr lang="ja-JP" altLang="en-US" sz="2000" b="1" u="sng" dirty="0">
                <a:solidFill>
                  <a:srgbClr val="0000FF"/>
                </a:solidFill>
                <a:latin typeface="BIZ UDPゴシック" panose="020B0400000000000000" pitchFamily="50" charset="-128"/>
                <a:ea typeface="BIZ UDPゴシック" panose="020B0400000000000000" pitchFamily="50" charset="-128"/>
              </a:rPr>
              <a:t>一括削除</a:t>
            </a:r>
            <a:r>
              <a:rPr lang="ja-JP" altLang="en-US" sz="2000" dirty="0">
                <a:latin typeface="BIZ UDPゴシック" panose="020B0400000000000000" pitchFamily="50" charset="-128"/>
                <a:ea typeface="BIZ UDPゴシック" panose="020B0400000000000000" pitchFamily="50" charset="-128"/>
              </a:rPr>
              <a:t>できるボタンを加えた。</a:t>
            </a:r>
          </a:p>
          <a:p>
            <a:pPr>
              <a:spcBef>
                <a:spcPts val="1200"/>
              </a:spcBef>
            </a:pPr>
            <a:r>
              <a:rPr lang="ja-JP" altLang="en-US" sz="2000" dirty="0">
                <a:latin typeface="BIZ UDPゴシック" panose="020B0400000000000000" pitchFamily="50" charset="-128"/>
                <a:ea typeface="BIZ UDPゴシック" panose="020B0400000000000000" pitchFamily="50" charset="-128"/>
              </a:rPr>
              <a:t>・タスク一覧に</a:t>
            </a:r>
            <a:r>
              <a:rPr lang="ja-JP" altLang="en-US" sz="2000" b="1" u="sng" dirty="0">
                <a:solidFill>
                  <a:srgbClr val="0000FF"/>
                </a:solidFill>
                <a:latin typeface="BIZ UDPゴシック" panose="020B0400000000000000" pitchFamily="50" charset="-128"/>
                <a:ea typeface="BIZ UDPゴシック" panose="020B0400000000000000" pitchFamily="50" charset="-128"/>
              </a:rPr>
              <a:t>締め切り日を表示</a:t>
            </a:r>
            <a:r>
              <a:rPr lang="ja-JP" altLang="en-US" sz="2000" dirty="0">
                <a:latin typeface="BIZ UDPゴシック" panose="020B0400000000000000" pitchFamily="50" charset="-128"/>
                <a:ea typeface="BIZ UDPゴシック" panose="020B0400000000000000" pitchFamily="50" charset="-128"/>
              </a:rPr>
              <a:t>させるようにした。</a:t>
            </a:r>
          </a:p>
          <a:p>
            <a:pPr>
              <a:spcBef>
                <a:spcPts val="1200"/>
              </a:spcBef>
            </a:pPr>
            <a:endParaRPr lang="ja-JP" altLang="en-US" sz="2000" dirty="0">
              <a:latin typeface="BIZ UDPゴシック" panose="020B0400000000000000" pitchFamily="50" charset="-128"/>
              <a:ea typeface="BIZ UDPゴシック" panose="020B0400000000000000" pitchFamily="50" charset="-128"/>
            </a:endParaRPr>
          </a:p>
          <a:p>
            <a:pPr>
              <a:spcBef>
                <a:spcPts val="1200"/>
              </a:spcBef>
            </a:pPr>
            <a:r>
              <a:rPr lang="ja-JP" altLang="en-US" sz="2000" u="sng" dirty="0">
                <a:latin typeface="BIZ UDPゴシック" panose="020B0400000000000000" pitchFamily="50" charset="-128"/>
                <a:ea typeface="BIZ UDPゴシック" panose="020B0400000000000000" pitchFamily="50" charset="-128"/>
              </a:rPr>
              <a:t>デザインに関して</a:t>
            </a:r>
          </a:p>
          <a:p>
            <a:pPr>
              <a:spcBef>
                <a:spcPts val="1200"/>
              </a:spcBef>
            </a:pPr>
            <a:r>
              <a:rPr lang="ja-JP" altLang="en-US" sz="2000" dirty="0">
                <a:latin typeface="BIZ UDPゴシック" panose="020B0400000000000000" pitchFamily="50" charset="-128"/>
                <a:ea typeface="BIZ UDPゴシック" panose="020B0400000000000000" pitchFamily="50" charset="-128"/>
              </a:rPr>
              <a:t>・色を使って</a:t>
            </a:r>
            <a:r>
              <a:rPr lang="ja-JP" altLang="en-US" sz="2000" b="1" u="sng" dirty="0">
                <a:solidFill>
                  <a:srgbClr val="FF00FF"/>
                </a:solidFill>
                <a:latin typeface="BIZ UDPゴシック" panose="020B0400000000000000" pitchFamily="50" charset="-128"/>
                <a:ea typeface="BIZ UDPゴシック" panose="020B0400000000000000" pitchFamily="50" charset="-128"/>
              </a:rPr>
              <a:t>カラフル</a:t>
            </a:r>
            <a:r>
              <a:rPr lang="ja-JP" altLang="en-US" sz="2000" dirty="0">
                <a:latin typeface="BIZ UDPゴシック" panose="020B0400000000000000" pitchFamily="50" charset="-128"/>
                <a:ea typeface="BIZ UDPゴシック" panose="020B0400000000000000" pitchFamily="50" charset="-128"/>
              </a:rPr>
              <a:t>なデザインにした。</a:t>
            </a:r>
          </a:p>
          <a:p>
            <a:pPr>
              <a:spcBef>
                <a:spcPts val="1200"/>
              </a:spcBef>
              <a:spcAft>
                <a:spcPts val="1200"/>
              </a:spcAft>
            </a:pPr>
            <a:r>
              <a:rPr lang="ja-JP" altLang="en-US" sz="2000" dirty="0">
                <a:latin typeface="BIZ UDPゴシック" panose="020B0400000000000000" pitchFamily="50" charset="-128"/>
                <a:ea typeface="BIZ UDPゴシック" panose="020B0400000000000000" pitchFamily="50" charset="-128"/>
              </a:rPr>
              <a:t>・小学生女子向きの</a:t>
            </a:r>
            <a:r>
              <a:rPr lang="ja-JP" altLang="en-US" sz="2000" b="1" u="sng" dirty="0">
                <a:solidFill>
                  <a:srgbClr val="FF00FF"/>
                </a:solidFill>
                <a:latin typeface="BIZ UDPゴシック" panose="020B0400000000000000" pitchFamily="50" charset="-128"/>
                <a:ea typeface="BIZ UDPゴシック" panose="020B0400000000000000" pitchFamily="50" charset="-128"/>
              </a:rPr>
              <a:t>ガーリー</a:t>
            </a:r>
            <a:r>
              <a:rPr lang="ja-JP" altLang="en-US" sz="2000" dirty="0">
                <a:latin typeface="BIZ UDPゴシック" panose="020B0400000000000000" pitchFamily="50" charset="-128"/>
                <a:ea typeface="BIZ UDPゴシック" panose="020B0400000000000000" pitchFamily="50" charset="-128"/>
              </a:rPr>
              <a:t>なデザインにした。</a:t>
            </a:r>
          </a:p>
        </p:txBody>
      </p:sp>
      <p:sp>
        <p:nvSpPr>
          <p:cNvPr id="12" name="Google Shape;83;p17">
            <a:extLst>
              <a:ext uri="{FF2B5EF4-FFF2-40B4-BE49-F238E27FC236}">
                <a16:creationId xmlns:a16="http://schemas.microsoft.com/office/drawing/2014/main" id="{A1476791-6BCE-4388-AD1B-5B270B429785}"/>
              </a:ext>
            </a:extLst>
          </p:cNvPr>
          <p:cNvSpPr txBox="1">
            <a:spLocks/>
          </p:cNvSpPr>
          <p:nvPr/>
        </p:nvSpPr>
        <p:spPr>
          <a:xfrm>
            <a:off x="192828" y="944842"/>
            <a:ext cx="4104852" cy="5731816"/>
          </a:xfrm>
          <a:prstGeom prst="rect">
            <a:avLst/>
          </a:prstGeom>
          <a:solidFill>
            <a:schemeClr val="bg2">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ja-JP" altLang="en-US" sz="2000" dirty="0">
                <a:solidFill>
                  <a:schemeClr val="dk1"/>
                </a:solidFill>
                <a:latin typeface="UD デジタル 教科書体 NK-R" panose="02020400000000000000" pitchFamily="18" charset="-128"/>
                <a:ea typeface="UD デジタル 教科書体 NK-R" panose="02020400000000000000" pitchFamily="18" charset="-128"/>
              </a:rPr>
              <a:t>上記の仕様で、</a:t>
            </a:r>
            <a:r>
              <a:rPr lang="en-US" altLang="ja-JP" sz="2000" dirty="0">
                <a:solidFill>
                  <a:schemeClr val="dk1"/>
                </a:solidFill>
                <a:latin typeface="UD デジタル 教科書体 NK-R" panose="02020400000000000000" pitchFamily="18" charset="-128"/>
                <a:ea typeface="UD デジタル 教科書体 NK-R" panose="02020400000000000000" pitchFamily="18" charset="-128"/>
              </a:rPr>
              <a:t>JavaScript</a:t>
            </a:r>
            <a:r>
              <a:rPr lang="ja-JP" altLang="en-US" sz="2000" dirty="0">
                <a:solidFill>
                  <a:schemeClr val="dk1"/>
                </a:solidFill>
                <a:latin typeface="UD デジタル 教科書体 NK-R" panose="02020400000000000000" pitchFamily="18" charset="-128"/>
                <a:ea typeface="UD デジタル 教科書体 NK-R" panose="02020400000000000000" pitchFamily="18" charset="-128"/>
              </a:rPr>
              <a:t>、</a:t>
            </a:r>
            <a:r>
              <a:rPr lang="en-US" altLang="ja-JP" sz="2000" dirty="0">
                <a:solidFill>
                  <a:schemeClr val="dk1"/>
                </a:solidFill>
                <a:latin typeface="UD デジタル 教科書体 NK-R" panose="02020400000000000000" pitchFamily="18" charset="-128"/>
                <a:ea typeface="UD デジタル 教科書体 NK-R" panose="02020400000000000000" pitchFamily="18" charset="-128"/>
              </a:rPr>
              <a:t>HTML</a:t>
            </a:r>
            <a:r>
              <a:rPr lang="ja-JP" altLang="en-US" sz="2000" dirty="0">
                <a:solidFill>
                  <a:schemeClr val="dk1"/>
                </a:solidFill>
                <a:latin typeface="UD デジタル 教科書体 NK-R" panose="02020400000000000000" pitchFamily="18" charset="-128"/>
                <a:ea typeface="UD デジタル 教科書体 NK-R" panose="02020400000000000000" pitchFamily="18" charset="-128"/>
              </a:rPr>
              <a:t>、</a:t>
            </a:r>
            <a:r>
              <a:rPr lang="en-US" altLang="ja-JP" sz="2000" dirty="0">
                <a:solidFill>
                  <a:schemeClr val="dk1"/>
                </a:solidFill>
                <a:latin typeface="UD デジタル 教科書体 NK-R" panose="02020400000000000000" pitchFamily="18" charset="-128"/>
                <a:ea typeface="UD デジタル 教科書体 NK-R" panose="02020400000000000000" pitchFamily="18" charset="-128"/>
              </a:rPr>
              <a:t>CSS</a:t>
            </a:r>
            <a:r>
              <a:rPr lang="ja-JP" altLang="en-US" sz="2000" dirty="0">
                <a:solidFill>
                  <a:schemeClr val="dk1"/>
                </a:solidFill>
                <a:latin typeface="UD デジタル 教科書体 NK-R" panose="02020400000000000000" pitchFamily="18" charset="-128"/>
                <a:ea typeface="UD デジタル 教科書体 NK-R" panose="02020400000000000000" pitchFamily="18" charset="-128"/>
              </a:rPr>
              <a:t>を使ってアプリケーションを実装してください。開発環境は</a:t>
            </a:r>
            <a:r>
              <a:rPr lang="en-US" altLang="ja-JP" sz="2000" dirty="0" err="1">
                <a:solidFill>
                  <a:schemeClr val="dk1"/>
                </a:solidFill>
                <a:latin typeface="UD デジタル 教科書体 NK-R" panose="02020400000000000000" pitchFamily="18" charset="-128"/>
                <a:ea typeface="UD デジタル 教科書体 NK-R" panose="02020400000000000000" pitchFamily="18" charset="-128"/>
              </a:rPr>
              <a:t>JSFiddle</a:t>
            </a:r>
            <a:r>
              <a:rPr lang="ja-JP" altLang="en-US" sz="2000" dirty="0">
                <a:solidFill>
                  <a:schemeClr val="dk1"/>
                </a:solidFill>
                <a:latin typeface="UD デジタル 教科書体 NK-R" panose="02020400000000000000" pitchFamily="18" charset="-128"/>
                <a:ea typeface="UD デジタル 教科書体 NK-R" panose="02020400000000000000" pitchFamily="18" charset="-128"/>
              </a:rPr>
              <a:t>です。見た目は</a:t>
            </a:r>
            <a:r>
              <a:rPr lang="ja-JP" altLang="en-US" sz="2000" b="1" u="sng" dirty="0">
                <a:solidFill>
                  <a:srgbClr val="FF00FF"/>
                </a:solidFill>
                <a:latin typeface="UD デジタル 教科書体 NK-R" panose="02020400000000000000" pitchFamily="18" charset="-128"/>
                <a:ea typeface="UD デジタル 教科書体 NK-R" panose="02020400000000000000" pitchFamily="18" charset="-128"/>
              </a:rPr>
              <a:t>最大限に</a:t>
            </a:r>
            <a:r>
              <a:rPr lang="ja-JP" altLang="en-US" sz="2000" dirty="0">
                <a:solidFill>
                  <a:schemeClr val="dk1"/>
                </a:solidFill>
                <a:latin typeface="UD デジタル 教科書体 NK-R" panose="02020400000000000000" pitchFamily="18" charset="-128"/>
                <a:ea typeface="UD デジタル 教科書体 NK-R" panose="02020400000000000000" pitchFamily="18" charset="-128"/>
              </a:rPr>
              <a:t>おしゃれにしてください。</a:t>
            </a:r>
          </a:p>
          <a:p>
            <a:pPr>
              <a:buClr>
                <a:schemeClr val="dk1"/>
              </a:buClr>
              <a:buSzPts val="1100"/>
            </a:pPr>
            <a:endParaRPr lang="ja-JP" altLang="en-US" sz="2000" dirty="0">
              <a:solidFill>
                <a:schemeClr val="dk1"/>
              </a:solidFill>
              <a:latin typeface="UD デジタル 教科書体 NK-R" panose="02020400000000000000" pitchFamily="18" charset="-128"/>
              <a:ea typeface="UD デジタル 教科書体 NK-R" panose="02020400000000000000" pitchFamily="18" charset="-128"/>
            </a:endParaRPr>
          </a:p>
          <a:p>
            <a:pPr>
              <a:buClr>
                <a:schemeClr val="dk1"/>
              </a:buClr>
              <a:buSzPts val="1100"/>
            </a:pPr>
            <a:r>
              <a:rPr lang="en-US" altLang="ja-JP" sz="2000" dirty="0">
                <a:solidFill>
                  <a:schemeClr val="dk1"/>
                </a:solidFill>
                <a:latin typeface="UD デジタル 教科書体 NK-R" panose="02020400000000000000" pitchFamily="18" charset="-128"/>
                <a:ea typeface="UD デジタル 教科書体 NK-R" panose="02020400000000000000" pitchFamily="18" charset="-128"/>
              </a:rPr>
              <a:t>HTML</a:t>
            </a:r>
            <a:r>
              <a:rPr lang="ja-JP" altLang="en-US" sz="2000" dirty="0">
                <a:solidFill>
                  <a:schemeClr val="dk1"/>
                </a:solidFill>
                <a:latin typeface="UD デジタル 教科書体 NK-R" panose="02020400000000000000" pitchFamily="18" charset="-128"/>
                <a:ea typeface="UD デジタル 教科書体 NK-R" panose="02020400000000000000" pitchFamily="18" charset="-128"/>
              </a:rPr>
              <a:t>を書き換えて、事前に</a:t>
            </a:r>
            <a:r>
              <a:rPr lang="en-US" altLang="ja-JP" sz="2000" dirty="0">
                <a:solidFill>
                  <a:schemeClr val="dk1"/>
                </a:solidFill>
                <a:latin typeface="UD デジタル 教科書体 NK-R" panose="02020400000000000000" pitchFamily="18" charset="-128"/>
                <a:ea typeface="UD デジタル 教科書体 NK-R" panose="02020400000000000000" pitchFamily="18" charset="-128"/>
              </a:rPr>
              <a:t>10</a:t>
            </a:r>
            <a:r>
              <a:rPr lang="ja-JP" altLang="en-US" sz="2000" dirty="0">
                <a:solidFill>
                  <a:schemeClr val="dk1"/>
                </a:solidFill>
                <a:latin typeface="UD デジタル 教科書体 NK-R" panose="02020400000000000000" pitchFamily="18" charset="-128"/>
                <a:ea typeface="UD デジタル 教科書体 NK-R" panose="02020400000000000000" pitchFamily="18" charset="-128"/>
              </a:rPr>
              <a:t>個のタスクが例として入っているようにしてください。</a:t>
            </a:r>
            <a:r>
              <a:rPr lang="en-US" altLang="ja-JP" sz="2000" dirty="0" err="1">
                <a:solidFill>
                  <a:schemeClr val="dk1"/>
                </a:solidFill>
                <a:latin typeface="UD デジタル 教科書体 NK-R" panose="02020400000000000000" pitchFamily="18" charset="-128"/>
                <a:ea typeface="UD デジタル 教科書体 NK-R" panose="02020400000000000000" pitchFamily="18" charset="-128"/>
              </a:rPr>
              <a:t>Javascript</a:t>
            </a:r>
            <a:r>
              <a:rPr lang="ja-JP" altLang="en-US" sz="2000" dirty="0">
                <a:solidFill>
                  <a:schemeClr val="dk1"/>
                </a:solidFill>
                <a:latin typeface="UD デジタル 教科書体 NK-R" panose="02020400000000000000" pitchFamily="18" charset="-128"/>
                <a:ea typeface="UD デジタル 教科書体 NK-R" panose="02020400000000000000" pitchFamily="18" charset="-128"/>
              </a:rPr>
              <a:t>も書き直して、すべてのタスクを</a:t>
            </a:r>
            <a:r>
              <a:rPr lang="ja-JP" altLang="en-US" sz="2000" b="1" u="sng" dirty="0">
                <a:solidFill>
                  <a:srgbClr val="FF00FF"/>
                </a:solidFill>
                <a:latin typeface="UD デジタル 教科書体 NK-R" panose="02020400000000000000" pitchFamily="18" charset="-128"/>
                <a:ea typeface="UD デジタル 教科書体 NK-R" panose="02020400000000000000" pitchFamily="18" charset="-128"/>
              </a:rPr>
              <a:t>一斉消去</a:t>
            </a:r>
            <a:r>
              <a:rPr lang="ja-JP" altLang="en-US" sz="2000" dirty="0">
                <a:solidFill>
                  <a:schemeClr val="dk1"/>
                </a:solidFill>
                <a:latin typeface="UD デジタル 教科書体 NK-R" panose="02020400000000000000" pitchFamily="18" charset="-128"/>
                <a:ea typeface="UD デジタル 教科書体 NK-R" panose="02020400000000000000" pitchFamily="18" charset="-128"/>
              </a:rPr>
              <a:t>できるボタンを作ってください。</a:t>
            </a:r>
          </a:p>
          <a:p>
            <a:pPr>
              <a:buClr>
                <a:schemeClr val="dk1"/>
              </a:buClr>
              <a:buSzPts val="1100"/>
            </a:pPr>
            <a:endParaRPr lang="ja-JP" altLang="en-US" sz="2000" dirty="0">
              <a:solidFill>
                <a:schemeClr val="dk1"/>
              </a:solidFill>
              <a:latin typeface="UD デジタル 教科書体 NK-R" panose="02020400000000000000" pitchFamily="18" charset="-128"/>
              <a:ea typeface="UD デジタル 教科書体 NK-R" panose="02020400000000000000" pitchFamily="18" charset="-128"/>
            </a:endParaRPr>
          </a:p>
          <a:p>
            <a:pPr>
              <a:buClr>
                <a:schemeClr val="dk1"/>
              </a:buClr>
              <a:buSzPts val="1100"/>
            </a:pPr>
            <a:r>
              <a:rPr lang="ja-JP" altLang="en-US" sz="2000" dirty="0">
                <a:solidFill>
                  <a:schemeClr val="dk1"/>
                </a:solidFill>
                <a:latin typeface="UD デジタル 教科書体 NK-R" panose="02020400000000000000" pitchFamily="18" charset="-128"/>
                <a:ea typeface="UD デジタル 教科書体 NK-R" panose="02020400000000000000" pitchFamily="18" charset="-128"/>
              </a:rPr>
              <a:t>タスク一覧に日付も表示されるようにしてください。</a:t>
            </a:r>
          </a:p>
          <a:p>
            <a:pPr>
              <a:buClr>
                <a:schemeClr val="dk1"/>
              </a:buClr>
              <a:buSzPts val="1100"/>
            </a:pPr>
            <a:endParaRPr lang="ja-JP" altLang="en-US" sz="2000" dirty="0">
              <a:solidFill>
                <a:schemeClr val="dk1"/>
              </a:solidFill>
              <a:latin typeface="UD デジタル 教科書体 NK-R" panose="02020400000000000000" pitchFamily="18" charset="-128"/>
              <a:ea typeface="UD デジタル 教科書体 NK-R" panose="02020400000000000000" pitchFamily="18" charset="-128"/>
            </a:endParaRPr>
          </a:p>
          <a:p>
            <a:pPr>
              <a:buClr>
                <a:schemeClr val="dk1"/>
              </a:buClr>
              <a:buSzPts val="1100"/>
            </a:pPr>
            <a:r>
              <a:rPr lang="ja-JP" altLang="en-US" sz="2000" b="1" u="sng" dirty="0">
                <a:solidFill>
                  <a:srgbClr val="FF00FF"/>
                </a:solidFill>
                <a:latin typeface="UD デジタル 教科書体 NK-R" panose="02020400000000000000" pitchFamily="18" charset="-128"/>
                <a:ea typeface="UD デジタル 教科書体 NK-R" panose="02020400000000000000" pitchFamily="18" charset="-128"/>
              </a:rPr>
              <a:t>かわいい</a:t>
            </a:r>
            <a:r>
              <a:rPr lang="ja-JP" altLang="en-US" sz="2000" dirty="0">
                <a:solidFill>
                  <a:schemeClr val="dk1"/>
                </a:solidFill>
                <a:latin typeface="UD デジタル 教科書体 NK-R" panose="02020400000000000000" pitchFamily="18" charset="-128"/>
                <a:ea typeface="UD デジタル 教科書体 NK-R" panose="02020400000000000000" pitchFamily="18" charset="-128"/>
              </a:rPr>
              <a:t>イラストも使って、デザインをもっと楽しい感じにしてください。対象は</a:t>
            </a:r>
            <a:r>
              <a:rPr lang="en-US" altLang="ja-JP" sz="2000" b="1" u="sng" dirty="0">
                <a:solidFill>
                  <a:srgbClr val="FF00FF"/>
                </a:solidFill>
                <a:latin typeface="UD デジタル 教科書体 NK-R" panose="02020400000000000000" pitchFamily="18" charset="-128"/>
                <a:ea typeface="UD デジタル 教科書体 NK-R" panose="02020400000000000000" pitchFamily="18" charset="-128"/>
              </a:rPr>
              <a:t>10</a:t>
            </a:r>
            <a:r>
              <a:rPr lang="ja-JP" altLang="en-US" sz="2000" b="1" u="sng" dirty="0">
                <a:solidFill>
                  <a:srgbClr val="FF00FF"/>
                </a:solidFill>
                <a:latin typeface="UD デジタル 教科書体 NK-R" panose="02020400000000000000" pitchFamily="18" charset="-128"/>
                <a:ea typeface="UD デジタル 教科書体 NK-R" panose="02020400000000000000" pitchFamily="18" charset="-128"/>
              </a:rPr>
              <a:t>歳の小学生女子</a:t>
            </a:r>
            <a:r>
              <a:rPr lang="ja-JP" altLang="en-US" sz="2000" dirty="0">
                <a:solidFill>
                  <a:schemeClr val="dk1"/>
                </a:solidFill>
                <a:latin typeface="UD デジタル 教科書体 NK-R" panose="02020400000000000000" pitchFamily="18" charset="-128"/>
                <a:ea typeface="UD デジタル 教科書体 NK-R" panose="02020400000000000000" pitchFamily="18" charset="-128"/>
              </a:rPr>
              <a:t>です。</a:t>
            </a:r>
          </a:p>
          <a:p>
            <a:pPr>
              <a:spcAft>
                <a:spcPts val="1200"/>
              </a:spcAft>
            </a:pPr>
            <a:endParaRPr lang="ja-JP" altLang="en-US" sz="2000" dirty="0">
              <a:latin typeface="UD デジタル 教科書体 NK-R" panose="02020400000000000000" pitchFamily="18" charset="-128"/>
              <a:ea typeface="UD デジタル 教科書体 NK-R" panose="02020400000000000000" pitchFamily="18"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311700" y="181342"/>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 dirty="0">
                <a:latin typeface="BIZ UDPゴシック" panose="020B0400000000000000" pitchFamily="50" charset="-128"/>
                <a:ea typeface="BIZ UDPゴシック" panose="020B0400000000000000" pitchFamily="50" charset="-128"/>
              </a:rPr>
              <a:t>考案したプロンプト</a:t>
            </a:r>
            <a:endParaRPr dirty="0">
              <a:latin typeface="BIZ UDPゴシック" panose="020B0400000000000000" pitchFamily="50" charset="-128"/>
              <a:ea typeface="BIZ UDPゴシック" panose="020B0400000000000000" pitchFamily="50" charset="-128"/>
            </a:endParaRPr>
          </a:p>
        </p:txBody>
      </p:sp>
      <p:sp>
        <p:nvSpPr>
          <p:cNvPr id="113" name="Google Shape;113;p19"/>
          <p:cNvSpPr txBox="1">
            <a:spLocks noGrp="1"/>
          </p:cNvSpPr>
          <p:nvPr>
            <p:ph type="title"/>
          </p:nvPr>
        </p:nvSpPr>
        <p:spPr>
          <a:xfrm>
            <a:off x="5277239" y="181350"/>
            <a:ext cx="3567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 b="1" dirty="0">
                <a:solidFill>
                  <a:schemeClr val="accent1"/>
                </a:solidFill>
                <a:latin typeface="BIZ UDPゴシック" panose="020B0400000000000000" pitchFamily="50" charset="-128"/>
                <a:ea typeface="BIZ UDPゴシック" panose="020B0400000000000000" pitchFamily="50" charset="-128"/>
              </a:rPr>
              <a:t>工夫した点</a:t>
            </a:r>
            <a:endParaRPr b="1" dirty="0">
              <a:solidFill>
                <a:schemeClr val="accent1"/>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E06F7633-4CF9-4912-8B08-51ECCABCA8EA}"/>
              </a:ext>
            </a:extLst>
          </p:cNvPr>
          <p:cNvSpPr txBox="1"/>
          <p:nvPr/>
        </p:nvSpPr>
        <p:spPr>
          <a:xfrm>
            <a:off x="3777" y="0"/>
            <a:ext cx="1856232" cy="276999"/>
          </a:xfrm>
          <a:prstGeom prst="rect">
            <a:avLst/>
          </a:prstGeom>
          <a:noFill/>
        </p:spPr>
        <p:txBody>
          <a:bodyPr wrap="square" rtlCol="0">
            <a:spAutoFit/>
          </a:bodyPr>
          <a:lstStyle/>
          <a:p>
            <a:r>
              <a:rPr lang="ja" altLang="ja-JP" sz="1200" dirty="0">
                <a:solidFill>
                  <a:schemeClr val="accent2">
                    <a:lumMod val="75000"/>
                    <a:lumOff val="25000"/>
                  </a:schemeClr>
                </a:solidFill>
                <a:latin typeface="BIZ UDPゴシック" panose="020B0400000000000000" pitchFamily="50" charset="-128"/>
                <a:ea typeface="BIZ UDPゴシック" panose="020B0400000000000000" pitchFamily="50" charset="-128"/>
              </a:rPr>
              <a:t>Case</a:t>
            </a:r>
            <a:r>
              <a:rPr lang="en-US" altLang="ja" sz="1200" dirty="0">
                <a:solidFill>
                  <a:schemeClr val="accent2">
                    <a:lumMod val="75000"/>
                    <a:lumOff val="25000"/>
                  </a:schemeClr>
                </a:solidFill>
                <a:latin typeface="BIZ UDPゴシック" panose="020B0400000000000000" pitchFamily="50" charset="-128"/>
                <a:ea typeface="BIZ UDPゴシック" panose="020B0400000000000000" pitchFamily="50" charset="-128"/>
              </a:rPr>
              <a:t>5-</a:t>
            </a:r>
            <a:r>
              <a:rPr lang="ja-JP" altLang="en-US" sz="1200" dirty="0">
                <a:solidFill>
                  <a:schemeClr val="accent2">
                    <a:lumMod val="75000"/>
                    <a:lumOff val="25000"/>
                  </a:schemeClr>
                </a:solidFill>
                <a:latin typeface="BIZ UDPゴシック" panose="020B0400000000000000" pitchFamily="50" charset="-128"/>
                <a:ea typeface="BIZ UDPゴシック" panose="020B0400000000000000" pitchFamily="50" charset="-128"/>
              </a:rPr>
              <a:t>②</a:t>
            </a:r>
            <a:endParaRPr kumimoji="1" lang="ja-JP" altLang="en-US" sz="1200" dirty="0">
              <a:solidFill>
                <a:schemeClr val="accent2">
                  <a:lumMod val="75000"/>
                  <a:lumOff val="25000"/>
                </a:schemeClr>
              </a:solidFill>
            </a:endParaRPr>
          </a:p>
        </p:txBody>
      </p:sp>
      <p:sp>
        <p:nvSpPr>
          <p:cNvPr id="10" name="Google Shape;111;p20">
            <a:extLst>
              <a:ext uri="{FF2B5EF4-FFF2-40B4-BE49-F238E27FC236}">
                <a16:creationId xmlns:a16="http://schemas.microsoft.com/office/drawing/2014/main" id="{36A17230-C027-4E6B-AC42-43DCBE2980A4}"/>
              </a:ext>
            </a:extLst>
          </p:cNvPr>
          <p:cNvSpPr txBox="1">
            <a:spLocks/>
          </p:cNvSpPr>
          <p:nvPr/>
        </p:nvSpPr>
        <p:spPr>
          <a:xfrm>
            <a:off x="400932" y="1126184"/>
            <a:ext cx="3975575" cy="4963707"/>
          </a:xfrm>
          <a:prstGeom prst="rect">
            <a:avLst/>
          </a:prstGeom>
          <a:solidFill>
            <a:schemeClr val="bg2">
              <a:lumMod val="20000"/>
              <a:lumOff val="80000"/>
            </a:schemeClr>
          </a:solidFill>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ja-JP" altLang="en-US" sz="2000" dirty="0">
                <a:latin typeface="UD デジタル 教科書体 NK-R" panose="02020400000000000000" pitchFamily="18" charset="-128"/>
                <a:ea typeface="UD デジタル 教科書体 NK-R" panose="02020400000000000000" pitchFamily="18" charset="-128"/>
              </a:rPr>
              <a:t>・上記アプリに、タイマー機能を実装します。</a:t>
            </a:r>
            <a:r>
              <a:rPr lang="en-US" altLang="ja-JP" sz="2000" dirty="0">
                <a:latin typeface="UD デジタル 教科書体 NK-R" panose="02020400000000000000" pitchFamily="18" charset="-128"/>
                <a:ea typeface="UD デジタル 教科書体 NK-R" panose="02020400000000000000" pitchFamily="18" charset="-128"/>
              </a:rPr>
              <a:t>30</a:t>
            </a:r>
            <a:r>
              <a:rPr lang="ja-JP" altLang="en-US" sz="2000" dirty="0">
                <a:latin typeface="UD デジタル 教科書体 NK-R" panose="02020400000000000000" pitchFamily="18" charset="-128"/>
                <a:ea typeface="UD デジタル 教科書体 NK-R" panose="02020400000000000000" pitchFamily="18" charset="-128"/>
              </a:rPr>
              <a:t>分計測するタイマーを実装して全体のコードを再出力してください。</a:t>
            </a:r>
          </a:p>
          <a:p>
            <a:pPr>
              <a:spcBef>
                <a:spcPts val="1200"/>
              </a:spcBef>
            </a:pPr>
            <a:r>
              <a:rPr lang="ja-JP" altLang="en-US" sz="2000" dirty="0">
                <a:latin typeface="UD デジタル 教科書体 NK-R" panose="02020400000000000000" pitchFamily="18" charset="-128"/>
                <a:ea typeface="UD デジタル 教科書体 NK-R" panose="02020400000000000000" pitchFamily="18" charset="-128"/>
              </a:rPr>
              <a:t>・進捗の可視化ダッシュボード機能を追加してください。</a:t>
            </a:r>
          </a:p>
          <a:p>
            <a:pPr>
              <a:spcBef>
                <a:spcPts val="1200"/>
              </a:spcBef>
            </a:pPr>
            <a:r>
              <a:rPr lang="ja-JP" altLang="en-US" sz="2000" dirty="0">
                <a:latin typeface="UD デジタル 教科書体 NK-R" panose="02020400000000000000" pitchFamily="18" charset="-128"/>
                <a:ea typeface="UD デジタル 教科書体 NK-R" panose="02020400000000000000" pitchFamily="18" charset="-128"/>
              </a:rPr>
              <a:t>・コメント機能を追加してください。</a:t>
            </a:r>
          </a:p>
          <a:p>
            <a:pPr>
              <a:spcBef>
                <a:spcPts val="1200"/>
              </a:spcBef>
            </a:pPr>
            <a:r>
              <a:rPr lang="ja-JP" altLang="en-US" sz="2000" dirty="0">
                <a:latin typeface="UD デジタル 教科書体 NK-R" panose="02020400000000000000" pitchFamily="18" charset="-128"/>
                <a:ea typeface="UD デジタル 教科書体 NK-R" panose="02020400000000000000" pitchFamily="18" charset="-128"/>
              </a:rPr>
              <a:t>・背景をおしゃれにしてください。</a:t>
            </a:r>
          </a:p>
          <a:p>
            <a:pPr>
              <a:spcBef>
                <a:spcPts val="1200"/>
              </a:spcBef>
            </a:pPr>
            <a:r>
              <a:rPr lang="ja-JP" altLang="en-US" sz="2000" dirty="0">
                <a:latin typeface="UD デジタル 教科書体 NK-R" panose="02020400000000000000" pitchFamily="18" charset="-128"/>
                <a:ea typeface="UD デジタル 教科書体 NK-R" panose="02020400000000000000" pitchFamily="18" charset="-128"/>
              </a:rPr>
              <a:t>・ボタンをかわいくしてください。</a:t>
            </a:r>
          </a:p>
          <a:p>
            <a:pPr>
              <a:spcBef>
                <a:spcPts val="1200"/>
              </a:spcBef>
            </a:pPr>
            <a:endParaRPr lang="ja-JP" altLang="en-US" sz="2000" dirty="0">
              <a:latin typeface="UD デジタル 教科書体 NK-R" panose="02020400000000000000" pitchFamily="18" charset="-128"/>
              <a:ea typeface="UD デジタル 教科書体 NK-R" panose="02020400000000000000" pitchFamily="18" charset="-128"/>
            </a:endParaRPr>
          </a:p>
          <a:p>
            <a:pPr>
              <a:spcBef>
                <a:spcPts val="1200"/>
              </a:spcBef>
              <a:spcAft>
                <a:spcPts val="1200"/>
              </a:spcAft>
            </a:pPr>
            <a:endParaRPr lang="ja-JP" altLang="en-US" sz="2000" dirty="0">
              <a:latin typeface="UD デジタル 教科書体 NK-R" panose="02020400000000000000" pitchFamily="18" charset="-128"/>
              <a:ea typeface="UD デジタル 教科書体 NK-R" panose="02020400000000000000" pitchFamily="18" charset="-128"/>
            </a:endParaRPr>
          </a:p>
        </p:txBody>
      </p:sp>
      <p:sp>
        <p:nvSpPr>
          <p:cNvPr id="11" name="Google Shape;105;p19">
            <a:extLst>
              <a:ext uri="{FF2B5EF4-FFF2-40B4-BE49-F238E27FC236}">
                <a16:creationId xmlns:a16="http://schemas.microsoft.com/office/drawing/2014/main" id="{8204578C-6BA1-4F04-A8ED-840BA3E3C9DD}"/>
              </a:ext>
            </a:extLst>
          </p:cNvPr>
          <p:cNvSpPr txBox="1">
            <a:spLocks/>
          </p:cNvSpPr>
          <p:nvPr/>
        </p:nvSpPr>
        <p:spPr>
          <a:xfrm>
            <a:off x="4899922" y="944842"/>
            <a:ext cx="4180601" cy="5710641"/>
          </a:xfrm>
          <a:prstGeom prst="rect">
            <a:avLst/>
          </a:prstGeom>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ja-JP" altLang="en-US" sz="1800" dirty="0">
                <a:latin typeface="BIZ UDPゴシック" panose="020B0400000000000000" pitchFamily="50" charset="-128"/>
                <a:ea typeface="BIZ UDPゴシック" panose="020B0400000000000000" pitchFamily="50" charset="-128"/>
              </a:rPr>
              <a:t>・３人でそれぞれまずは手本通りにプロンプトを入力して作成しました。</a:t>
            </a:r>
            <a:br>
              <a:rPr lang="ja-JP" altLang="en-US" sz="1800" dirty="0">
                <a:latin typeface="BIZ UDPゴシック" panose="020B0400000000000000" pitchFamily="50" charset="-128"/>
                <a:ea typeface="BIZ UDPゴシック" panose="020B0400000000000000" pitchFamily="50" charset="-128"/>
              </a:rPr>
            </a:br>
            <a:r>
              <a:rPr lang="ja-JP" altLang="en-US" sz="1800" dirty="0">
                <a:latin typeface="BIZ UDPゴシック" panose="020B0400000000000000" pitchFamily="50" charset="-128"/>
                <a:ea typeface="BIZ UDPゴシック" panose="020B0400000000000000" pitchFamily="50" charset="-128"/>
              </a:rPr>
              <a:t>　若干見た目と機能の異なるアプリが出来上がりました。</a:t>
            </a:r>
          </a:p>
          <a:p>
            <a:pPr>
              <a:spcBef>
                <a:spcPts val="1200"/>
              </a:spcBef>
            </a:pPr>
            <a:r>
              <a:rPr lang="ja-JP" altLang="en-US" sz="1800" dirty="0">
                <a:latin typeface="BIZ UDPゴシック" panose="020B0400000000000000" pitchFamily="50" charset="-128"/>
                <a:ea typeface="BIZ UDPゴシック" panose="020B0400000000000000" pitchFamily="50" charset="-128"/>
              </a:rPr>
              <a:t>・検索バーが出なかったので、機能追加指示するとうまくいきました。</a:t>
            </a:r>
          </a:p>
          <a:p>
            <a:pPr>
              <a:spcBef>
                <a:spcPts val="1200"/>
              </a:spcBef>
            </a:pPr>
            <a:r>
              <a:rPr lang="ja-JP" altLang="en-US" sz="1800" dirty="0">
                <a:latin typeface="BIZ UDPゴシック" panose="020B0400000000000000" pitchFamily="50" charset="-128"/>
                <a:ea typeface="BIZ UDPゴシック" panose="020B0400000000000000" pitchFamily="50" charset="-128"/>
              </a:rPr>
              <a:t>・見た目を改良するため、カラフルにするよう指示したところ、最初はボタン色が青から緑色に少しだけ変化しました。さらに</a:t>
            </a:r>
            <a:r>
              <a:rPr lang="ja-JP" altLang="en-US" sz="1800" b="1" u="sng" dirty="0">
                <a:latin typeface="BIZ UDPゴシック" panose="020B0400000000000000" pitchFamily="50" charset="-128"/>
                <a:ea typeface="BIZ UDPゴシック" panose="020B0400000000000000" pitchFamily="50" charset="-128"/>
              </a:rPr>
              <a:t>オシャレにするよう指示すると、背景が動くグラデーション</a:t>
            </a:r>
            <a:r>
              <a:rPr lang="ja-JP" altLang="en-US" sz="1800" dirty="0">
                <a:latin typeface="BIZ UDPゴシック" panose="020B0400000000000000" pitchFamily="50" charset="-128"/>
                <a:ea typeface="BIZ UDPゴシック" panose="020B0400000000000000" pitchFamily="50" charset="-128"/>
              </a:rPr>
              <a:t>になりました。</a:t>
            </a:r>
          </a:p>
          <a:p>
            <a:pPr>
              <a:spcBef>
                <a:spcPts val="1200"/>
              </a:spcBef>
            </a:pPr>
            <a:r>
              <a:rPr lang="ja-JP" altLang="en-US" sz="1800" dirty="0">
                <a:latin typeface="BIZ UDPゴシック" panose="020B0400000000000000" pitchFamily="50" charset="-128"/>
                <a:ea typeface="BIZ UDPゴシック" panose="020B0400000000000000" pitchFamily="50" charset="-128"/>
              </a:rPr>
              <a:t>・さらに</a:t>
            </a:r>
            <a:r>
              <a:rPr lang="ja-JP" altLang="en-US" sz="1800" b="1" u="sng" dirty="0">
                <a:latin typeface="BIZ UDPゴシック" panose="020B0400000000000000" pitchFamily="50" charset="-128"/>
                <a:ea typeface="BIZ UDPゴシック" panose="020B0400000000000000" pitchFamily="50" charset="-128"/>
              </a:rPr>
              <a:t>オシャレにするよう励ますと、良い感じのボタンに</a:t>
            </a:r>
            <a:r>
              <a:rPr lang="ja-JP" altLang="en-US" sz="1800" dirty="0">
                <a:latin typeface="BIZ UDPゴシック" panose="020B0400000000000000" pitchFamily="50" charset="-128"/>
                <a:ea typeface="BIZ UDPゴシック" panose="020B0400000000000000" pitchFamily="50" charset="-128"/>
              </a:rPr>
              <a:t>なりました</a:t>
            </a:r>
          </a:p>
          <a:p>
            <a:pPr>
              <a:spcBef>
                <a:spcPts val="1200"/>
              </a:spcBef>
              <a:spcAft>
                <a:spcPts val="1200"/>
              </a:spcAft>
            </a:pPr>
            <a:r>
              <a:rPr lang="ja-JP" altLang="en-US" sz="1800" dirty="0">
                <a:latin typeface="BIZ UDPゴシック" panose="020B0400000000000000" pitchFamily="50" charset="-128"/>
                <a:ea typeface="BIZ UDPゴシック" panose="020B0400000000000000" pitchFamily="50" charset="-128"/>
              </a:rPr>
              <a:t>・斬新な追加機能を提案させたところ、ポモドーロタイマーの提案があったので、実装させたところ</a:t>
            </a:r>
            <a:r>
              <a:rPr lang="ja-JP" altLang="en-US" sz="1800" b="1" u="sng" dirty="0">
                <a:latin typeface="BIZ UDPゴシック" panose="020B0400000000000000" pitchFamily="50" charset="-128"/>
                <a:ea typeface="BIZ UDPゴシック" panose="020B0400000000000000" pitchFamily="50" charset="-128"/>
              </a:rPr>
              <a:t>タイマー機能も実装</a:t>
            </a:r>
            <a:r>
              <a:rPr lang="ja-JP" altLang="en-US" sz="1800" dirty="0">
                <a:latin typeface="BIZ UDPゴシック" panose="020B0400000000000000" pitchFamily="50" charset="-128"/>
                <a:ea typeface="BIZ UDPゴシック" panose="020B0400000000000000" pitchFamily="50" charset="-128"/>
              </a:rPr>
              <a:t>できました。</a:t>
            </a:r>
          </a:p>
        </p:txBody>
      </p:sp>
    </p:spTree>
    <p:extLst>
      <p:ext uri="{BB962C8B-B14F-4D97-AF65-F5344CB8AC3E}">
        <p14:creationId xmlns:p14="http://schemas.microsoft.com/office/powerpoint/2010/main" val="3677485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311700" y="181342"/>
            <a:ext cx="8520600" cy="763500"/>
          </a:xfrm>
          <a:prstGeom prst="rect">
            <a:avLst/>
          </a:prstGeom>
        </p:spPr>
        <p:txBody>
          <a:bodyPr spcFirstLastPara="1" wrap="square" lIns="91425" tIns="91425" rIns="91425" bIns="91425" anchor="t" anchorCtr="0">
            <a:normAutofit/>
          </a:bodyPr>
          <a:lstStyle/>
          <a:p>
            <a:pPr lvl="0"/>
            <a:r>
              <a:rPr lang="ja-JP" altLang="en-US" dirty="0">
                <a:latin typeface="BIZ UDPゴシック" panose="020B0400000000000000" pitchFamily="50" charset="-128"/>
                <a:ea typeface="BIZ UDPゴシック" panose="020B0400000000000000" pitchFamily="50" charset="-128"/>
              </a:rPr>
              <a:t>ハッカソン風景</a:t>
            </a:r>
            <a:endParaRPr dirty="0">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2A6AC950-C6BE-4DED-8AB3-25D622CA63BA}"/>
              </a:ext>
            </a:extLst>
          </p:cNvPr>
          <p:cNvPicPr>
            <a:picLocks noChangeAspect="1"/>
          </p:cNvPicPr>
          <p:nvPr/>
        </p:nvPicPr>
        <p:blipFill>
          <a:blip r:embed="rId3"/>
          <a:stretch>
            <a:fillRect/>
          </a:stretch>
        </p:blipFill>
        <p:spPr>
          <a:xfrm>
            <a:off x="252524" y="1075281"/>
            <a:ext cx="3004235" cy="2253175"/>
          </a:xfrm>
          <a:prstGeom prst="rect">
            <a:avLst/>
          </a:prstGeom>
          <a:ln>
            <a:solidFill>
              <a:schemeClr val="tx1"/>
            </a:solidFill>
          </a:ln>
        </p:spPr>
      </p:pic>
      <p:pic>
        <p:nvPicPr>
          <p:cNvPr id="7" name="図 6">
            <a:extLst>
              <a:ext uri="{FF2B5EF4-FFF2-40B4-BE49-F238E27FC236}">
                <a16:creationId xmlns:a16="http://schemas.microsoft.com/office/drawing/2014/main" id="{E4C574FF-1A1F-4F0C-809A-23B679083951}"/>
              </a:ext>
            </a:extLst>
          </p:cNvPr>
          <p:cNvPicPr>
            <a:picLocks noChangeAspect="1"/>
          </p:cNvPicPr>
          <p:nvPr/>
        </p:nvPicPr>
        <p:blipFill>
          <a:blip r:embed="rId4"/>
          <a:stretch>
            <a:fillRect/>
          </a:stretch>
        </p:blipFill>
        <p:spPr>
          <a:xfrm>
            <a:off x="4805417" y="3656496"/>
            <a:ext cx="4026883" cy="3020162"/>
          </a:xfrm>
          <a:prstGeom prst="rect">
            <a:avLst/>
          </a:prstGeom>
          <a:ln>
            <a:solidFill>
              <a:schemeClr val="tx1"/>
            </a:solidFill>
          </a:ln>
        </p:spPr>
      </p:pic>
      <p:pic>
        <p:nvPicPr>
          <p:cNvPr id="9" name="図 8">
            <a:extLst>
              <a:ext uri="{FF2B5EF4-FFF2-40B4-BE49-F238E27FC236}">
                <a16:creationId xmlns:a16="http://schemas.microsoft.com/office/drawing/2014/main" id="{70C86A9C-50F9-4048-9031-1FCE729FE5D7}"/>
              </a:ext>
            </a:extLst>
          </p:cNvPr>
          <p:cNvPicPr>
            <a:picLocks noChangeAspect="1"/>
          </p:cNvPicPr>
          <p:nvPr/>
        </p:nvPicPr>
        <p:blipFill>
          <a:blip r:embed="rId5"/>
          <a:stretch>
            <a:fillRect/>
          </a:stretch>
        </p:blipFill>
        <p:spPr>
          <a:xfrm>
            <a:off x="2774871" y="2871953"/>
            <a:ext cx="2863716" cy="2147787"/>
          </a:xfrm>
          <a:prstGeom prst="rect">
            <a:avLst/>
          </a:prstGeom>
          <a:ln>
            <a:solidFill>
              <a:schemeClr val="tx1"/>
            </a:solidFill>
          </a:ln>
        </p:spPr>
      </p:pic>
      <p:pic>
        <p:nvPicPr>
          <p:cNvPr id="23" name="図 22">
            <a:extLst>
              <a:ext uri="{FF2B5EF4-FFF2-40B4-BE49-F238E27FC236}">
                <a16:creationId xmlns:a16="http://schemas.microsoft.com/office/drawing/2014/main" id="{36AC56BF-0E19-48E9-A55B-981ED95EE87F}"/>
              </a:ext>
            </a:extLst>
          </p:cNvPr>
          <p:cNvPicPr>
            <a:picLocks noChangeAspect="1"/>
          </p:cNvPicPr>
          <p:nvPr/>
        </p:nvPicPr>
        <p:blipFill>
          <a:blip r:embed="rId6"/>
          <a:stretch>
            <a:fillRect/>
          </a:stretch>
        </p:blipFill>
        <p:spPr>
          <a:xfrm>
            <a:off x="3075295" y="374827"/>
            <a:ext cx="2798021" cy="2098517"/>
          </a:xfrm>
          <a:prstGeom prst="rect">
            <a:avLst/>
          </a:prstGeom>
          <a:ln>
            <a:solidFill>
              <a:schemeClr val="tx1"/>
            </a:solidFill>
          </a:ln>
        </p:spPr>
      </p:pic>
      <p:pic>
        <p:nvPicPr>
          <p:cNvPr id="27" name="図 26">
            <a:extLst>
              <a:ext uri="{FF2B5EF4-FFF2-40B4-BE49-F238E27FC236}">
                <a16:creationId xmlns:a16="http://schemas.microsoft.com/office/drawing/2014/main" id="{3566ABA1-5A86-4FCA-83FE-54B980D1DF07}"/>
              </a:ext>
            </a:extLst>
          </p:cNvPr>
          <p:cNvPicPr>
            <a:picLocks noChangeAspect="1"/>
          </p:cNvPicPr>
          <p:nvPr/>
        </p:nvPicPr>
        <p:blipFill>
          <a:blip r:embed="rId7"/>
          <a:stretch>
            <a:fillRect/>
          </a:stretch>
        </p:blipFill>
        <p:spPr>
          <a:xfrm>
            <a:off x="311700" y="4398053"/>
            <a:ext cx="3004235" cy="2253176"/>
          </a:xfrm>
          <a:prstGeom prst="rect">
            <a:avLst/>
          </a:prstGeom>
          <a:ln>
            <a:solidFill>
              <a:schemeClr val="tx1"/>
            </a:solidFill>
          </a:ln>
        </p:spPr>
      </p:pic>
      <p:pic>
        <p:nvPicPr>
          <p:cNvPr id="35" name="図 34">
            <a:extLst>
              <a:ext uri="{FF2B5EF4-FFF2-40B4-BE49-F238E27FC236}">
                <a16:creationId xmlns:a16="http://schemas.microsoft.com/office/drawing/2014/main" id="{6C65E8E9-DBC3-4E1A-A9BC-17993A003872}"/>
              </a:ext>
            </a:extLst>
          </p:cNvPr>
          <p:cNvPicPr>
            <a:picLocks noChangeAspect="1"/>
          </p:cNvPicPr>
          <p:nvPr/>
        </p:nvPicPr>
        <p:blipFill>
          <a:blip r:embed="rId8"/>
          <a:stretch>
            <a:fillRect/>
          </a:stretch>
        </p:blipFill>
        <p:spPr>
          <a:xfrm>
            <a:off x="5719653" y="940881"/>
            <a:ext cx="3317492" cy="2488119"/>
          </a:xfrm>
          <a:prstGeom prst="rect">
            <a:avLst/>
          </a:prstGeom>
          <a:ln>
            <a:solidFill>
              <a:schemeClr val="tx1"/>
            </a:solidFill>
          </a:ln>
        </p:spPr>
      </p:pic>
    </p:spTree>
    <p:extLst>
      <p:ext uri="{BB962C8B-B14F-4D97-AF65-F5344CB8AC3E}">
        <p14:creationId xmlns:p14="http://schemas.microsoft.com/office/powerpoint/2010/main" val="379326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311700" y="181342"/>
            <a:ext cx="8520600" cy="763500"/>
          </a:xfrm>
          <a:prstGeom prst="rect">
            <a:avLst/>
          </a:prstGeom>
        </p:spPr>
        <p:txBody>
          <a:bodyPr spcFirstLastPara="1" wrap="square" lIns="91425" tIns="91425" rIns="91425" bIns="91425" anchor="t" anchorCtr="0">
            <a:normAutofit/>
          </a:bodyPr>
          <a:lstStyle/>
          <a:p>
            <a:pPr lvl="0"/>
            <a:r>
              <a:rPr lang="ja-JP" altLang="en-US" dirty="0">
                <a:latin typeface="BIZ UDPゴシック" panose="020B0400000000000000" pitchFamily="50" charset="-128"/>
                <a:ea typeface="BIZ UDPゴシック" panose="020B0400000000000000" pitchFamily="50" charset="-128"/>
              </a:rPr>
              <a:t>講評　</a:t>
            </a:r>
            <a:r>
              <a:rPr lang="ja-JP" altLang="ja-JP" sz="2400" dirty="0"/>
              <a:t>神戸大学</a:t>
            </a:r>
            <a:r>
              <a:rPr lang="en-US" altLang="ja-JP" sz="2400" dirty="0"/>
              <a:t>DX</a:t>
            </a:r>
            <a:r>
              <a:rPr lang="ja-JP" altLang="ja-JP" sz="2400" dirty="0"/>
              <a:t>・情報統括本部　藤井信忠教授</a:t>
            </a:r>
            <a:r>
              <a:rPr lang="ja-JP" altLang="en-US" dirty="0">
                <a:latin typeface="BIZ UDPゴシック" panose="020B0400000000000000" pitchFamily="50" charset="-128"/>
                <a:ea typeface="BIZ UDPゴシック" panose="020B0400000000000000" pitchFamily="50" charset="-128"/>
              </a:rPr>
              <a:t>　</a:t>
            </a:r>
            <a:endParaRPr dirty="0">
              <a:latin typeface="BIZ UDPゴシック" panose="020B0400000000000000" pitchFamily="50" charset="-128"/>
              <a:ea typeface="BIZ UDPゴシック" panose="020B0400000000000000" pitchFamily="50" charset="-128"/>
            </a:endParaRPr>
          </a:p>
        </p:txBody>
      </p:sp>
      <p:sp>
        <p:nvSpPr>
          <p:cNvPr id="167" name="Google Shape;167;p26"/>
          <p:cNvSpPr txBox="1"/>
          <p:nvPr/>
        </p:nvSpPr>
        <p:spPr>
          <a:xfrm>
            <a:off x="449490" y="1118578"/>
            <a:ext cx="8245020" cy="5501476"/>
          </a:xfrm>
          <a:prstGeom prst="rect">
            <a:avLst/>
          </a:prstGeom>
          <a:noFill/>
          <a:ln>
            <a:noFill/>
          </a:ln>
        </p:spPr>
        <p:txBody>
          <a:bodyPr spcFirstLastPara="1" wrap="square" lIns="91425" tIns="91425" rIns="91425" bIns="91425" anchor="t" anchorCtr="0">
            <a:spAutoFit/>
          </a:bodyPr>
          <a:lstStyle/>
          <a:p>
            <a:pPr>
              <a:spcAft>
                <a:spcPts val="300"/>
              </a:spcAft>
            </a:pPr>
            <a:r>
              <a:rPr lang="ja-JP" altLang="en-US" sz="1800" b="1" dirty="0">
                <a:solidFill>
                  <a:srgbClr val="616161"/>
                </a:solidFill>
                <a:latin typeface="Arial" panose="020B0604020202020204" pitchFamily="34" charset="0"/>
                <a:ea typeface="BIZ UDPゴシック" panose="020B0400000000000000" pitchFamily="50" charset="-128"/>
                <a:cs typeface="Arial" panose="020B0604020202020204" pitchFamily="34" charset="0"/>
              </a:rPr>
              <a:t>第</a:t>
            </a:r>
            <a:r>
              <a:rPr lang="en-US" altLang="ja-JP" sz="1800" b="1" dirty="0">
                <a:solidFill>
                  <a:srgbClr val="616161"/>
                </a:solidFill>
                <a:latin typeface="Arial" panose="020B0604020202020204" pitchFamily="34" charset="0"/>
                <a:ea typeface="BIZ UDPゴシック" panose="020B0400000000000000" pitchFamily="50" charset="-128"/>
                <a:cs typeface="Arial" panose="020B0604020202020204" pitchFamily="34" charset="0"/>
              </a:rPr>
              <a:t>2</a:t>
            </a:r>
            <a:r>
              <a:rPr lang="ja-JP" altLang="en-US" sz="1800" b="1" dirty="0">
                <a:solidFill>
                  <a:srgbClr val="616161"/>
                </a:solidFill>
                <a:latin typeface="Arial" panose="020B0604020202020204" pitchFamily="34" charset="0"/>
                <a:ea typeface="BIZ UDPゴシック" panose="020B0400000000000000" pitchFamily="50" charset="-128"/>
                <a:cs typeface="Arial" panose="020B0604020202020204" pitchFamily="34" charset="0"/>
              </a:rPr>
              <a:t>回目の開催について</a:t>
            </a:r>
            <a:r>
              <a:rPr lang="en-US" altLang="ja-JP" sz="1800" dirty="0">
                <a:solidFill>
                  <a:srgbClr val="616161"/>
                </a:solidFill>
                <a:latin typeface="Arial" panose="020B0604020202020204" pitchFamily="34" charset="0"/>
                <a:ea typeface="BIZ UDPゴシック" panose="020B0400000000000000" pitchFamily="50" charset="-128"/>
                <a:cs typeface="Arial" panose="020B0604020202020204" pitchFamily="34" charset="0"/>
              </a:rPr>
              <a:t>:</a:t>
            </a:r>
          </a:p>
          <a:p>
            <a:pPr marL="541338" lvl="2" indent="-274638">
              <a:spcAft>
                <a:spcPts val="300"/>
              </a:spcAft>
              <a:buFont typeface="Arial" panose="020B0604020202020204" pitchFamily="34" charset="0"/>
              <a:buChar char="•"/>
            </a:pPr>
            <a:r>
              <a:rPr lang="ja-JP" altLang="en-US" sz="1800" dirty="0">
                <a:solidFill>
                  <a:srgbClr val="616161"/>
                </a:solidFill>
                <a:latin typeface="Arial" panose="020B0604020202020204" pitchFamily="34" charset="0"/>
                <a:ea typeface="BIZ UDPゴシック" panose="020B0400000000000000" pitchFamily="50" charset="-128"/>
                <a:cs typeface="Arial" panose="020B0604020202020204" pitchFamily="34" charset="0"/>
              </a:rPr>
              <a:t>第</a:t>
            </a:r>
            <a:r>
              <a:rPr lang="en-US" altLang="ja-JP" sz="1800" dirty="0">
                <a:solidFill>
                  <a:srgbClr val="616161"/>
                </a:solidFill>
                <a:latin typeface="Arial" panose="020B0604020202020204" pitchFamily="34" charset="0"/>
                <a:ea typeface="BIZ UDPゴシック" panose="020B0400000000000000" pitchFamily="50" charset="-128"/>
                <a:cs typeface="Arial" panose="020B0604020202020204" pitchFamily="34" charset="0"/>
              </a:rPr>
              <a:t>1</a:t>
            </a:r>
            <a:r>
              <a:rPr lang="ja-JP" altLang="en-US" sz="1800" dirty="0">
                <a:solidFill>
                  <a:srgbClr val="616161"/>
                </a:solidFill>
                <a:latin typeface="Arial" panose="020B0604020202020204" pitchFamily="34" charset="0"/>
                <a:ea typeface="BIZ UDPゴシック" panose="020B0400000000000000" pitchFamily="50" charset="-128"/>
                <a:cs typeface="Arial" panose="020B0604020202020204" pitchFamily="34" charset="0"/>
              </a:rPr>
              <a:t>回目の開催と比較し、より具体的な成果物が作成されレベルがあがった。</a:t>
            </a:r>
          </a:p>
          <a:p>
            <a:pPr>
              <a:spcBef>
                <a:spcPts val="1200"/>
              </a:spcBef>
              <a:spcAft>
                <a:spcPts val="300"/>
              </a:spcAft>
            </a:pPr>
            <a:r>
              <a:rPr lang="ja-JP" altLang="en-US" sz="1800" b="1" dirty="0">
                <a:solidFill>
                  <a:srgbClr val="616161"/>
                </a:solidFill>
                <a:latin typeface="Arial" panose="020B0604020202020204" pitchFamily="34" charset="0"/>
                <a:ea typeface="BIZ UDPゴシック" panose="020B0400000000000000" pitchFamily="50" charset="-128"/>
                <a:cs typeface="Arial" panose="020B0604020202020204" pitchFamily="34" charset="0"/>
              </a:rPr>
              <a:t>成果報告での気づき</a:t>
            </a:r>
            <a:r>
              <a:rPr lang="en-US" altLang="ja-JP" sz="1800" dirty="0">
                <a:solidFill>
                  <a:srgbClr val="616161"/>
                </a:solidFill>
                <a:latin typeface="Arial" panose="020B0604020202020204" pitchFamily="34" charset="0"/>
                <a:ea typeface="BIZ UDPゴシック" panose="020B0400000000000000" pitchFamily="50" charset="-128"/>
                <a:cs typeface="Arial" panose="020B0604020202020204" pitchFamily="34" charset="0"/>
              </a:rPr>
              <a:t>:</a:t>
            </a:r>
          </a:p>
          <a:p>
            <a:pPr marL="541338" lvl="1" indent="-274638">
              <a:spcAft>
                <a:spcPts val="300"/>
              </a:spcAft>
              <a:buFont typeface="Arial" panose="020B0604020202020204" pitchFamily="34" charset="0"/>
              <a:buChar char="•"/>
            </a:pPr>
            <a:r>
              <a:rPr lang="ja-JP" altLang="en-US" sz="1800" dirty="0">
                <a:solidFill>
                  <a:srgbClr val="616161"/>
                </a:solidFill>
                <a:latin typeface="Arial" panose="020B0604020202020204" pitchFamily="34" charset="0"/>
                <a:ea typeface="BIZ UDPゴシック" panose="020B0400000000000000" pitchFamily="50" charset="-128"/>
                <a:cs typeface="Arial" panose="020B0604020202020204" pitchFamily="34" charset="0"/>
              </a:rPr>
              <a:t>生成</a:t>
            </a:r>
            <a:r>
              <a:rPr lang="en-US" altLang="ja-JP" sz="1800" dirty="0">
                <a:solidFill>
                  <a:srgbClr val="616161"/>
                </a:solidFill>
                <a:latin typeface="Arial" panose="020B0604020202020204" pitchFamily="34" charset="0"/>
                <a:ea typeface="BIZ UDPゴシック" panose="020B0400000000000000" pitchFamily="50" charset="-128"/>
                <a:cs typeface="Arial" panose="020B0604020202020204" pitchFamily="34" charset="0"/>
              </a:rPr>
              <a:t>AI</a:t>
            </a:r>
            <a:r>
              <a:rPr lang="ja-JP" altLang="en-US" sz="1800" dirty="0">
                <a:solidFill>
                  <a:srgbClr val="616161"/>
                </a:solidFill>
                <a:latin typeface="Arial" panose="020B0604020202020204" pitchFamily="34" charset="0"/>
                <a:ea typeface="BIZ UDPゴシック" panose="020B0400000000000000" pitchFamily="50" charset="-128"/>
                <a:cs typeface="Arial" panose="020B0604020202020204" pitchFamily="34" charset="0"/>
              </a:rPr>
              <a:t>に問いかける内容も「分析してもらう」「分析手法を尋ねる」「進め方から相談に乗ってもらう」など、レベルがあがっていた。</a:t>
            </a:r>
          </a:p>
          <a:p>
            <a:pPr marL="541338" lvl="1" indent="-274638">
              <a:spcAft>
                <a:spcPts val="300"/>
              </a:spcAft>
              <a:buFont typeface="Arial" panose="020B0604020202020204" pitchFamily="34" charset="0"/>
              <a:buChar char="•"/>
            </a:pPr>
            <a:r>
              <a:rPr lang="ja-JP" altLang="en-US" sz="1800" dirty="0">
                <a:solidFill>
                  <a:srgbClr val="616161"/>
                </a:solidFill>
                <a:latin typeface="Arial" panose="020B0604020202020204" pitchFamily="34" charset="0"/>
                <a:ea typeface="BIZ UDPゴシック" panose="020B0400000000000000" pitchFamily="50" charset="-128"/>
                <a:cs typeface="Arial" panose="020B0604020202020204" pitchFamily="34" charset="0"/>
              </a:rPr>
              <a:t>特にアンケートレポートチームの報告にもあったが、</a:t>
            </a:r>
            <a:r>
              <a:rPr lang="en-US" altLang="ja-JP" sz="1800" dirty="0">
                <a:solidFill>
                  <a:srgbClr val="616161"/>
                </a:solidFill>
                <a:latin typeface="Arial" panose="020B0604020202020204" pitchFamily="34" charset="0"/>
                <a:ea typeface="BIZ UDPゴシック" panose="020B0400000000000000" pitchFamily="50" charset="-128"/>
                <a:cs typeface="Arial" panose="020B0604020202020204" pitchFamily="34" charset="0"/>
              </a:rPr>
              <a:t>AI</a:t>
            </a:r>
            <a:r>
              <a:rPr lang="ja-JP" altLang="en-US" sz="1800" dirty="0">
                <a:solidFill>
                  <a:srgbClr val="616161"/>
                </a:solidFill>
                <a:latin typeface="Arial" panose="020B0604020202020204" pitchFamily="34" charset="0"/>
                <a:ea typeface="BIZ UDPゴシック" panose="020B0400000000000000" pitchFamily="50" charset="-128"/>
                <a:cs typeface="Arial" panose="020B0604020202020204" pitchFamily="34" charset="0"/>
              </a:rPr>
              <a:t>に渡すデータが処理しやすい形になっているかが重要であるという体験もあってよかった。</a:t>
            </a:r>
            <a:endParaRPr lang="en-US" altLang="ja-JP" sz="1800" dirty="0">
              <a:solidFill>
                <a:srgbClr val="616161"/>
              </a:solidFill>
              <a:latin typeface="Arial" panose="020B0604020202020204" pitchFamily="34" charset="0"/>
              <a:ea typeface="BIZ UDPゴシック" panose="020B0400000000000000" pitchFamily="50" charset="-128"/>
              <a:cs typeface="Arial" panose="020B0604020202020204" pitchFamily="34" charset="0"/>
            </a:endParaRPr>
          </a:p>
          <a:p>
            <a:pPr marL="541338" lvl="1" indent="-274638">
              <a:spcAft>
                <a:spcPts val="300"/>
              </a:spcAft>
              <a:buFont typeface="Arial" panose="020B0604020202020204" pitchFamily="34" charset="0"/>
              <a:buChar char="•"/>
            </a:pPr>
            <a:r>
              <a:rPr lang="ja-JP" altLang="en-US" sz="1800" dirty="0">
                <a:solidFill>
                  <a:srgbClr val="616161"/>
                </a:solidFill>
                <a:latin typeface="Arial" panose="020B0604020202020204" pitchFamily="34" charset="0"/>
                <a:ea typeface="BIZ UDPゴシック" panose="020B0400000000000000" pitchFamily="50" charset="-128"/>
                <a:cs typeface="Arial" panose="020B0604020202020204" pitchFamily="34" charset="0"/>
              </a:rPr>
              <a:t>これからの時代、データをどういう風に準備するか、質をどう上げるかがポイント。</a:t>
            </a:r>
          </a:p>
          <a:p>
            <a:pPr>
              <a:spcBef>
                <a:spcPts val="1200"/>
              </a:spcBef>
              <a:spcAft>
                <a:spcPts val="300"/>
              </a:spcAft>
            </a:pPr>
            <a:r>
              <a:rPr lang="ja-JP" altLang="en-US" sz="1800" b="1" dirty="0">
                <a:solidFill>
                  <a:srgbClr val="616161"/>
                </a:solidFill>
                <a:latin typeface="Arial" panose="020B0604020202020204" pitchFamily="34" charset="0"/>
                <a:ea typeface="BIZ UDPゴシック" panose="020B0400000000000000" pitchFamily="50" charset="-128"/>
                <a:cs typeface="Arial" panose="020B0604020202020204" pitchFamily="34" charset="0"/>
              </a:rPr>
              <a:t>必ず人の手を入れる</a:t>
            </a:r>
            <a:r>
              <a:rPr lang="en-US" altLang="ja-JP" sz="1800" dirty="0">
                <a:solidFill>
                  <a:srgbClr val="616161"/>
                </a:solidFill>
                <a:latin typeface="Arial" panose="020B0604020202020204" pitchFamily="34" charset="0"/>
                <a:ea typeface="BIZ UDPゴシック" panose="020B0400000000000000" pitchFamily="50" charset="-128"/>
                <a:cs typeface="Arial" panose="020B0604020202020204" pitchFamily="34" charset="0"/>
              </a:rPr>
              <a:t>:</a:t>
            </a:r>
          </a:p>
          <a:p>
            <a:pPr marL="541338" lvl="1" indent="-274638">
              <a:spcAft>
                <a:spcPts val="300"/>
              </a:spcAft>
              <a:buFont typeface="Arial" panose="020B0604020202020204" pitchFamily="34" charset="0"/>
              <a:buChar char="•"/>
            </a:pPr>
            <a:r>
              <a:rPr lang="ja-JP" altLang="en-US" sz="1800" dirty="0">
                <a:solidFill>
                  <a:srgbClr val="616161"/>
                </a:solidFill>
                <a:latin typeface="Arial" panose="020B0604020202020204" pitchFamily="34" charset="0"/>
                <a:ea typeface="BIZ UDPゴシック" panose="020B0400000000000000" pitchFamily="50" charset="-128"/>
                <a:cs typeface="Arial" panose="020B0604020202020204" pitchFamily="34" charset="0"/>
              </a:rPr>
              <a:t>データ分析を行うにもまずは人がデータを整える必要があるなど、人の手が絶対に必要。</a:t>
            </a:r>
          </a:p>
          <a:p>
            <a:pPr marL="541338" lvl="1" indent="-274638">
              <a:spcAft>
                <a:spcPts val="300"/>
              </a:spcAft>
              <a:buFont typeface="Arial" panose="020B0604020202020204" pitchFamily="34" charset="0"/>
              <a:buChar char="•"/>
            </a:pPr>
            <a:r>
              <a:rPr lang="en-US" altLang="ja-JP" sz="1800" dirty="0">
                <a:solidFill>
                  <a:srgbClr val="616161"/>
                </a:solidFill>
                <a:latin typeface="Arial" panose="020B0604020202020204" pitchFamily="34" charset="0"/>
                <a:ea typeface="BIZ UDPゴシック" panose="020B0400000000000000" pitchFamily="50" charset="-128"/>
                <a:cs typeface="Arial" panose="020B0604020202020204" pitchFamily="34" charset="0"/>
              </a:rPr>
              <a:t>AI</a:t>
            </a:r>
            <a:r>
              <a:rPr lang="ja-JP" altLang="en-US" sz="1800" dirty="0">
                <a:solidFill>
                  <a:srgbClr val="616161"/>
                </a:solidFill>
                <a:latin typeface="Arial" panose="020B0604020202020204" pitchFamily="34" charset="0"/>
                <a:ea typeface="BIZ UDPゴシック" panose="020B0400000000000000" pitchFamily="50" charset="-128"/>
                <a:cs typeface="Arial" panose="020B0604020202020204" pitchFamily="34" charset="0"/>
              </a:rPr>
              <a:t>をうまく使いこなすことが求められてくるが、</a:t>
            </a:r>
            <a:r>
              <a:rPr lang="en-US" altLang="ja-JP" sz="1800" dirty="0">
                <a:solidFill>
                  <a:srgbClr val="616161"/>
                </a:solidFill>
                <a:latin typeface="Arial" panose="020B0604020202020204" pitchFamily="34" charset="0"/>
                <a:ea typeface="BIZ UDPゴシック" panose="020B0400000000000000" pitchFamily="50" charset="-128"/>
                <a:cs typeface="Arial" panose="020B0604020202020204" pitchFamily="34" charset="0"/>
              </a:rPr>
              <a:t>AI</a:t>
            </a:r>
            <a:r>
              <a:rPr lang="ja-JP" altLang="en-US" sz="1800" dirty="0">
                <a:solidFill>
                  <a:srgbClr val="616161"/>
                </a:solidFill>
                <a:latin typeface="Arial" panose="020B0604020202020204" pitchFamily="34" charset="0"/>
                <a:ea typeface="BIZ UDPゴシック" panose="020B0400000000000000" pitchFamily="50" charset="-128"/>
                <a:cs typeface="Arial" panose="020B0604020202020204" pitchFamily="34" charset="0"/>
              </a:rPr>
              <a:t>が人の仕事を奪うということはない。</a:t>
            </a:r>
          </a:p>
          <a:p>
            <a:pPr>
              <a:spcBef>
                <a:spcPts val="1200"/>
              </a:spcBef>
              <a:spcAft>
                <a:spcPts val="300"/>
              </a:spcAft>
            </a:pPr>
            <a:r>
              <a:rPr lang="ja-JP" altLang="en-US" sz="1800" b="1" dirty="0">
                <a:solidFill>
                  <a:srgbClr val="616161"/>
                </a:solidFill>
                <a:latin typeface="Arial" panose="020B0604020202020204" pitchFamily="34" charset="0"/>
                <a:ea typeface="BIZ UDPゴシック" panose="020B0400000000000000" pitchFamily="50" charset="-128"/>
                <a:cs typeface="Arial" panose="020B0604020202020204" pitchFamily="34" charset="0"/>
              </a:rPr>
              <a:t>来年の開催：</a:t>
            </a:r>
            <a:endParaRPr lang="en-US" altLang="ja-JP" sz="1800" b="1" dirty="0">
              <a:solidFill>
                <a:srgbClr val="616161"/>
              </a:solidFill>
              <a:latin typeface="Arial" panose="020B0604020202020204" pitchFamily="34" charset="0"/>
              <a:ea typeface="BIZ UDPゴシック" panose="020B0400000000000000" pitchFamily="50" charset="-128"/>
              <a:cs typeface="Arial" panose="020B0604020202020204" pitchFamily="34" charset="0"/>
            </a:endParaRPr>
          </a:p>
          <a:p>
            <a:pPr marL="541338" lvl="1" indent="-274638">
              <a:spcAft>
                <a:spcPts val="300"/>
              </a:spcAft>
              <a:buFont typeface="Arial" panose="020B0604020202020204" pitchFamily="34" charset="0"/>
              <a:buChar char="•"/>
            </a:pPr>
            <a:r>
              <a:rPr lang="ja-JP" altLang="en-US" sz="1800" dirty="0">
                <a:solidFill>
                  <a:srgbClr val="616161"/>
                </a:solidFill>
                <a:latin typeface="Arial" panose="020B0604020202020204" pitchFamily="34" charset="0"/>
                <a:ea typeface="BIZ UDPゴシック" panose="020B0400000000000000" pitchFamily="50" charset="-128"/>
                <a:cs typeface="Arial" panose="020B0604020202020204" pitchFamily="34" charset="0"/>
              </a:rPr>
              <a:t>ぜひこの取組を例年の開催としてほしい。</a:t>
            </a:r>
            <a:endParaRPr sz="2400" dirty="0">
              <a:solidFill>
                <a:srgbClr val="616161"/>
              </a:solidFill>
              <a:latin typeface="Arial" panose="020B0604020202020204" pitchFamily="34" charset="0"/>
              <a:ea typeface="BIZ UDP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1170979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311700" y="181342"/>
            <a:ext cx="8520600" cy="763500"/>
          </a:xfrm>
          <a:prstGeom prst="rect">
            <a:avLst/>
          </a:prstGeom>
        </p:spPr>
        <p:txBody>
          <a:bodyPr spcFirstLastPara="1" wrap="square" lIns="91425" tIns="91425" rIns="91425" bIns="91425" anchor="t" anchorCtr="0">
            <a:normAutofit/>
          </a:bodyPr>
          <a:lstStyle/>
          <a:p>
            <a:pPr lvl="0"/>
            <a:r>
              <a:rPr lang="ja-JP" altLang="en-US" dirty="0">
                <a:latin typeface="BIZ UDPゴシック" panose="020B0400000000000000" pitchFamily="50" charset="-128"/>
                <a:ea typeface="BIZ UDPゴシック" panose="020B0400000000000000" pitchFamily="50" charset="-128"/>
              </a:rPr>
              <a:t>事後アンケート結果　</a:t>
            </a:r>
            <a:endParaRPr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E1BAAA92-D0A2-405A-87C3-275A9B20BEC2}"/>
              </a:ext>
            </a:extLst>
          </p:cNvPr>
          <p:cNvSpPr txBox="1"/>
          <p:nvPr/>
        </p:nvSpPr>
        <p:spPr>
          <a:xfrm>
            <a:off x="459646" y="801967"/>
            <a:ext cx="3889039" cy="343107"/>
          </a:xfrm>
          <a:prstGeom prst="rect">
            <a:avLst/>
          </a:prstGeom>
          <a:noFill/>
        </p:spPr>
        <p:txBody>
          <a:bodyPr wrap="square" rtlCol="0">
            <a:spAutoFit/>
          </a:bodyPr>
          <a:lstStyle/>
          <a:p>
            <a:pPr>
              <a:lnSpc>
                <a:spcPts val="2300"/>
              </a:lnSpc>
            </a:pPr>
            <a:r>
              <a:rPr kumimoji="1" lang="ja-JP" altLang="en-US" sz="1600" u="sng" dirty="0">
                <a:latin typeface="BIZ UDPゴシック" panose="020B0400000000000000" pitchFamily="50" charset="-128"/>
                <a:ea typeface="BIZ UDPゴシック" panose="020B0400000000000000" pitchFamily="50" charset="-128"/>
              </a:rPr>
              <a:t>１．　回答者所属</a:t>
            </a:r>
            <a:r>
              <a:rPr lang="ja-JP" altLang="en-US" sz="1600" u="sng" dirty="0">
                <a:latin typeface="BIZ UDPゴシック" panose="020B0400000000000000" pitchFamily="50" charset="-128"/>
                <a:ea typeface="BIZ UDPゴシック" panose="020B0400000000000000" pitchFamily="50" charset="-128"/>
              </a:rPr>
              <a:t>（</a:t>
            </a:r>
            <a:r>
              <a:rPr kumimoji="1" lang="ja-JP" altLang="en-US" sz="1600" u="sng" dirty="0">
                <a:latin typeface="BIZ UDPゴシック" panose="020B0400000000000000" pitchFamily="50" charset="-128"/>
                <a:ea typeface="BIZ UDPゴシック" panose="020B0400000000000000" pitchFamily="50" charset="-128"/>
              </a:rPr>
              <a:t>回答者数： １８</a:t>
            </a:r>
            <a:r>
              <a:rPr lang="ja-JP" altLang="en-US" sz="1600" u="sng" dirty="0">
                <a:latin typeface="BIZ UDPゴシック" panose="020B0400000000000000" pitchFamily="50" charset="-128"/>
                <a:ea typeface="BIZ UDPゴシック" panose="020B0400000000000000" pitchFamily="50" charset="-128"/>
              </a:rPr>
              <a:t>名）</a:t>
            </a:r>
            <a:endParaRPr kumimoji="1" lang="en-US" altLang="ja-JP" sz="1600" u="sng"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8FF97356-F0F2-4FED-AAB8-7E31DF277E74}"/>
              </a:ext>
            </a:extLst>
          </p:cNvPr>
          <p:cNvSpPr txBox="1"/>
          <p:nvPr/>
        </p:nvSpPr>
        <p:spPr>
          <a:xfrm>
            <a:off x="459646" y="4116406"/>
            <a:ext cx="6846029" cy="343107"/>
          </a:xfrm>
          <a:prstGeom prst="rect">
            <a:avLst/>
          </a:prstGeom>
          <a:noFill/>
        </p:spPr>
        <p:txBody>
          <a:bodyPr wrap="square" rtlCol="0">
            <a:spAutoFit/>
          </a:bodyPr>
          <a:lstStyle/>
          <a:p>
            <a:pPr>
              <a:lnSpc>
                <a:spcPts val="2300"/>
              </a:lnSpc>
            </a:pPr>
            <a:r>
              <a:rPr kumimoji="1" lang="en-US" altLang="ja-JP" sz="1600" u="sng" dirty="0">
                <a:latin typeface="BIZ UDPゴシック" panose="020B0400000000000000" pitchFamily="50" charset="-128"/>
                <a:ea typeface="BIZ UDPゴシック" panose="020B0400000000000000" pitchFamily="50" charset="-128"/>
              </a:rPr>
              <a:t>2</a:t>
            </a:r>
            <a:r>
              <a:rPr kumimoji="1" lang="ja-JP" altLang="en-US" sz="1600" u="sng" dirty="0" err="1">
                <a:latin typeface="BIZ UDPゴシック" panose="020B0400000000000000" pitchFamily="50" charset="-128"/>
                <a:ea typeface="BIZ UDPゴシック" panose="020B0400000000000000" pitchFamily="50" charset="-128"/>
              </a:rPr>
              <a:t>．</a:t>
            </a:r>
            <a:r>
              <a:rPr kumimoji="1" lang="ja-JP" altLang="en-US" sz="1600" u="sng" dirty="0">
                <a:latin typeface="BIZ UDPゴシック" panose="020B0400000000000000" pitchFamily="50" charset="-128"/>
                <a:ea typeface="BIZ UDPゴシック" panose="020B0400000000000000" pitchFamily="50" charset="-128"/>
              </a:rPr>
              <a:t>　生成</a:t>
            </a:r>
            <a:r>
              <a:rPr kumimoji="1" lang="en-US" altLang="ja-JP" sz="1600" u="sng" dirty="0">
                <a:latin typeface="BIZ UDPゴシック" panose="020B0400000000000000" pitchFamily="50" charset="-128"/>
                <a:ea typeface="BIZ UDPゴシック" panose="020B0400000000000000" pitchFamily="50" charset="-128"/>
              </a:rPr>
              <a:t>AI</a:t>
            </a:r>
            <a:r>
              <a:rPr kumimoji="1" lang="ja-JP" altLang="en-US" sz="1600" u="sng" dirty="0">
                <a:latin typeface="BIZ UDPゴシック" panose="020B0400000000000000" pitchFamily="50" charset="-128"/>
                <a:ea typeface="BIZ UDPゴシック" panose="020B0400000000000000" pitchFamily="50" charset="-128"/>
              </a:rPr>
              <a:t>の利用状況について教えてください。</a:t>
            </a:r>
            <a:endParaRPr kumimoji="1" lang="en-US" altLang="ja-JP" sz="1600" u="sng" dirty="0">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651CB3BB-2CB0-48AF-917B-097930DB787E}"/>
              </a:ext>
            </a:extLst>
          </p:cNvPr>
          <p:cNvPicPr>
            <a:picLocks noChangeAspect="1"/>
          </p:cNvPicPr>
          <p:nvPr/>
        </p:nvPicPr>
        <p:blipFill>
          <a:blip r:embed="rId3"/>
          <a:stretch>
            <a:fillRect/>
          </a:stretch>
        </p:blipFill>
        <p:spPr>
          <a:xfrm>
            <a:off x="723013" y="4663920"/>
            <a:ext cx="7567894" cy="2012738"/>
          </a:xfrm>
          <a:prstGeom prst="rect">
            <a:avLst/>
          </a:prstGeom>
        </p:spPr>
      </p:pic>
      <p:pic>
        <p:nvPicPr>
          <p:cNvPr id="7" name="図 6">
            <a:extLst>
              <a:ext uri="{FF2B5EF4-FFF2-40B4-BE49-F238E27FC236}">
                <a16:creationId xmlns:a16="http://schemas.microsoft.com/office/drawing/2014/main" id="{A7D2BAB1-816D-4DD5-A8AB-93A6ADDABBF9}"/>
              </a:ext>
            </a:extLst>
          </p:cNvPr>
          <p:cNvPicPr>
            <a:picLocks noChangeAspect="1"/>
          </p:cNvPicPr>
          <p:nvPr/>
        </p:nvPicPr>
        <p:blipFill>
          <a:blip r:embed="rId4"/>
          <a:stretch>
            <a:fillRect/>
          </a:stretch>
        </p:blipFill>
        <p:spPr>
          <a:xfrm>
            <a:off x="723013" y="1262595"/>
            <a:ext cx="7697972" cy="2012738"/>
          </a:xfrm>
          <a:prstGeom prst="rect">
            <a:avLst/>
          </a:prstGeom>
        </p:spPr>
      </p:pic>
      <p:sp>
        <p:nvSpPr>
          <p:cNvPr id="2" name="テキスト ボックス 1">
            <a:extLst>
              <a:ext uri="{FF2B5EF4-FFF2-40B4-BE49-F238E27FC236}">
                <a16:creationId xmlns:a16="http://schemas.microsoft.com/office/drawing/2014/main" id="{7DA79FC5-9699-46D4-B047-CF29D7C3B75D}"/>
              </a:ext>
            </a:extLst>
          </p:cNvPr>
          <p:cNvSpPr txBox="1"/>
          <p:nvPr/>
        </p:nvSpPr>
        <p:spPr>
          <a:xfrm>
            <a:off x="5952565" y="1855694"/>
            <a:ext cx="726141" cy="261610"/>
          </a:xfrm>
          <a:prstGeom prst="rect">
            <a:avLst/>
          </a:prstGeom>
          <a:noFill/>
        </p:spPr>
        <p:txBody>
          <a:bodyPr wrap="square" rtlCol="0">
            <a:spAutoFit/>
          </a:bodyPr>
          <a:lstStyle/>
          <a:p>
            <a:r>
              <a:rPr kumimoji="1" lang="en-US" altLang="ja-JP" sz="1100" dirty="0">
                <a:latin typeface="BIZ UDPゴシック" panose="020B0400000000000000" pitchFamily="50" charset="-128"/>
                <a:ea typeface="BIZ UDPゴシック" panose="020B0400000000000000" pitchFamily="50" charset="-128"/>
              </a:rPr>
              <a:t>10</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502ACF86-85BC-4673-831E-73DF21139CAB}"/>
              </a:ext>
            </a:extLst>
          </p:cNvPr>
          <p:cNvSpPr txBox="1"/>
          <p:nvPr/>
        </p:nvSpPr>
        <p:spPr>
          <a:xfrm>
            <a:off x="2938861" y="1855694"/>
            <a:ext cx="726141" cy="261610"/>
          </a:xfrm>
          <a:prstGeom prst="rect">
            <a:avLst/>
          </a:prstGeom>
          <a:noFill/>
        </p:spPr>
        <p:txBody>
          <a:bodyPr wrap="square" rtlCol="0">
            <a:spAutoFit/>
          </a:bodyPr>
          <a:lstStyle/>
          <a:p>
            <a:r>
              <a:rPr kumimoji="1" lang="en-US" altLang="ja-JP" sz="1100" dirty="0">
                <a:latin typeface="BIZ UDPゴシック" panose="020B0400000000000000" pitchFamily="50" charset="-128"/>
                <a:ea typeface="BIZ UDPゴシック" panose="020B0400000000000000" pitchFamily="50" charset="-128"/>
              </a:rPr>
              <a:t>5</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F5CDD480-D7F4-4A3F-9CC1-1C57D039ADB8}"/>
              </a:ext>
            </a:extLst>
          </p:cNvPr>
          <p:cNvSpPr txBox="1"/>
          <p:nvPr/>
        </p:nvSpPr>
        <p:spPr>
          <a:xfrm>
            <a:off x="1361074" y="1855694"/>
            <a:ext cx="726141" cy="261610"/>
          </a:xfrm>
          <a:prstGeom prst="rect">
            <a:avLst/>
          </a:prstGeom>
          <a:noFill/>
        </p:spPr>
        <p:txBody>
          <a:bodyPr wrap="square" rtlCol="0">
            <a:spAutoFit/>
          </a:bodyPr>
          <a:lstStyle/>
          <a:p>
            <a:r>
              <a:rPr kumimoji="1" lang="en-US" altLang="ja-JP" sz="1100" dirty="0">
                <a:latin typeface="BIZ UDPゴシック" panose="020B0400000000000000" pitchFamily="50" charset="-128"/>
                <a:ea typeface="BIZ UDPゴシック" panose="020B0400000000000000" pitchFamily="50" charset="-128"/>
              </a:rPr>
              <a:t>3</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1812E7BA-55CD-4BFD-8721-7CBE1C92622D}"/>
              </a:ext>
            </a:extLst>
          </p:cNvPr>
          <p:cNvSpPr txBox="1"/>
          <p:nvPr/>
        </p:nvSpPr>
        <p:spPr>
          <a:xfrm>
            <a:off x="7305675" y="5278639"/>
            <a:ext cx="726141" cy="261610"/>
          </a:xfrm>
          <a:prstGeom prst="rect">
            <a:avLst/>
          </a:prstGeom>
          <a:noFill/>
        </p:spPr>
        <p:txBody>
          <a:bodyPr wrap="square" rtlCol="0">
            <a:spAutoFit/>
          </a:bodyPr>
          <a:lstStyle/>
          <a:p>
            <a:r>
              <a:rPr kumimoji="1" lang="en-US" altLang="ja-JP" sz="1100" dirty="0">
                <a:latin typeface="BIZ UDPゴシック" panose="020B0400000000000000" pitchFamily="50" charset="-128"/>
                <a:ea typeface="BIZ UDPゴシック" panose="020B0400000000000000" pitchFamily="50" charset="-128"/>
              </a:rPr>
              <a:t>3</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2923DE1C-A4AA-46B3-BFE4-D9EFED466A7F}"/>
              </a:ext>
            </a:extLst>
          </p:cNvPr>
          <p:cNvSpPr txBox="1"/>
          <p:nvPr/>
        </p:nvSpPr>
        <p:spPr>
          <a:xfrm>
            <a:off x="4643717" y="5278639"/>
            <a:ext cx="726141" cy="261610"/>
          </a:xfrm>
          <a:prstGeom prst="rect">
            <a:avLst/>
          </a:prstGeom>
          <a:noFill/>
        </p:spPr>
        <p:txBody>
          <a:bodyPr wrap="square" rtlCol="0">
            <a:spAutoFit/>
          </a:bodyPr>
          <a:lstStyle/>
          <a:p>
            <a:r>
              <a:rPr kumimoji="1" lang="en-US" altLang="ja-JP" sz="1100" dirty="0">
                <a:latin typeface="BIZ UDPゴシック" panose="020B0400000000000000" pitchFamily="50" charset="-128"/>
                <a:ea typeface="BIZ UDPゴシック" panose="020B0400000000000000" pitchFamily="50" charset="-128"/>
              </a:rPr>
              <a:t>10</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A917673F-886B-4686-8506-A3AE9AF1D126}"/>
              </a:ext>
            </a:extLst>
          </p:cNvPr>
          <p:cNvSpPr txBox="1"/>
          <p:nvPr/>
        </p:nvSpPr>
        <p:spPr>
          <a:xfrm>
            <a:off x="2105145" y="5278639"/>
            <a:ext cx="726141" cy="261610"/>
          </a:xfrm>
          <a:prstGeom prst="rect">
            <a:avLst/>
          </a:prstGeom>
          <a:noFill/>
        </p:spPr>
        <p:txBody>
          <a:bodyPr wrap="square" rtlCol="0">
            <a:spAutoFit/>
          </a:bodyPr>
          <a:lstStyle/>
          <a:p>
            <a:r>
              <a:rPr kumimoji="1" lang="en-US" altLang="ja-JP" sz="1100" dirty="0">
                <a:latin typeface="BIZ UDPゴシック" panose="020B0400000000000000" pitchFamily="50" charset="-128"/>
                <a:ea typeface="BIZ UDPゴシック" panose="020B0400000000000000" pitchFamily="50" charset="-128"/>
              </a:rPr>
              <a:t>3</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811980A4-BE5B-4192-9C38-D489ED688C80}"/>
              </a:ext>
            </a:extLst>
          </p:cNvPr>
          <p:cNvSpPr txBox="1"/>
          <p:nvPr/>
        </p:nvSpPr>
        <p:spPr>
          <a:xfrm>
            <a:off x="1092694" y="5278639"/>
            <a:ext cx="726141" cy="261610"/>
          </a:xfrm>
          <a:prstGeom prst="rect">
            <a:avLst/>
          </a:prstGeom>
          <a:noFill/>
        </p:spPr>
        <p:txBody>
          <a:bodyPr wrap="square" rtlCol="0">
            <a:spAutoFit/>
          </a:bodyPr>
          <a:lstStyle/>
          <a:p>
            <a:r>
              <a:rPr kumimoji="1" lang="en-US" altLang="ja-JP" sz="1100" dirty="0">
                <a:latin typeface="BIZ UDPゴシック" panose="020B0400000000000000" pitchFamily="50" charset="-128"/>
                <a:ea typeface="BIZ UDPゴシック" panose="020B0400000000000000" pitchFamily="50" charset="-128"/>
              </a:rPr>
              <a:t>2</a:t>
            </a:r>
            <a:endParaRPr kumimoji="1" lang="ja-JP" altLang="en-US" sz="11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70509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181342"/>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JP" altLang="en-US" b="1" dirty="0">
                <a:solidFill>
                  <a:schemeClr val="accent1"/>
                </a:solidFill>
                <a:latin typeface="BIZ UDPゴシック" panose="020B0400000000000000" pitchFamily="50" charset="-128"/>
                <a:ea typeface="BIZ UDPゴシック" panose="020B0400000000000000" pitchFamily="50" charset="-128"/>
              </a:rPr>
              <a:t>概要</a:t>
            </a:r>
            <a:endParaRPr b="1" dirty="0">
              <a:solidFill>
                <a:schemeClr val="accent1"/>
              </a:solidFill>
              <a:latin typeface="BIZ UDPゴシック" panose="020B0400000000000000" pitchFamily="50" charset="-128"/>
              <a:ea typeface="BIZ UDPゴシック" panose="020B0400000000000000" pitchFamily="50" charset="-128"/>
            </a:endParaRPr>
          </a:p>
        </p:txBody>
      </p:sp>
      <p:sp>
        <p:nvSpPr>
          <p:cNvPr id="4" name="Google Shape;69;p15">
            <a:extLst>
              <a:ext uri="{FF2B5EF4-FFF2-40B4-BE49-F238E27FC236}">
                <a16:creationId xmlns:a16="http://schemas.microsoft.com/office/drawing/2014/main" id="{D6719382-4EC7-4193-81BA-E70938F44E81}"/>
              </a:ext>
            </a:extLst>
          </p:cNvPr>
          <p:cNvSpPr txBox="1"/>
          <p:nvPr/>
        </p:nvSpPr>
        <p:spPr>
          <a:xfrm>
            <a:off x="311700" y="792450"/>
            <a:ext cx="8264100" cy="4493508"/>
          </a:xfrm>
          <a:prstGeom prst="rect">
            <a:avLst/>
          </a:prstGeom>
          <a:noFill/>
          <a:ln>
            <a:noFill/>
          </a:ln>
        </p:spPr>
        <p:txBody>
          <a:bodyPr spcFirstLastPara="1" wrap="square" lIns="91425" tIns="91425" rIns="91425" bIns="91425" anchor="t" anchorCtr="0">
            <a:spAutoFit/>
          </a:bodyPr>
          <a:lstStyle/>
          <a:p>
            <a:pPr lvl="0">
              <a:spcAft>
                <a:spcPts val="1200"/>
              </a:spcAft>
            </a:pP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日　 時</a:t>
            </a: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　令和６年８月２８日</a:t>
            </a: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水</a:t>
            </a: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)13:</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３</a:t>
            </a: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0</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a:t>
            </a: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1</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５</a:t>
            </a: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４</a:t>
            </a: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0</a:t>
            </a:r>
          </a:p>
          <a:p>
            <a:pPr lvl="0">
              <a:spcAft>
                <a:spcPts val="1200"/>
              </a:spcAft>
            </a:pP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場　 所</a:t>
            </a: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　起業プラザひょうご</a:t>
            </a:r>
          </a:p>
          <a:p>
            <a:pPr lvl="2">
              <a:spcAft>
                <a:spcPts val="1200"/>
              </a:spcAft>
              <a:tabLst>
                <a:tab pos="4038600" algn="l"/>
              </a:tabLst>
            </a:pP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主　 催</a:t>
            </a: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　国立大学法人　神戸大学　</a:t>
            </a: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DX</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・情報統括本部</a:t>
            </a: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DX</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推進部門</a:t>
            </a:r>
            <a:endPar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endParaRPr>
          </a:p>
          <a:p>
            <a:pPr lvl="0">
              <a:spcAft>
                <a:spcPts val="1200"/>
              </a:spcAft>
            </a:pP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　　　　　　　シスメックス株式会社　</a:t>
            </a: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Generative AI Lab</a:t>
            </a:r>
          </a:p>
          <a:p>
            <a:pPr lvl="0">
              <a:spcAft>
                <a:spcPts val="1200"/>
              </a:spcAft>
            </a:pP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	</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　兵庫県　ヒョウゴ生成</a:t>
            </a: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AI</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ラボ　</a:t>
            </a:r>
          </a:p>
          <a:p>
            <a:pPr lvl="0">
              <a:spcAft>
                <a:spcPts val="1200"/>
              </a:spcAft>
            </a:pP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参加者</a:t>
            </a: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　</a:t>
            </a: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31</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名</a:t>
            </a:r>
          </a:p>
          <a:p>
            <a:pPr lvl="0">
              <a:spcAft>
                <a:spcPts val="1200"/>
              </a:spcAft>
            </a:pP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　　</a:t>
            </a: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	</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　　・ 神戸大学：学生・教職員（１３名）</a:t>
            </a:r>
            <a:endPar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endParaRPr>
          </a:p>
          <a:p>
            <a:pPr lvl="0">
              <a:spcAft>
                <a:spcPts val="1200"/>
              </a:spcAft>
            </a:pP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　　</a:t>
            </a: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	</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　　・ シスメックス従業員（４名）</a:t>
            </a:r>
          </a:p>
          <a:p>
            <a:pPr lvl="0">
              <a:spcAft>
                <a:spcPts val="1200"/>
              </a:spcAft>
            </a:pP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　  </a:t>
            </a:r>
            <a:r>
              <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	</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　　・ 兵庫県職員（６名）</a:t>
            </a:r>
            <a:endParaRPr lang="en-US" altLang="ja-JP" sz="1800" dirty="0">
              <a:solidFill>
                <a:schemeClr val="accent2">
                  <a:lumMod val="75000"/>
                  <a:lumOff val="25000"/>
                </a:schemeClr>
              </a:solidFill>
              <a:latin typeface="BIZ UDPゴシック" panose="020B0400000000000000" pitchFamily="50" charset="-128"/>
              <a:ea typeface="BIZ UDPゴシック" panose="020B0400000000000000" pitchFamily="50" charset="-128"/>
            </a:endParaRPr>
          </a:p>
          <a:p>
            <a:pPr lvl="0">
              <a:spcAft>
                <a:spcPts val="1200"/>
              </a:spcAft>
            </a:pP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　　　　　　　　・ 市町職員（８名）</a:t>
            </a:r>
          </a:p>
        </p:txBody>
      </p:sp>
    </p:spTree>
    <p:extLst>
      <p:ext uri="{BB962C8B-B14F-4D97-AF65-F5344CB8AC3E}">
        <p14:creationId xmlns:p14="http://schemas.microsoft.com/office/powerpoint/2010/main" val="917791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311700" y="181342"/>
            <a:ext cx="8520600" cy="763500"/>
          </a:xfrm>
          <a:prstGeom prst="rect">
            <a:avLst/>
          </a:prstGeom>
        </p:spPr>
        <p:txBody>
          <a:bodyPr spcFirstLastPara="1" wrap="square" lIns="91425" tIns="91425" rIns="91425" bIns="91425" anchor="t" anchorCtr="0">
            <a:normAutofit/>
          </a:bodyPr>
          <a:lstStyle/>
          <a:p>
            <a:pPr lvl="0"/>
            <a:r>
              <a:rPr lang="ja-JP" altLang="en-US" dirty="0">
                <a:latin typeface="BIZ UDPゴシック" panose="020B0400000000000000" pitchFamily="50" charset="-128"/>
                <a:ea typeface="BIZ UDPゴシック" panose="020B0400000000000000" pitchFamily="50" charset="-128"/>
              </a:rPr>
              <a:t>アンケート結果　</a:t>
            </a:r>
            <a:endParaRPr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E1BAAA92-D0A2-405A-87C3-275A9B20BEC2}"/>
              </a:ext>
            </a:extLst>
          </p:cNvPr>
          <p:cNvSpPr txBox="1"/>
          <p:nvPr/>
        </p:nvSpPr>
        <p:spPr>
          <a:xfrm>
            <a:off x="459646" y="801967"/>
            <a:ext cx="5618846" cy="343107"/>
          </a:xfrm>
          <a:prstGeom prst="rect">
            <a:avLst/>
          </a:prstGeom>
          <a:noFill/>
        </p:spPr>
        <p:txBody>
          <a:bodyPr wrap="none" rtlCol="0">
            <a:spAutoFit/>
          </a:bodyPr>
          <a:lstStyle/>
          <a:p>
            <a:pPr>
              <a:lnSpc>
                <a:spcPts val="2300"/>
              </a:lnSpc>
            </a:pPr>
            <a:r>
              <a:rPr kumimoji="1" lang="en-US" altLang="ja-JP" sz="1600" u="sng" dirty="0">
                <a:latin typeface="BIZ UDPゴシック" panose="020B0400000000000000" pitchFamily="50" charset="-128"/>
                <a:ea typeface="BIZ UDPゴシック" panose="020B0400000000000000" pitchFamily="50" charset="-128"/>
              </a:rPr>
              <a:t>3</a:t>
            </a:r>
            <a:r>
              <a:rPr kumimoji="1" lang="ja-JP" altLang="en-US" sz="1600" u="sng" dirty="0" err="1">
                <a:latin typeface="BIZ UDPゴシック" panose="020B0400000000000000" pitchFamily="50" charset="-128"/>
                <a:ea typeface="BIZ UDPゴシック" panose="020B0400000000000000" pitchFamily="50" charset="-128"/>
              </a:rPr>
              <a:t>．</a:t>
            </a:r>
            <a:r>
              <a:rPr kumimoji="1" lang="ja-JP" altLang="en-US" sz="1600" u="sng" dirty="0">
                <a:latin typeface="BIZ UDPゴシック" panose="020B0400000000000000" pitchFamily="50" charset="-128"/>
                <a:ea typeface="BIZ UDPゴシック" panose="020B0400000000000000" pitchFamily="50" charset="-128"/>
              </a:rPr>
              <a:t>　ハッカソン全体の満足度を</a:t>
            </a:r>
            <a:r>
              <a:rPr kumimoji="1" lang="en-US" altLang="ja-JP" sz="1600" u="sng" dirty="0">
                <a:latin typeface="BIZ UDPゴシック" panose="020B0400000000000000" pitchFamily="50" charset="-128"/>
                <a:ea typeface="BIZ UDPゴシック" panose="020B0400000000000000" pitchFamily="50" charset="-128"/>
              </a:rPr>
              <a:t>5</a:t>
            </a:r>
            <a:r>
              <a:rPr kumimoji="1" lang="ja-JP" altLang="en-US" sz="1600" u="sng" dirty="0">
                <a:latin typeface="BIZ UDPゴシック" panose="020B0400000000000000" pitchFamily="50" charset="-128"/>
                <a:ea typeface="BIZ UDPゴシック" panose="020B0400000000000000" pitchFamily="50" charset="-128"/>
              </a:rPr>
              <a:t>点満点で評価してください。</a:t>
            </a:r>
            <a:endParaRPr kumimoji="1" lang="en-US" altLang="ja-JP" sz="1600" u="sng"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8FF97356-F0F2-4FED-AAB8-7E31DF277E74}"/>
              </a:ext>
            </a:extLst>
          </p:cNvPr>
          <p:cNvSpPr txBox="1"/>
          <p:nvPr/>
        </p:nvSpPr>
        <p:spPr>
          <a:xfrm>
            <a:off x="459646" y="3908760"/>
            <a:ext cx="6846029" cy="343107"/>
          </a:xfrm>
          <a:prstGeom prst="rect">
            <a:avLst/>
          </a:prstGeom>
          <a:noFill/>
        </p:spPr>
        <p:txBody>
          <a:bodyPr wrap="square" rtlCol="0">
            <a:spAutoFit/>
          </a:bodyPr>
          <a:lstStyle/>
          <a:p>
            <a:pPr>
              <a:lnSpc>
                <a:spcPts val="2300"/>
              </a:lnSpc>
            </a:pPr>
            <a:r>
              <a:rPr kumimoji="1" lang="en-US" altLang="ja-JP" sz="1600" u="sng" dirty="0">
                <a:latin typeface="BIZ UDPゴシック" panose="020B0400000000000000" pitchFamily="50" charset="-128"/>
                <a:ea typeface="BIZ UDPゴシック" panose="020B0400000000000000" pitchFamily="50" charset="-128"/>
              </a:rPr>
              <a:t>4</a:t>
            </a:r>
            <a:r>
              <a:rPr kumimoji="1" lang="ja-JP" altLang="en-US" sz="1600" u="sng" dirty="0" err="1">
                <a:latin typeface="BIZ UDPゴシック" panose="020B0400000000000000" pitchFamily="50" charset="-128"/>
                <a:ea typeface="BIZ UDPゴシック" panose="020B0400000000000000" pitchFamily="50" charset="-128"/>
              </a:rPr>
              <a:t>．</a:t>
            </a:r>
            <a:r>
              <a:rPr kumimoji="1" lang="ja-JP" altLang="en-US" sz="1600" u="sng" dirty="0">
                <a:latin typeface="BIZ UDPゴシック" panose="020B0400000000000000" pitchFamily="50" charset="-128"/>
                <a:ea typeface="BIZ UDPゴシック" panose="020B0400000000000000" pitchFamily="50" charset="-128"/>
              </a:rPr>
              <a:t>　ハッカソンの時間配分を評価してください。</a:t>
            </a:r>
            <a:endParaRPr kumimoji="1" lang="en-US" altLang="ja-JP" sz="1600" u="sng" dirty="0">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5A9B12CE-71B6-4494-BC26-1B1738559E5C}"/>
              </a:ext>
            </a:extLst>
          </p:cNvPr>
          <p:cNvPicPr>
            <a:picLocks noChangeAspect="1"/>
          </p:cNvPicPr>
          <p:nvPr/>
        </p:nvPicPr>
        <p:blipFill>
          <a:blip r:embed="rId3"/>
          <a:stretch>
            <a:fillRect/>
          </a:stretch>
        </p:blipFill>
        <p:spPr>
          <a:xfrm>
            <a:off x="535362" y="1420428"/>
            <a:ext cx="7836195" cy="1828193"/>
          </a:xfrm>
          <a:prstGeom prst="rect">
            <a:avLst/>
          </a:prstGeom>
        </p:spPr>
      </p:pic>
      <p:pic>
        <p:nvPicPr>
          <p:cNvPr id="5" name="図 4">
            <a:extLst>
              <a:ext uri="{FF2B5EF4-FFF2-40B4-BE49-F238E27FC236}">
                <a16:creationId xmlns:a16="http://schemas.microsoft.com/office/drawing/2014/main" id="{A696FF6A-1417-4CB9-826E-39E9F3DA5BFB}"/>
              </a:ext>
            </a:extLst>
          </p:cNvPr>
          <p:cNvPicPr>
            <a:picLocks noChangeAspect="1"/>
          </p:cNvPicPr>
          <p:nvPr/>
        </p:nvPicPr>
        <p:blipFill>
          <a:blip r:embed="rId4"/>
          <a:stretch>
            <a:fillRect/>
          </a:stretch>
        </p:blipFill>
        <p:spPr>
          <a:xfrm>
            <a:off x="535363" y="4590327"/>
            <a:ext cx="7703382" cy="2152770"/>
          </a:xfrm>
          <a:prstGeom prst="rect">
            <a:avLst/>
          </a:prstGeom>
        </p:spPr>
      </p:pic>
      <p:sp>
        <p:nvSpPr>
          <p:cNvPr id="7" name="テキスト ボックス 6">
            <a:extLst>
              <a:ext uri="{FF2B5EF4-FFF2-40B4-BE49-F238E27FC236}">
                <a16:creationId xmlns:a16="http://schemas.microsoft.com/office/drawing/2014/main" id="{C8D637A3-6510-4E0D-A0D7-A39B4B4CEFBB}"/>
              </a:ext>
            </a:extLst>
          </p:cNvPr>
          <p:cNvSpPr txBox="1"/>
          <p:nvPr/>
        </p:nvSpPr>
        <p:spPr>
          <a:xfrm>
            <a:off x="6870886" y="1961699"/>
            <a:ext cx="726141" cy="261610"/>
          </a:xfrm>
          <a:prstGeom prst="rect">
            <a:avLst/>
          </a:prstGeom>
          <a:noFill/>
        </p:spPr>
        <p:txBody>
          <a:bodyPr wrap="square" rtlCol="0">
            <a:spAutoFit/>
          </a:bodyPr>
          <a:lstStyle/>
          <a:p>
            <a:r>
              <a:rPr kumimoji="1" lang="en-US" altLang="ja-JP" sz="1100" dirty="0">
                <a:latin typeface="BIZ UDPゴシック" panose="020B0400000000000000" pitchFamily="50" charset="-128"/>
                <a:ea typeface="BIZ UDPゴシック" panose="020B0400000000000000" pitchFamily="50" charset="-128"/>
              </a:rPr>
              <a:t>5</a:t>
            </a:r>
          </a:p>
        </p:txBody>
      </p:sp>
      <p:sp>
        <p:nvSpPr>
          <p:cNvPr id="8" name="テキスト ボックス 7">
            <a:extLst>
              <a:ext uri="{FF2B5EF4-FFF2-40B4-BE49-F238E27FC236}">
                <a16:creationId xmlns:a16="http://schemas.microsoft.com/office/drawing/2014/main" id="{E6891CFE-929F-4D4A-A4A5-03977A68557B}"/>
              </a:ext>
            </a:extLst>
          </p:cNvPr>
          <p:cNvSpPr txBox="1"/>
          <p:nvPr/>
        </p:nvSpPr>
        <p:spPr>
          <a:xfrm>
            <a:off x="3156519" y="1934270"/>
            <a:ext cx="726141" cy="261610"/>
          </a:xfrm>
          <a:prstGeom prst="rect">
            <a:avLst/>
          </a:prstGeom>
          <a:noFill/>
        </p:spPr>
        <p:txBody>
          <a:bodyPr wrap="square" rtlCol="0">
            <a:spAutoFit/>
          </a:bodyPr>
          <a:lstStyle/>
          <a:p>
            <a:r>
              <a:rPr kumimoji="1" lang="en-US" altLang="ja-JP" sz="1100" dirty="0">
                <a:latin typeface="BIZ UDPゴシック" panose="020B0400000000000000" pitchFamily="50" charset="-128"/>
                <a:ea typeface="BIZ UDPゴシック" panose="020B0400000000000000" pitchFamily="50" charset="-128"/>
              </a:rPr>
              <a:t>13</a:t>
            </a:r>
          </a:p>
        </p:txBody>
      </p:sp>
      <p:sp>
        <p:nvSpPr>
          <p:cNvPr id="9" name="テキスト ボックス 8">
            <a:extLst>
              <a:ext uri="{FF2B5EF4-FFF2-40B4-BE49-F238E27FC236}">
                <a16:creationId xmlns:a16="http://schemas.microsoft.com/office/drawing/2014/main" id="{799CE37A-A7E2-4838-A2B9-E16CB6F566CA}"/>
              </a:ext>
            </a:extLst>
          </p:cNvPr>
          <p:cNvSpPr txBox="1"/>
          <p:nvPr/>
        </p:nvSpPr>
        <p:spPr>
          <a:xfrm>
            <a:off x="4146176" y="5244014"/>
            <a:ext cx="726141" cy="261610"/>
          </a:xfrm>
          <a:prstGeom prst="rect">
            <a:avLst/>
          </a:prstGeom>
          <a:noFill/>
        </p:spPr>
        <p:txBody>
          <a:bodyPr wrap="square" rtlCol="0">
            <a:spAutoFit/>
          </a:bodyPr>
          <a:lstStyle/>
          <a:p>
            <a:r>
              <a:rPr kumimoji="1" lang="en-US" altLang="ja-JP" sz="1100" dirty="0">
                <a:latin typeface="BIZ UDPゴシック" panose="020B0400000000000000" pitchFamily="50" charset="-128"/>
                <a:ea typeface="BIZ UDPゴシック" panose="020B0400000000000000" pitchFamily="50" charset="-128"/>
              </a:rPr>
              <a:t>12</a:t>
            </a:r>
          </a:p>
        </p:txBody>
      </p:sp>
      <p:sp>
        <p:nvSpPr>
          <p:cNvPr id="10" name="テキスト ボックス 9">
            <a:extLst>
              <a:ext uri="{FF2B5EF4-FFF2-40B4-BE49-F238E27FC236}">
                <a16:creationId xmlns:a16="http://schemas.microsoft.com/office/drawing/2014/main" id="{45431513-499D-426C-A876-D99723F5B7DF}"/>
              </a:ext>
            </a:extLst>
          </p:cNvPr>
          <p:cNvSpPr txBox="1"/>
          <p:nvPr/>
        </p:nvSpPr>
        <p:spPr>
          <a:xfrm>
            <a:off x="7233956" y="5244014"/>
            <a:ext cx="726141" cy="261610"/>
          </a:xfrm>
          <a:prstGeom prst="rect">
            <a:avLst/>
          </a:prstGeom>
          <a:noFill/>
        </p:spPr>
        <p:txBody>
          <a:bodyPr wrap="square" rtlCol="0">
            <a:spAutoFit/>
          </a:bodyPr>
          <a:lstStyle/>
          <a:p>
            <a:r>
              <a:rPr kumimoji="1" lang="en-US" altLang="ja-JP" sz="1100" dirty="0">
                <a:latin typeface="BIZ UDPゴシック" panose="020B0400000000000000" pitchFamily="50" charset="-128"/>
                <a:ea typeface="BIZ UDPゴシック" panose="020B0400000000000000" pitchFamily="50" charset="-128"/>
              </a:rPr>
              <a:t>3</a:t>
            </a:r>
          </a:p>
        </p:txBody>
      </p:sp>
      <p:sp>
        <p:nvSpPr>
          <p:cNvPr id="11" name="テキスト ボックス 10">
            <a:extLst>
              <a:ext uri="{FF2B5EF4-FFF2-40B4-BE49-F238E27FC236}">
                <a16:creationId xmlns:a16="http://schemas.microsoft.com/office/drawing/2014/main" id="{E7682D65-DA64-49E2-8660-C752F08F694E}"/>
              </a:ext>
            </a:extLst>
          </p:cNvPr>
          <p:cNvSpPr txBox="1"/>
          <p:nvPr/>
        </p:nvSpPr>
        <p:spPr>
          <a:xfrm>
            <a:off x="1335180" y="5244014"/>
            <a:ext cx="726141" cy="261610"/>
          </a:xfrm>
          <a:prstGeom prst="rect">
            <a:avLst/>
          </a:prstGeom>
          <a:noFill/>
        </p:spPr>
        <p:txBody>
          <a:bodyPr wrap="square" rtlCol="0">
            <a:spAutoFit/>
          </a:bodyPr>
          <a:lstStyle/>
          <a:p>
            <a:r>
              <a:rPr kumimoji="1" lang="en-US" altLang="ja-JP" sz="1100" dirty="0">
                <a:latin typeface="BIZ UDPゴシック" panose="020B0400000000000000" pitchFamily="50" charset="-128"/>
                <a:ea typeface="BIZ UDPゴシック" panose="020B0400000000000000" pitchFamily="50" charset="-128"/>
              </a:rPr>
              <a:t>2</a:t>
            </a:r>
          </a:p>
        </p:txBody>
      </p:sp>
      <p:sp>
        <p:nvSpPr>
          <p:cNvPr id="13" name="テキスト ボックス 12">
            <a:extLst>
              <a:ext uri="{FF2B5EF4-FFF2-40B4-BE49-F238E27FC236}">
                <a16:creationId xmlns:a16="http://schemas.microsoft.com/office/drawing/2014/main" id="{6FFD16AA-9F97-4D9B-BDD9-41F18C24C3AF}"/>
              </a:ext>
            </a:extLst>
          </p:cNvPr>
          <p:cNvSpPr txBox="1"/>
          <p:nvPr/>
        </p:nvSpPr>
        <p:spPr>
          <a:xfrm>
            <a:off x="738286" y="5244014"/>
            <a:ext cx="726141" cy="261610"/>
          </a:xfrm>
          <a:prstGeom prst="rect">
            <a:avLst/>
          </a:prstGeom>
          <a:noFill/>
        </p:spPr>
        <p:txBody>
          <a:bodyPr wrap="square" rtlCol="0">
            <a:spAutoFit/>
          </a:bodyPr>
          <a:lstStyle/>
          <a:p>
            <a:r>
              <a:rPr kumimoji="1" lang="en-US" altLang="ja-JP" sz="1100" dirty="0">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2709062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311700" y="181342"/>
            <a:ext cx="8520600" cy="763500"/>
          </a:xfrm>
          <a:prstGeom prst="rect">
            <a:avLst/>
          </a:prstGeom>
        </p:spPr>
        <p:txBody>
          <a:bodyPr spcFirstLastPara="1" wrap="square" lIns="91425" tIns="91425" rIns="91425" bIns="91425" anchor="t" anchorCtr="0">
            <a:normAutofit/>
          </a:bodyPr>
          <a:lstStyle/>
          <a:p>
            <a:pPr lvl="0"/>
            <a:r>
              <a:rPr lang="ja-JP" altLang="en-US" dirty="0">
                <a:latin typeface="BIZ UDPゴシック" panose="020B0400000000000000" pitchFamily="50" charset="-128"/>
                <a:ea typeface="BIZ UDPゴシック" panose="020B0400000000000000" pitchFamily="50" charset="-128"/>
              </a:rPr>
              <a:t>アンケート結果　</a:t>
            </a:r>
            <a:endParaRPr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E1BAAA92-D0A2-405A-87C3-275A9B20BEC2}"/>
              </a:ext>
            </a:extLst>
          </p:cNvPr>
          <p:cNvSpPr txBox="1"/>
          <p:nvPr/>
        </p:nvSpPr>
        <p:spPr>
          <a:xfrm>
            <a:off x="459646" y="801967"/>
            <a:ext cx="5565947" cy="638060"/>
          </a:xfrm>
          <a:prstGeom prst="rect">
            <a:avLst/>
          </a:prstGeom>
          <a:noFill/>
        </p:spPr>
        <p:txBody>
          <a:bodyPr wrap="none" rtlCol="0">
            <a:spAutoFit/>
          </a:bodyPr>
          <a:lstStyle/>
          <a:p>
            <a:pPr>
              <a:lnSpc>
                <a:spcPts val="2300"/>
              </a:lnSpc>
            </a:pPr>
            <a:r>
              <a:rPr kumimoji="1" lang="en-US" altLang="ja-JP" sz="1600" u="sng" dirty="0">
                <a:latin typeface="BIZ UDPゴシック" panose="020B0400000000000000" pitchFamily="50" charset="-128"/>
                <a:ea typeface="BIZ UDPゴシック" panose="020B0400000000000000" pitchFamily="50" charset="-128"/>
              </a:rPr>
              <a:t>5-1</a:t>
            </a:r>
            <a:r>
              <a:rPr kumimoji="1" lang="ja-JP" altLang="en-US" sz="1600" u="sng" dirty="0" err="1">
                <a:latin typeface="BIZ UDPゴシック" panose="020B0400000000000000" pitchFamily="50" charset="-128"/>
                <a:ea typeface="BIZ UDPゴシック" panose="020B0400000000000000" pitchFamily="50" charset="-128"/>
              </a:rPr>
              <a:t>．</a:t>
            </a:r>
            <a:r>
              <a:rPr kumimoji="1" lang="ja-JP" altLang="en-US" sz="1600" u="sng" dirty="0">
                <a:latin typeface="BIZ UDPゴシック" panose="020B0400000000000000" pitchFamily="50" charset="-128"/>
                <a:ea typeface="BIZ UDPゴシック" panose="020B0400000000000000" pitchFamily="50" charset="-128"/>
              </a:rPr>
              <a:t>　 ハッカソンのプロンプトは今後に活かせそうですか？</a:t>
            </a:r>
          </a:p>
          <a:p>
            <a:pPr>
              <a:lnSpc>
                <a:spcPts val="2300"/>
              </a:lnSpc>
            </a:pPr>
            <a:endParaRPr kumimoji="1" lang="en-US" altLang="ja-JP" sz="1600" u="sng"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8FF97356-F0F2-4FED-AAB8-7E31DF277E74}"/>
              </a:ext>
            </a:extLst>
          </p:cNvPr>
          <p:cNvSpPr txBox="1"/>
          <p:nvPr/>
        </p:nvSpPr>
        <p:spPr>
          <a:xfrm>
            <a:off x="459646" y="3138915"/>
            <a:ext cx="6846029" cy="343107"/>
          </a:xfrm>
          <a:prstGeom prst="rect">
            <a:avLst/>
          </a:prstGeom>
          <a:noFill/>
        </p:spPr>
        <p:txBody>
          <a:bodyPr wrap="square" rtlCol="0">
            <a:spAutoFit/>
          </a:bodyPr>
          <a:lstStyle/>
          <a:p>
            <a:pPr>
              <a:lnSpc>
                <a:spcPts val="2300"/>
              </a:lnSpc>
            </a:pPr>
            <a:r>
              <a:rPr kumimoji="1" lang="en-US" altLang="ja-JP" sz="1600" u="sng" dirty="0">
                <a:latin typeface="BIZ UDPゴシック" panose="020B0400000000000000" pitchFamily="50" charset="-128"/>
                <a:ea typeface="BIZ UDPゴシック" panose="020B0400000000000000" pitchFamily="50" charset="-128"/>
              </a:rPr>
              <a:t>5-2</a:t>
            </a:r>
            <a:r>
              <a:rPr kumimoji="1" lang="ja-JP" altLang="en-US" sz="1600" u="sng" dirty="0" err="1">
                <a:latin typeface="BIZ UDPゴシック" panose="020B0400000000000000" pitchFamily="50" charset="-128"/>
                <a:ea typeface="BIZ UDPゴシック" panose="020B0400000000000000" pitchFamily="50" charset="-128"/>
              </a:rPr>
              <a:t>．</a:t>
            </a:r>
            <a:r>
              <a:rPr kumimoji="1" lang="ja-JP" altLang="en-US" sz="1600" u="sng" dirty="0">
                <a:latin typeface="BIZ UDPゴシック" panose="020B0400000000000000" pitchFamily="50" charset="-128"/>
                <a:ea typeface="BIZ UDPゴシック" panose="020B0400000000000000" pitchFamily="50" charset="-128"/>
              </a:rPr>
              <a:t>　その理由を教えてください。</a:t>
            </a:r>
            <a:endParaRPr kumimoji="1" lang="en-US" altLang="ja-JP" sz="1600" u="sng" dirty="0">
              <a:latin typeface="BIZ UDPゴシック" panose="020B0400000000000000" pitchFamily="50" charset="-128"/>
              <a:ea typeface="BIZ UDPゴシック" panose="020B0400000000000000" pitchFamily="50" charset="-128"/>
            </a:endParaRPr>
          </a:p>
        </p:txBody>
      </p:sp>
      <p:sp>
        <p:nvSpPr>
          <p:cNvPr id="8" name="Google Shape;187;p28">
            <a:extLst>
              <a:ext uri="{FF2B5EF4-FFF2-40B4-BE49-F238E27FC236}">
                <a16:creationId xmlns:a16="http://schemas.microsoft.com/office/drawing/2014/main" id="{4F3C8DC8-9651-470A-8EAB-ED55BAAE6ADE}"/>
              </a:ext>
            </a:extLst>
          </p:cNvPr>
          <p:cNvSpPr txBox="1"/>
          <p:nvPr/>
        </p:nvSpPr>
        <p:spPr>
          <a:xfrm>
            <a:off x="442865" y="3479164"/>
            <a:ext cx="7812862" cy="1846629"/>
          </a:xfrm>
          <a:prstGeom prst="rect">
            <a:avLst/>
          </a:prstGeom>
          <a:noFill/>
          <a:ln>
            <a:noFill/>
          </a:ln>
        </p:spPr>
        <p:txBody>
          <a:bodyPr spcFirstLastPara="1" wrap="square" lIns="91425" tIns="91425" rIns="91425" bIns="91425" anchor="t" anchorCtr="0">
            <a:spAutoFit/>
          </a:bodyPr>
          <a:lstStyle/>
          <a:p>
            <a:pPr marL="361950" lvl="0" indent="-180975">
              <a:spcAft>
                <a:spcPts val="300"/>
              </a:spcAft>
              <a:buClr>
                <a:schemeClr val="dk1"/>
              </a:buClr>
              <a:buSzPts val="1100"/>
            </a:pPr>
            <a:r>
              <a:rPr lang="ja" dirty="0">
                <a:solidFill>
                  <a:schemeClr val="dk2"/>
                </a:solidFill>
                <a:latin typeface="BIZ UDPゴシック" panose="020B0400000000000000" pitchFamily="50" charset="-128"/>
                <a:ea typeface="BIZ UDPゴシック" panose="020B0400000000000000" pitchFamily="50" charset="-128"/>
              </a:rPr>
              <a:t>・</a:t>
            </a:r>
            <a:r>
              <a:rPr lang="ja-JP" altLang="en-US" dirty="0">
                <a:solidFill>
                  <a:schemeClr val="dk2"/>
                </a:solidFill>
                <a:latin typeface="BIZ UDPゴシック" panose="020B0400000000000000" pitchFamily="50" charset="-128"/>
                <a:ea typeface="BIZ UDPゴシック" panose="020B0400000000000000" pitchFamily="50" charset="-128"/>
              </a:rPr>
              <a:t>複数人グループで共同作業することにより、どんな手法をとるか自分では思いつかない方法を知れたため。</a:t>
            </a:r>
            <a:endParaRPr lang="en-US" altLang="ja-JP" dirty="0">
              <a:solidFill>
                <a:schemeClr val="dk2"/>
              </a:solidFill>
              <a:latin typeface="BIZ UDPゴシック" panose="020B0400000000000000" pitchFamily="50" charset="-128"/>
              <a:ea typeface="BIZ UDPゴシック" panose="020B0400000000000000" pitchFamily="50" charset="-128"/>
            </a:endParaRPr>
          </a:p>
          <a:p>
            <a:pPr marL="361950" lvl="0" indent="-180975">
              <a:spcAft>
                <a:spcPts val="300"/>
              </a:spcAft>
              <a:buClr>
                <a:schemeClr val="dk1"/>
              </a:buClr>
              <a:buSzPts val="1100"/>
            </a:pPr>
            <a:r>
              <a:rPr lang="ja-JP" altLang="en-US" dirty="0">
                <a:solidFill>
                  <a:schemeClr val="dk2"/>
                </a:solidFill>
                <a:latin typeface="BIZ UDPゴシック" panose="020B0400000000000000" pitchFamily="50" charset="-128"/>
                <a:ea typeface="BIZ UDPゴシック" panose="020B0400000000000000" pitchFamily="50" charset="-128"/>
              </a:rPr>
              <a:t>・生成</a:t>
            </a:r>
            <a:r>
              <a:rPr lang="en-US" altLang="ja-JP" dirty="0">
                <a:solidFill>
                  <a:schemeClr val="dk2"/>
                </a:solidFill>
                <a:latin typeface="BIZ UDPゴシック" panose="020B0400000000000000" pitchFamily="50" charset="-128"/>
                <a:ea typeface="BIZ UDPゴシック" panose="020B0400000000000000" pitchFamily="50" charset="-128"/>
              </a:rPr>
              <a:t>AI</a:t>
            </a:r>
            <a:r>
              <a:rPr lang="ja-JP" altLang="en-US" dirty="0">
                <a:solidFill>
                  <a:schemeClr val="dk2"/>
                </a:solidFill>
                <a:latin typeface="BIZ UDPゴシック" panose="020B0400000000000000" pitchFamily="50" charset="-128"/>
                <a:ea typeface="BIZ UDPゴシック" panose="020B0400000000000000" pitchFamily="50" charset="-128"/>
              </a:rPr>
              <a:t>の活用を推進する立場で、やってみると気づきが得られること、アプリ開発へのハードルが下がるという技術への知見を得られた</a:t>
            </a:r>
            <a:endParaRPr lang="en-US" altLang="ja-JP" dirty="0">
              <a:solidFill>
                <a:schemeClr val="dk2"/>
              </a:solidFill>
              <a:latin typeface="BIZ UDPゴシック" panose="020B0400000000000000" pitchFamily="50" charset="-128"/>
              <a:ea typeface="BIZ UDPゴシック" panose="020B0400000000000000" pitchFamily="50" charset="-128"/>
            </a:endParaRPr>
          </a:p>
          <a:p>
            <a:pPr marL="361950" lvl="0" indent="-180975">
              <a:spcAft>
                <a:spcPts val="300"/>
              </a:spcAft>
              <a:buClr>
                <a:schemeClr val="dk1"/>
              </a:buClr>
              <a:buSzPts val="1100"/>
            </a:pPr>
            <a:r>
              <a:rPr lang="ja-JP" altLang="en-US" dirty="0">
                <a:solidFill>
                  <a:schemeClr val="dk2"/>
                </a:solidFill>
                <a:latin typeface="BIZ UDPゴシック" panose="020B0400000000000000" pitchFamily="50" charset="-128"/>
                <a:ea typeface="BIZ UDPゴシック" panose="020B0400000000000000" pitchFamily="50" charset="-128"/>
              </a:rPr>
              <a:t>・アンケート分析を行う際、生成</a:t>
            </a:r>
            <a:r>
              <a:rPr lang="en-US" altLang="ja-JP" dirty="0">
                <a:solidFill>
                  <a:schemeClr val="dk2"/>
                </a:solidFill>
                <a:latin typeface="BIZ UDPゴシック" panose="020B0400000000000000" pitchFamily="50" charset="-128"/>
                <a:ea typeface="BIZ UDPゴシック" panose="020B0400000000000000" pitchFamily="50" charset="-128"/>
              </a:rPr>
              <a:t>AI</a:t>
            </a:r>
            <a:r>
              <a:rPr lang="ja-JP" altLang="en-US" dirty="0">
                <a:solidFill>
                  <a:schemeClr val="dk2"/>
                </a:solidFill>
                <a:latin typeface="BIZ UDPゴシック" panose="020B0400000000000000" pitchFamily="50" charset="-128"/>
                <a:ea typeface="BIZ UDPゴシック" panose="020B0400000000000000" pitchFamily="50" charset="-128"/>
              </a:rPr>
              <a:t>に生データをそのまま入力すれば分析まで自動で行ってくれると思っていました。</a:t>
            </a:r>
            <a:endParaRPr lang="en-US" altLang="ja-JP" dirty="0">
              <a:solidFill>
                <a:schemeClr val="dk2"/>
              </a:solidFill>
              <a:latin typeface="BIZ UDPゴシック" panose="020B0400000000000000" pitchFamily="50" charset="-128"/>
              <a:ea typeface="BIZ UDPゴシック" panose="020B0400000000000000" pitchFamily="50" charset="-128"/>
            </a:endParaRPr>
          </a:p>
          <a:p>
            <a:pPr marL="361950" lvl="0" indent="-180975">
              <a:spcAft>
                <a:spcPts val="300"/>
              </a:spcAft>
              <a:buClr>
                <a:schemeClr val="dk1"/>
              </a:buClr>
              <a:buSzPts val="1100"/>
            </a:pPr>
            <a:r>
              <a:rPr lang="ja-JP" altLang="en-US" dirty="0">
                <a:solidFill>
                  <a:schemeClr val="dk2"/>
                </a:solidFill>
                <a:latin typeface="BIZ UDPゴシック" panose="020B0400000000000000" pitchFamily="50" charset="-128"/>
                <a:ea typeface="BIZ UDPゴシック" panose="020B0400000000000000" pitchFamily="50" charset="-128"/>
              </a:rPr>
              <a:t>・生成</a:t>
            </a:r>
            <a:r>
              <a:rPr lang="en-US" altLang="ja-JP" dirty="0">
                <a:solidFill>
                  <a:schemeClr val="dk2"/>
                </a:solidFill>
                <a:latin typeface="BIZ UDPゴシック" panose="020B0400000000000000" pitchFamily="50" charset="-128"/>
                <a:ea typeface="BIZ UDPゴシック" panose="020B0400000000000000" pitchFamily="50" charset="-128"/>
              </a:rPr>
              <a:t>AI</a:t>
            </a:r>
            <a:r>
              <a:rPr lang="ja-JP" altLang="en-US" dirty="0">
                <a:solidFill>
                  <a:schemeClr val="dk2"/>
                </a:solidFill>
                <a:latin typeface="BIZ UDPゴシック" panose="020B0400000000000000" pitchFamily="50" charset="-128"/>
                <a:ea typeface="BIZ UDPゴシック" panose="020B0400000000000000" pitchFamily="50" charset="-128"/>
              </a:rPr>
              <a:t>を使うための実践的な学びを得ることができ、とても役立ちました。　</a:t>
            </a:r>
            <a:r>
              <a:rPr lang="en-US" altLang="ja-JP" dirty="0" err="1">
                <a:solidFill>
                  <a:schemeClr val="dk2"/>
                </a:solidFill>
                <a:latin typeface="BIZ UDPゴシック" panose="020B0400000000000000" pitchFamily="50" charset="-128"/>
                <a:ea typeface="BIZ UDPゴシック" panose="020B0400000000000000" pitchFamily="50" charset="-128"/>
              </a:rPr>
              <a:t>etc</a:t>
            </a:r>
            <a:endParaRPr lang="en-US" altLang="ja-JP" dirty="0">
              <a:solidFill>
                <a:schemeClr val="dk2"/>
              </a:solid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4E1B46DD-485E-4F6F-AB20-5B8FE2055BB6}"/>
              </a:ext>
            </a:extLst>
          </p:cNvPr>
          <p:cNvPicPr>
            <a:picLocks noChangeAspect="1"/>
          </p:cNvPicPr>
          <p:nvPr/>
        </p:nvPicPr>
        <p:blipFill>
          <a:blip r:embed="rId3"/>
          <a:stretch>
            <a:fillRect/>
          </a:stretch>
        </p:blipFill>
        <p:spPr>
          <a:xfrm>
            <a:off x="677098" y="1260335"/>
            <a:ext cx="7344397" cy="1828417"/>
          </a:xfrm>
          <a:prstGeom prst="rect">
            <a:avLst/>
          </a:prstGeom>
        </p:spPr>
      </p:pic>
      <p:sp>
        <p:nvSpPr>
          <p:cNvPr id="10" name="テキスト ボックス 9">
            <a:extLst>
              <a:ext uri="{FF2B5EF4-FFF2-40B4-BE49-F238E27FC236}">
                <a16:creationId xmlns:a16="http://schemas.microsoft.com/office/drawing/2014/main" id="{F509FAE8-54FC-41FB-8A18-8AD16E4FB9E8}"/>
              </a:ext>
            </a:extLst>
          </p:cNvPr>
          <p:cNvSpPr txBox="1"/>
          <p:nvPr/>
        </p:nvSpPr>
        <p:spPr>
          <a:xfrm>
            <a:off x="442865" y="5512748"/>
            <a:ext cx="3155031" cy="343107"/>
          </a:xfrm>
          <a:prstGeom prst="rect">
            <a:avLst/>
          </a:prstGeom>
          <a:noFill/>
        </p:spPr>
        <p:txBody>
          <a:bodyPr wrap="none" rtlCol="0">
            <a:spAutoFit/>
          </a:bodyPr>
          <a:lstStyle/>
          <a:p>
            <a:pPr>
              <a:lnSpc>
                <a:spcPts val="2300"/>
              </a:lnSpc>
            </a:pPr>
            <a:r>
              <a:rPr kumimoji="1" lang="ja-JP" altLang="en-US" sz="1600" u="sng" dirty="0">
                <a:latin typeface="BIZ UDPゴシック" panose="020B0400000000000000" pitchFamily="50" charset="-128"/>
                <a:ea typeface="BIZ UDPゴシック" panose="020B0400000000000000" pitchFamily="50" charset="-128"/>
              </a:rPr>
              <a:t>６．　今後取り上げてほしいテーマ</a:t>
            </a:r>
            <a:endParaRPr kumimoji="1" lang="en-US" altLang="ja-JP" sz="1600" u="sng" dirty="0">
              <a:latin typeface="BIZ UDPゴシック" panose="020B0400000000000000" pitchFamily="50" charset="-128"/>
              <a:ea typeface="BIZ UDPゴシック" panose="020B0400000000000000" pitchFamily="50" charset="-128"/>
            </a:endParaRPr>
          </a:p>
        </p:txBody>
      </p:sp>
      <p:sp>
        <p:nvSpPr>
          <p:cNvPr id="11" name="Google Shape;187;p28">
            <a:extLst>
              <a:ext uri="{FF2B5EF4-FFF2-40B4-BE49-F238E27FC236}">
                <a16:creationId xmlns:a16="http://schemas.microsoft.com/office/drawing/2014/main" id="{DE1A6750-A27E-486A-8BE9-4442710B2295}"/>
              </a:ext>
            </a:extLst>
          </p:cNvPr>
          <p:cNvSpPr txBox="1"/>
          <p:nvPr/>
        </p:nvSpPr>
        <p:spPr>
          <a:xfrm>
            <a:off x="609534" y="5845692"/>
            <a:ext cx="7812862" cy="946383"/>
          </a:xfrm>
          <a:prstGeom prst="rect">
            <a:avLst/>
          </a:prstGeom>
          <a:noFill/>
          <a:ln>
            <a:noFill/>
          </a:ln>
        </p:spPr>
        <p:txBody>
          <a:bodyPr spcFirstLastPara="1" wrap="square" lIns="91425" tIns="91425" rIns="91425" bIns="91425" anchor="t" anchorCtr="0">
            <a:spAutoFit/>
          </a:bodyPr>
          <a:lstStyle/>
          <a:p>
            <a:pPr lvl="0">
              <a:spcAft>
                <a:spcPts val="300"/>
              </a:spcAft>
              <a:buClr>
                <a:schemeClr val="dk1"/>
              </a:buClr>
              <a:buSzPts val="1100"/>
            </a:pPr>
            <a:r>
              <a:rPr lang="ja-JP" altLang="en-US" dirty="0">
                <a:solidFill>
                  <a:schemeClr val="dk2"/>
                </a:solidFill>
                <a:latin typeface="BIZ UDPゴシック" panose="020B0400000000000000" pitchFamily="50" charset="-128"/>
                <a:ea typeface="BIZ UDPゴシック" panose="020B0400000000000000" pitchFamily="50" charset="-128"/>
              </a:rPr>
              <a:t>・生成</a:t>
            </a:r>
            <a:r>
              <a:rPr lang="en-US" altLang="ja-JP" dirty="0">
                <a:solidFill>
                  <a:schemeClr val="dk2"/>
                </a:solidFill>
                <a:latin typeface="BIZ UDPゴシック" panose="020B0400000000000000" pitchFamily="50" charset="-128"/>
                <a:ea typeface="BIZ UDPゴシック" panose="020B0400000000000000" pitchFamily="50" charset="-128"/>
              </a:rPr>
              <a:t>AI</a:t>
            </a:r>
            <a:r>
              <a:rPr lang="ja-JP" altLang="en-US" dirty="0">
                <a:solidFill>
                  <a:schemeClr val="dk2"/>
                </a:solidFill>
                <a:latin typeface="BIZ UDPゴシック" panose="020B0400000000000000" pitchFamily="50" charset="-128"/>
                <a:ea typeface="BIZ UDPゴシック" panose="020B0400000000000000" pitchFamily="50" charset="-128"/>
              </a:rPr>
              <a:t>チャットボットの作成</a:t>
            </a:r>
            <a:endParaRPr lang="en-US" altLang="ja-JP" dirty="0">
              <a:solidFill>
                <a:schemeClr val="dk2"/>
              </a:solidFill>
              <a:latin typeface="BIZ UDPゴシック" panose="020B0400000000000000" pitchFamily="50" charset="-128"/>
              <a:ea typeface="BIZ UDPゴシック" panose="020B0400000000000000" pitchFamily="50" charset="-128"/>
            </a:endParaRPr>
          </a:p>
          <a:p>
            <a:pPr lvl="0">
              <a:spcAft>
                <a:spcPts val="300"/>
              </a:spcAft>
              <a:buClr>
                <a:schemeClr val="dk1"/>
              </a:buClr>
              <a:buSzPts val="1100"/>
            </a:pPr>
            <a:r>
              <a:rPr lang="ja-JP" altLang="en-US" dirty="0">
                <a:solidFill>
                  <a:schemeClr val="dk2"/>
                </a:solidFill>
                <a:latin typeface="BIZ UDPゴシック" panose="020B0400000000000000" pitchFamily="50" charset="-128"/>
                <a:ea typeface="BIZ UDPゴシック" panose="020B0400000000000000" pitchFamily="50" charset="-128"/>
              </a:rPr>
              <a:t>・アンケート作成にも参加したい</a:t>
            </a:r>
            <a:endParaRPr lang="en-US" altLang="ja-JP" dirty="0">
              <a:solidFill>
                <a:schemeClr val="dk2"/>
              </a:solidFill>
              <a:latin typeface="BIZ UDPゴシック" panose="020B0400000000000000" pitchFamily="50" charset="-128"/>
              <a:ea typeface="BIZ UDPゴシック" panose="020B0400000000000000" pitchFamily="50" charset="-128"/>
            </a:endParaRPr>
          </a:p>
          <a:p>
            <a:pPr lvl="0">
              <a:spcAft>
                <a:spcPts val="300"/>
              </a:spcAft>
              <a:buClr>
                <a:schemeClr val="dk1"/>
              </a:buClr>
              <a:buSzPts val="1100"/>
            </a:pPr>
            <a:r>
              <a:rPr lang="ja-JP" altLang="en-US" dirty="0">
                <a:solidFill>
                  <a:schemeClr val="dk2"/>
                </a:solidFill>
                <a:latin typeface="BIZ UDPゴシック" panose="020B0400000000000000" pitchFamily="50" charset="-128"/>
                <a:ea typeface="BIZ UDPゴシック" panose="020B0400000000000000" pitchFamily="50" charset="-128"/>
              </a:rPr>
              <a:t>・報告書を書いてみよう！とかあれば面白いかもしれません。</a:t>
            </a:r>
            <a:endParaRPr dirty="0">
              <a:solidFill>
                <a:schemeClr val="dk2"/>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D7413F21-2AD4-4C3D-94A6-27AE9492D034}"/>
              </a:ext>
            </a:extLst>
          </p:cNvPr>
          <p:cNvSpPr txBox="1"/>
          <p:nvPr/>
        </p:nvSpPr>
        <p:spPr>
          <a:xfrm>
            <a:off x="2706780" y="1772971"/>
            <a:ext cx="726141" cy="261610"/>
          </a:xfrm>
          <a:prstGeom prst="rect">
            <a:avLst/>
          </a:prstGeom>
          <a:noFill/>
        </p:spPr>
        <p:txBody>
          <a:bodyPr wrap="square" rtlCol="0">
            <a:spAutoFit/>
          </a:bodyPr>
          <a:lstStyle/>
          <a:p>
            <a:r>
              <a:rPr kumimoji="1" lang="en-US" altLang="ja-JP" sz="1100" dirty="0">
                <a:latin typeface="BIZ UDPゴシック" panose="020B0400000000000000" pitchFamily="50" charset="-128"/>
                <a:ea typeface="BIZ UDPゴシック" panose="020B0400000000000000" pitchFamily="50" charset="-128"/>
              </a:rPr>
              <a:t>9</a:t>
            </a:r>
          </a:p>
        </p:txBody>
      </p:sp>
      <p:sp>
        <p:nvSpPr>
          <p:cNvPr id="13" name="テキスト ボックス 12">
            <a:extLst>
              <a:ext uri="{FF2B5EF4-FFF2-40B4-BE49-F238E27FC236}">
                <a16:creationId xmlns:a16="http://schemas.microsoft.com/office/drawing/2014/main" id="{7A3CBBD4-A0DC-4B5B-8878-A831CA97D5F8}"/>
              </a:ext>
            </a:extLst>
          </p:cNvPr>
          <p:cNvSpPr txBox="1"/>
          <p:nvPr/>
        </p:nvSpPr>
        <p:spPr>
          <a:xfrm>
            <a:off x="6051926" y="1772971"/>
            <a:ext cx="726141" cy="261610"/>
          </a:xfrm>
          <a:prstGeom prst="rect">
            <a:avLst/>
          </a:prstGeom>
          <a:noFill/>
        </p:spPr>
        <p:txBody>
          <a:bodyPr wrap="square" rtlCol="0">
            <a:spAutoFit/>
          </a:bodyPr>
          <a:lstStyle/>
          <a:p>
            <a:r>
              <a:rPr kumimoji="1" lang="en-US" altLang="ja-JP" sz="1100" dirty="0">
                <a:latin typeface="BIZ UDPゴシック" panose="020B0400000000000000" pitchFamily="50" charset="-128"/>
                <a:ea typeface="BIZ UDPゴシック" panose="020B0400000000000000" pitchFamily="50" charset="-128"/>
              </a:rPr>
              <a:t>8</a:t>
            </a:r>
          </a:p>
        </p:txBody>
      </p:sp>
      <p:sp>
        <p:nvSpPr>
          <p:cNvPr id="15" name="テキスト ボックス 14">
            <a:extLst>
              <a:ext uri="{FF2B5EF4-FFF2-40B4-BE49-F238E27FC236}">
                <a16:creationId xmlns:a16="http://schemas.microsoft.com/office/drawing/2014/main" id="{F5E9FF0D-8516-4DA2-8234-9C70AE30EE64}"/>
              </a:ext>
            </a:extLst>
          </p:cNvPr>
          <p:cNvSpPr txBox="1"/>
          <p:nvPr/>
        </p:nvSpPr>
        <p:spPr>
          <a:xfrm>
            <a:off x="840115" y="1772971"/>
            <a:ext cx="726141" cy="261610"/>
          </a:xfrm>
          <a:prstGeom prst="rect">
            <a:avLst/>
          </a:prstGeom>
          <a:noFill/>
        </p:spPr>
        <p:txBody>
          <a:bodyPr wrap="square" rtlCol="0">
            <a:spAutoFit/>
          </a:bodyPr>
          <a:lstStyle/>
          <a:p>
            <a:r>
              <a:rPr kumimoji="1" lang="en-US" altLang="ja-JP" sz="1100" dirty="0">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3941923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311700" y="181342"/>
            <a:ext cx="8520600" cy="763500"/>
          </a:xfrm>
          <a:prstGeom prst="rect">
            <a:avLst/>
          </a:prstGeom>
        </p:spPr>
        <p:txBody>
          <a:bodyPr spcFirstLastPara="1" wrap="square" lIns="91425" tIns="91425" rIns="91425" bIns="91425" anchor="t" anchorCtr="0">
            <a:normAutofit/>
          </a:bodyPr>
          <a:lstStyle/>
          <a:p>
            <a:pPr lvl="0"/>
            <a:r>
              <a:rPr lang="ja-JP" altLang="en-US" dirty="0">
                <a:latin typeface="BIZ UDPゴシック" panose="020B0400000000000000" pitchFamily="50" charset="-128"/>
                <a:ea typeface="BIZ UDPゴシック" panose="020B0400000000000000" pitchFamily="50" charset="-128"/>
              </a:rPr>
              <a:t>アンケート結果　</a:t>
            </a:r>
            <a:endParaRPr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8FF97356-F0F2-4FED-AAB8-7E31DF277E74}"/>
              </a:ext>
            </a:extLst>
          </p:cNvPr>
          <p:cNvSpPr txBox="1"/>
          <p:nvPr/>
        </p:nvSpPr>
        <p:spPr>
          <a:xfrm>
            <a:off x="459646" y="873714"/>
            <a:ext cx="6846029" cy="343107"/>
          </a:xfrm>
          <a:prstGeom prst="rect">
            <a:avLst/>
          </a:prstGeom>
          <a:noFill/>
        </p:spPr>
        <p:txBody>
          <a:bodyPr wrap="square" rtlCol="0">
            <a:spAutoFit/>
          </a:bodyPr>
          <a:lstStyle/>
          <a:p>
            <a:pPr>
              <a:lnSpc>
                <a:spcPts val="2300"/>
              </a:lnSpc>
            </a:pPr>
            <a:r>
              <a:rPr kumimoji="1" lang="en-US" altLang="ja-JP" sz="1600" u="sng" dirty="0">
                <a:latin typeface="BIZ UDPゴシック" panose="020B0400000000000000" pitchFamily="50" charset="-128"/>
                <a:ea typeface="BIZ UDPゴシック" panose="020B0400000000000000" pitchFamily="50" charset="-128"/>
              </a:rPr>
              <a:t>7</a:t>
            </a:r>
            <a:r>
              <a:rPr kumimoji="1" lang="ja-JP" altLang="en-US" sz="1600" u="sng" dirty="0">
                <a:latin typeface="BIZ UDPゴシック" panose="020B0400000000000000" pitchFamily="50" charset="-128"/>
                <a:ea typeface="BIZ UDPゴシック" panose="020B0400000000000000" pitchFamily="50" charset="-128"/>
              </a:rPr>
              <a:t>．　その他感想</a:t>
            </a:r>
            <a:endParaRPr kumimoji="1" lang="en-US" altLang="ja-JP" sz="1600" u="sng" dirty="0">
              <a:latin typeface="BIZ UDPゴシック" panose="020B0400000000000000" pitchFamily="50" charset="-128"/>
              <a:ea typeface="BIZ UDPゴシック" panose="020B0400000000000000" pitchFamily="50" charset="-128"/>
            </a:endParaRPr>
          </a:p>
        </p:txBody>
      </p:sp>
      <p:sp>
        <p:nvSpPr>
          <p:cNvPr id="8" name="Google Shape;187;p28">
            <a:extLst>
              <a:ext uri="{FF2B5EF4-FFF2-40B4-BE49-F238E27FC236}">
                <a16:creationId xmlns:a16="http://schemas.microsoft.com/office/drawing/2014/main" id="{4F3C8DC8-9651-470A-8EAB-ED55BAAE6ADE}"/>
              </a:ext>
            </a:extLst>
          </p:cNvPr>
          <p:cNvSpPr txBox="1"/>
          <p:nvPr/>
        </p:nvSpPr>
        <p:spPr>
          <a:xfrm>
            <a:off x="721931" y="1355370"/>
            <a:ext cx="7968021" cy="414725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300"/>
              </a:spcAft>
              <a:buClr>
                <a:schemeClr val="dk1"/>
              </a:buClr>
              <a:buSzPts val="1100"/>
              <a:buFont typeface="Arial"/>
              <a:buNone/>
            </a:pPr>
            <a:r>
              <a:rPr lang="ja-JP" altLang="en-US" b="1" dirty="0">
                <a:solidFill>
                  <a:schemeClr val="dk2"/>
                </a:solidFill>
                <a:latin typeface="BIZ UDPゴシック" panose="020B0400000000000000" pitchFamily="50" charset="-128"/>
                <a:ea typeface="BIZ UDPゴシック" panose="020B0400000000000000" pitchFamily="50" charset="-128"/>
              </a:rPr>
              <a:t>楽しかった！</a:t>
            </a:r>
            <a:endParaRPr b="1" dirty="0">
              <a:solidFill>
                <a:schemeClr val="dk2"/>
              </a:solidFill>
              <a:latin typeface="BIZ UDPゴシック" panose="020B0400000000000000" pitchFamily="50" charset="-128"/>
              <a:ea typeface="BIZ UDPゴシック" panose="020B0400000000000000" pitchFamily="50" charset="-128"/>
            </a:endParaRPr>
          </a:p>
          <a:p>
            <a:pPr lvl="0">
              <a:spcAft>
                <a:spcPts val="300"/>
              </a:spcAft>
              <a:buClr>
                <a:schemeClr val="dk1"/>
              </a:buClr>
              <a:buSzPts val="1100"/>
            </a:pPr>
            <a:r>
              <a:rPr lang="ja-JP" altLang="en-US" dirty="0">
                <a:solidFill>
                  <a:schemeClr val="dk2"/>
                </a:solidFill>
                <a:latin typeface="BIZ UDPゴシック" panose="020B0400000000000000" pitchFamily="50" charset="-128"/>
                <a:ea typeface="BIZ UDPゴシック" panose="020B0400000000000000" pitchFamily="50" charset="-128"/>
              </a:rPr>
              <a:t>　　</a:t>
            </a:r>
            <a:r>
              <a:rPr lang="ja" dirty="0">
                <a:solidFill>
                  <a:schemeClr val="dk2"/>
                </a:solidFill>
                <a:latin typeface="BIZ UDPゴシック" panose="020B0400000000000000" pitchFamily="50" charset="-128"/>
                <a:ea typeface="BIZ UDPゴシック" panose="020B0400000000000000" pitchFamily="50" charset="-128"/>
              </a:rPr>
              <a:t>・</a:t>
            </a:r>
            <a:r>
              <a:rPr lang="ja-JP" altLang="en-US" dirty="0">
                <a:solidFill>
                  <a:schemeClr val="dk2"/>
                </a:solidFill>
                <a:latin typeface="BIZ UDPゴシック" panose="020B0400000000000000" pitchFamily="50" charset="-128"/>
                <a:ea typeface="BIZ UDPゴシック" panose="020B0400000000000000" pitchFamily="50" charset="-128"/>
              </a:rPr>
              <a:t>学部生や院生が、学期中に、県庁やシスメックスの方と一緒にワークショップに参加できるととて</a:t>
            </a:r>
            <a:endParaRPr lang="en-US" altLang="ja-JP" dirty="0">
              <a:solidFill>
                <a:schemeClr val="dk2"/>
              </a:solidFill>
              <a:latin typeface="BIZ UDPゴシック" panose="020B0400000000000000" pitchFamily="50" charset="-128"/>
              <a:ea typeface="BIZ UDPゴシック" panose="020B0400000000000000" pitchFamily="50" charset="-128"/>
            </a:endParaRPr>
          </a:p>
          <a:p>
            <a:pPr lvl="0">
              <a:spcAft>
                <a:spcPts val="300"/>
              </a:spcAft>
              <a:buClr>
                <a:schemeClr val="dk1"/>
              </a:buClr>
              <a:buSzPts val="1100"/>
            </a:pPr>
            <a:r>
              <a:rPr lang="ja-JP" altLang="en-US" dirty="0">
                <a:solidFill>
                  <a:schemeClr val="dk2"/>
                </a:solidFill>
                <a:latin typeface="BIZ UDPゴシック" panose="020B0400000000000000" pitchFamily="50" charset="-128"/>
                <a:ea typeface="BIZ UDPゴシック" panose="020B0400000000000000" pitchFamily="50" charset="-128"/>
              </a:rPr>
              <a:t>　　　も良い機会になると思いました</a:t>
            </a:r>
            <a:endParaRPr lang="en-US" altLang="ja-JP" dirty="0">
              <a:solidFill>
                <a:schemeClr val="dk2"/>
              </a:solidFill>
              <a:latin typeface="BIZ UDPゴシック" panose="020B0400000000000000" pitchFamily="50" charset="-128"/>
              <a:ea typeface="BIZ UDPゴシック" panose="020B0400000000000000" pitchFamily="50" charset="-128"/>
            </a:endParaRPr>
          </a:p>
          <a:p>
            <a:pPr lvl="0">
              <a:spcAft>
                <a:spcPts val="300"/>
              </a:spcAft>
              <a:buClr>
                <a:schemeClr val="dk1"/>
              </a:buClr>
              <a:buSzPts val="1100"/>
            </a:pPr>
            <a:r>
              <a:rPr lang="ja-JP" altLang="en-US" dirty="0">
                <a:solidFill>
                  <a:schemeClr val="dk2"/>
                </a:solidFill>
                <a:latin typeface="BIZ UDPゴシック" panose="020B0400000000000000" pitchFamily="50" charset="-128"/>
                <a:ea typeface="BIZ UDPゴシック" panose="020B0400000000000000" pitchFamily="50" charset="-128"/>
              </a:rPr>
              <a:t>　　・グループで作業をすることで他の人の考え方や活用方法を知れたのはとても良かった</a:t>
            </a:r>
            <a:endParaRPr lang="en-US" altLang="ja-JP" dirty="0">
              <a:solidFill>
                <a:schemeClr val="dk2"/>
              </a:solidFill>
              <a:latin typeface="BIZ UDPゴシック" panose="020B0400000000000000" pitchFamily="50" charset="-128"/>
              <a:ea typeface="BIZ UDPゴシック" panose="020B0400000000000000" pitchFamily="50" charset="-128"/>
            </a:endParaRPr>
          </a:p>
          <a:p>
            <a:pPr lvl="0">
              <a:spcAft>
                <a:spcPts val="300"/>
              </a:spcAft>
              <a:buClr>
                <a:schemeClr val="dk1"/>
              </a:buClr>
              <a:buSzPts val="1100"/>
            </a:pPr>
            <a:r>
              <a:rPr lang="ja-JP" altLang="en-US" dirty="0">
                <a:solidFill>
                  <a:schemeClr val="dk2"/>
                </a:solidFill>
                <a:latin typeface="BIZ UDPゴシック" panose="020B0400000000000000" pitchFamily="50" charset="-128"/>
                <a:ea typeface="BIZ UDPゴシック" panose="020B0400000000000000" pitchFamily="50" charset="-128"/>
              </a:rPr>
              <a:t>　　・参加することで日常業務でも活用できるイメージが湧きました</a:t>
            </a:r>
            <a:endParaRPr lang="en-US" altLang="ja-JP" dirty="0">
              <a:solidFill>
                <a:schemeClr val="dk2"/>
              </a:solidFill>
              <a:latin typeface="BIZ UDPゴシック" panose="020B0400000000000000" pitchFamily="50" charset="-128"/>
              <a:ea typeface="BIZ UDPゴシック" panose="020B0400000000000000" pitchFamily="50" charset="-128"/>
            </a:endParaRPr>
          </a:p>
          <a:p>
            <a:pPr lvl="0">
              <a:spcAft>
                <a:spcPts val="300"/>
              </a:spcAft>
              <a:buClr>
                <a:schemeClr val="dk1"/>
              </a:buClr>
              <a:buSzPts val="1100"/>
            </a:pPr>
            <a:r>
              <a:rPr lang="ja-JP" altLang="en-US" dirty="0">
                <a:solidFill>
                  <a:schemeClr val="dk2"/>
                </a:solidFill>
                <a:latin typeface="BIZ UDPゴシック" panose="020B0400000000000000" pitchFamily="50" charset="-128"/>
                <a:ea typeface="BIZ UDPゴシック" panose="020B0400000000000000" pitchFamily="50" charset="-128"/>
              </a:rPr>
              <a:t>　　・様々なグループの成果物を、本人の話を聞きながら共有できた点がとてもよかったです。</a:t>
            </a:r>
            <a:endParaRPr lang="en-US" altLang="ja-JP" dirty="0">
              <a:solidFill>
                <a:schemeClr val="dk2"/>
              </a:solidFill>
              <a:latin typeface="BIZ UDPゴシック" panose="020B0400000000000000" pitchFamily="50" charset="-128"/>
              <a:ea typeface="BIZ UDPゴシック" panose="020B0400000000000000" pitchFamily="50" charset="-128"/>
            </a:endParaRPr>
          </a:p>
          <a:p>
            <a:pPr lvl="0">
              <a:spcAft>
                <a:spcPts val="300"/>
              </a:spcAft>
              <a:buClr>
                <a:schemeClr val="dk1"/>
              </a:buClr>
              <a:buSzPts val="1100"/>
            </a:pPr>
            <a:endParaRPr lang="en-US" altLang="ja-JP" b="1" dirty="0">
              <a:solidFill>
                <a:schemeClr val="dk2"/>
              </a:solidFill>
              <a:latin typeface="BIZ UDPゴシック" panose="020B0400000000000000" pitchFamily="50" charset="-128"/>
              <a:ea typeface="BIZ UDPゴシック" panose="020B0400000000000000" pitchFamily="50" charset="-128"/>
            </a:endParaRPr>
          </a:p>
          <a:p>
            <a:pPr marL="361950" lvl="0" indent="-361950">
              <a:spcAft>
                <a:spcPts val="300"/>
              </a:spcAft>
              <a:buClr>
                <a:schemeClr val="dk1"/>
              </a:buClr>
              <a:buSzPts val="1100"/>
            </a:pPr>
            <a:r>
              <a:rPr lang="ja-JP" altLang="en-US" b="1" dirty="0">
                <a:solidFill>
                  <a:schemeClr val="dk2"/>
                </a:solidFill>
                <a:latin typeface="BIZ UDPゴシック" panose="020B0400000000000000" pitchFamily="50" charset="-128"/>
                <a:ea typeface="BIZ UDPゴシック" panose="020B0400000000000000" pitchFamily="50" charset="-128"/>
              </a:rPr>
              <a:t>改善提案など</a:t>
            </a:r>
            <a:endParaRPr b="1" dirty="0">
              <a:solidFill>
                <a:schemeClr val="dk2"/>
              </a:solidFill>
              <a:latin typeface="BIZ UDPゴシック" panose="020B0400000000000000" pitchFamily="50" charset="-128"/>
              <a:ea typeface="BIZ UDPゴシック" panose="020B0400000000000000" pitchFamily="50" charset="-128"/>
            </a:endParaRPr>
          </a:p>
          <a:p>
            <a:pPr lvl="0" indent="180975" algn="l" rtl="0">
              <a:spcBef>
                <a:spcPts val="0"/>
              </a:spcBef>
              <a:spcAft>
                <a:spcPts val="300"/>
              </a:spcAft>
              <a:buNone/>
            </a:pPr>
            <a:r>
              <a:rPr lang="ja-JP" altLang="en-US" dirty="0">
                <a:solidFill>
                  <a:schemeClr val="dk2"/>
                </a:solidFill>
                <a:latin typeface="BIZ UDPゴシック" panose="020B0400000000000000" pitchFamily="50" charset="-128"/>
                <a:ea typeface="BIZ UDPゴシック" panose="020B0400000000000000" pitchFamily="50" charset="-128"/>
              </a:rPr>
              <a:t>・時間がもう少し確保できれば良いと思いました</a:t>
            </a:r>
            <a:endParaRPr lang="en-US" altLang="ja-JP" dirty="0">
              <a:solidFill>
                <a:schemeClr val="dk2"/>
              </a:solidFill>
              <a:latin typeface="BIZ UDPゴシック" panose="020B0400000000000000" pitchFamily="50" charset="-128"/>
              <a:ea typeface="BIZ UDPゴシック" panose="020B0400000000000000" pitchFamily="50" charset="-128"/>
            </a:endParaRPr>
          </a:p>
          <a:p>
            <a:pPr lvl="0" indent="180975" algn="l" rtl="0">
              <a:spcBef>
                <a:spcPts val="0"/>
              </a:spcBef>
              <a:spcAft>
                <a:spcPts val="300"/>
              </a:spcAft>
              <a:buNone/>
            </a:pPr>
            <a:r>
              <a:rPr lang="ja-JP" altLang="en-US" dirty="0">
                <a:solidFill>
                  <a:schemeClr val="dk2"/>
                </a:solidFill>
                <a:latin typeface="BIZ UDPゴシック" panose="020B0400000000000000" pitchFamily="50" charset="-128"/>
                <a:ea typeface="BIZ UDPゴシック" panose="020B0400000000000000" pitchFamily="50" charset="-128"/>
              </a:rPr>
              <a:t>・進めるためのポイントを資料に記載いただけると嬉しいです。</a:t>
            </a:r>
            <a:endParaRPr lang="en-US" altLang="ja-JP" dirty="0">
              <a:solidFill>
                <a:schemeClr val="dk2"/>
              </a:solidFill>
              <a:latin typeface="BIZ UDPゴシック" panose="020B0400000000000000" pitchFamily="50" charset="-128"/>
              <a:ea typeface="BIZ UDPゴシック" panose="020B0400000000000000" pitchFamily="50" charset="-128"/>
            </a:endParaRPr>
          </a:p>
          <a:p>
            <a:pPr lvl="0" indent="180975" algn="l" rtl="0">
              <a:spcBef>
                <a:spcPts val="0"/>
              </a:spcBef>
              <a:spcAft>
                <a:spcPts val="300"/>
              </a:spcAft>
              <a:buNone/>
            </a:pPr>
            <a:r>
              <a:rPr lang="ja-JP" altLang="en-US" dirty="0">
                <a:solidFill>
                  <a:schemeClr val="dk2"/>
                </a:solidFill>
                <a:latin typeface="BIZ UDPゴシック" panose="020B0400000000000000" pitchFamily="50" charset="-128"/>
                <a:ea typeface="BIZ UDPゴシック" panose="020B0400000000000000" pitchFamily="50" charset="-128"/>
              </a:rPr>
              <a:t>・個々人の生成</a:t>
            </a:r>
            <a:r>
              <a:rPr lang="en-US" altLang="ja-JP" dirty="0">
                <a:solidFill>
                  <a:schemeClr val="dk2"/>
                </a:solidFill>
                <a:latin typeface="BIZ UDPゴシック" panose="020B0400000000000000" pitchFamily="50" charset="-128"/>
                <a:ea typeface="BIZ UDPゴシック" panose="020B0400000000000000" pitchFamily="50" charset="-128"/>
              </a:rPr>
              <a:t>AI</a:t>
            </a:r>
            <a:r>
              <a:rPr lang="ja-JP" altLang="en-US" dirty="0">
                <a:solidFill>
                  <a:schemeClr val="dk2"/>
                </a:solidFill>
                <a:latin typeface="BIZ UDPゴシック" panose="020B0400000000000000" pitchFamily="50" charset="-128"/>
                <a:ea typeface="BIZ UDPゴシック" panose="020B0400000000000000" pitchFamily="50" charset="-128"/>
              </a:rPr>
              <a:t>への知識・リテラシーの差が出てしまっていたような気がします。</a:t>
            </a:r>
            <a:endParaRPr lang="en-US" altLang="ja-JP" dirty="0">
              <a:solidFill>
                <a:schemeClr val="dk2"/>
              </a:solidFill>
              <a:latin typeface="BIZ UDPゴシック" panose="020B0400000000000000" pitchFamily="50" charset="-128"/>
              <a:ea typeface="BIZ UDPゴシック" panose="020B0400000000000000" pitchFamily="50" charset="-128"/>
            </a:endParaRPr>
          </a:p>
          <a:p>
            <a:pPr marL="0" lvl="0" indent="0" algn="l" rtl="0">
              <a:spcBef>
                <a:spcPts val="1200"/>
              </a:spcBef>
              <a:spcAft>
                <a:spcPts val="300"/>
              </a:spcAft>
              <a:buNone/>
            </a:pPr>
            <a:r>
              <a:rPr lang="ja-JP" altLang="en-US" b="1" dirty="0">
                <a:solidFill>
                  <a:schemeClr val="dk2"/>
                </a:solidFill>
                <a:latin typeface="BIZ UDPゴシック" panose="020B0400000000000000" pitchFamily="50" charset="-128"/>
                <a:ea typeface="BIZ UDPゴシック" panose="020B0400000000000000" pitchFamily="50" charset="-128"/>
              </a:rPr>
              <a:t>その他</a:t>
            </a:r>
            <a:endParaRPr lang="en-US" altLang="ja-JP" dirty="0">
              <a:solidFill>
                <a:schemeClr val="dk2"/>
              </a:solidFill>
              <a:latin typeface="BIZ UDPゴシック" panose="020B0400000000000000" pitchFamily="50" charset="-128"/>
              <a:ea typeface="BIZ UDPゴシック" panose="020B0400000000000000" pitchFamily="50" charset="-128"/>
            </a:endParaRPr>
          </a:p>
          <a:p>
            <a:pPr lvl="0" indent="180975">
              <a:spcAft>
                <a:spcPts val="300"/>
              </a:spcAft>
            </a:pPr>
            <a:r>
              <a:rPr lang="ja-JP" altLang="en-US" dirty="0">
                <a:solidFill>
                  <a:schemeClr val="dk2"/>
                </a:solidFill>
                <a:latin typeface="BIZ UDPゴシック" panose="020B0400000000000000" pitchFamily="50" charset="-128"/>
                <a:ea typeface="BIZ UDPゴシック" panose="020B0400000000000000" pitchFamily="50" charset="-128"/>
              </a:rPr>
              <a:t>・周りのレベルについていけるように、今回の課題を自分でも再度取り組んで勉強したい</a:t>
            </a:r>
            <a:endParaRPr lang="en-US" altLang="ja-JP" dirty="0">
              <a:solidFill>
                <a:schemeClr val="dk2"/>
              </a:solidFill>
              <a:latin typeface="BIZ UDPゴシック" panose="020B0400000000000000" pitchFamily="50" charset="-128"/>
              <a:ea typeface="BIZ UDPゴシック" panose="020B0400000000000000" pitchFamily="50" charset="-128"/>
            </a:endParaRPr>
          </a:p>
          <a:p>
            <a:pPr lvl="0" indent="180975">
              <a:spcAft>
                <a:spcPts val="300"/>
              </a:spcAft>
            </a:pPr>
            <a:r>
              <a:rPr lang="ja-JP" altLang="en-US" dirty="0">
                <a:solidFill>
                  <a:schemeClr val="dk2"/>
                </a:solidFill>
                <a:latin typeface="BIZ UDPゴシック" panose="020B0400000000000000" pitchFamily="50" charset="-128"/>
                <a:ea typeface="BIZ UDPゴシック" panose="020B0400000000000000" pitchFamily="50" charset="-128"/>
              </a:rPr>
              <a:t>・レベルが高いチームを見学してみたい</a:t>
            </a:r>
            <a:endParaRPr lang="en-US" altLang="ja-JP" dirty="0">
              <a:solidFill>
                <a:schemeClr val="dk2"/>
              </a:solidFill>
              <a:latin typeface="BIZ UDPゴシック" panose="020B0400000000000000" pitchFamily="50" charset="-128"/>
              <a:ea typeface="BIZ UDPゴシック" panose="020B0400000000000000" pitchFamily="50" charset="-128"/>
            </a:endParaRPr>
          </a:p>
          <a:p>
            <a:pPr lvl="0" indent="180975" algn="l" rtl="0">
              <a:spcBef>
                <a:spcPts val="0"/>
              </a:spcBef>
              <a:spcAft>
                <a:spcPts val="300"/>
              </a:spcAft>
              <a:buNone/>
            </a:pPr>
            <a:r>
              <a:rPr lang="ja-JP" altLang="en-US" dirty="0">
                <a:solidFill>
                  <a:schemeClr val="dk2"/>
                </a:solidFill>
                <a:latin typeface="BIZ UDPゴシック" panose="020B0400000000000000" pitchFamily="50" charset="-128"/>
                <a:ea typeface="BIZ UDPゴシック" panose="020B0400000000000000" pitchFamily="50" charset="-128"/>
              </a:rPr>
              <a:t>・このような取り組みが広がってほしい</a:t>
            </a:r>
            <a:endParaRPr dirty="0">
              <a:solidFill>
                <a:schemeClr val="dk2"/>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07627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181342"/>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JP" altLang="en-US" b="1" dirty="0">
                <a:solidFill>
                  <a:schemeClr val="accent1"/>
                </a:solidFill>
                <a:latin typeface="BIZ UDPゴシック" panose="020B0400000000000000" pitchFamily="50" charset="-128"/>
                <a:ea typeface="BIZ UDPゴシック" panose="020B0400000000000000" pitchFamily="50" charset="-128"/>
              </a:rPr>
              <a:t>スケジュール</a:t>
            </a:r>
            <a:endParaRPr b="1" dirty="0">
              <a:solidFill>
                <a:schemeClr val="accent1"/>
              </a:solidFill>
              <a:latin typeface="BIZ UDPゴシック" panose="020B0400000000000000" pitchFamily="50" charset="-128"/>
              <a:ea typeface="BIZ UDPゴシック" panose="020B0400000000000000" pitchFamily="50" charset="-128"/>
            </a:endParaRPr>
          </a:p>
        </p:txBody>
      </p:sp>
      <p:graphicFrame>
        <p:nvGraphicFramePr>
          <p:cNvPr id="4" name="Google Shape;63;p14">
            <a:extLst>
              <a:ext uri="{FF2B5EF4-FFF2-40B4-BE49-F238E27FC236}">
                <a16:creationId xmlns:a16="http://schemas.microsoft.com/office/drawing/2014/main" id="{773FA79D-A6FB-48DA-B2C5-84816F5BAA09}"/>
              </a:ext>
            </a:extLst>
          </p:cNvPr>
          <p:cNvGraphicFramePr/>
          <p:nvPr>
            <p:extLst>
              <p:ext uri="{D42A27DB-BD31-4B8C-83A1-F6EECF244321}">
                <p14:modId xmlns:p14="http://schemas.microsoft.com/office/powerpoint/2010/main" val="1799197613"/>
              </p:ext>
            </p:extLst>
          </p:nvPr>
        </p:nvGraphicFramePr>
        <p:xfrm>
          <a:off x="311700" y="1017724"/>
          <a:ext cx="8325762" cy="4363936"/>
        </p:xfrm>
        <a:graphic>
          <a:graphicData uri="http://schemas.openxmlformats.org/drawingml/2006/table">
            <a:tbl>
              <a:tblPr>
                <a:noFill/>
              </a:tblPr>
              <a:tblGrid>
                <a:gridCol w="2397264">
                  <a:extLst>
                    <a:ext uri="{9D8B030D-6E8A-4147-A177-3AD203B41FA5}">
                      <a16:colId xmlns:a16="http://schemas.microsoft.com/office/drawing/2014/main" val="20000"/>
                    </a:ext>
                  </a:extLst>
                </a:gridCol>
                <a:gridCol w="5928498">
                  <a:extLst>
                    <a:ext uri="{9D8B030D-6E8A-4147-A177-3AD203B41FA5}">
                      <a16:colId xmlns:a16="http://schemas.microsoft.com/office/drawing/2014/main" val="20001"/>
                    </a:ext>
                  </a:extLst>
                </a:gridCol>
              </a:tblGrid>
              <a:tr h="545492">
                <a:tc>
                  <a:txBody>
                    <a:bodyPr/>
                    <a:lstStyle/>
                    <a:p>
                      <a:pPr marL="0" lvl="0" indent="0" algn="ctr" rtl="0">
                        <a:spcBef>
                          <a:spcPts val="0"/>
                        </a:spcBef>
                        <a:spcAft>
                          <a:spcPts val="0"/>
                        </a:spcAft>
                        <a:buNone/>
                      </a:pPr>
                      <a:r>
                        <a:rPr lang="ja" sz="1600" dirty="0">
                          <a:solidFill>
                            <a:srgbClr val="FFFFFF"/>
                          </a:solidFill>
                          <a:latin typeface="BIZ UDPゴシック" panose="020B0400000000000000" pitchFamily="50" charset="-128"/>
                          <a:ea typeface="BIZ UDPゴシック" panose="020B0400000000000000" pitchFamily="50" charset="-128"/>
                        </a:rPr>
                        <a:t>時間</a:t>
                      </a:r>
                      <a:endParaRPr sz="1600" dirty="0">
                        <a:solidFill>
                          <a:srgbClr val="FFFFFF"/>
                        </a:solidFill>
                        <a:latin typeface="BIZ UDPゴシック" panose="020B0400000000000000" pitchFamily="50" charset="-128"/>
                        <a:ea typeface="BIZ UDPゴシック" panose="020B0400000000000000" pitchFamily="50" charset="-128"/>
                      </a:endParaRPr>
                    </a:p>
                  </a:txBody>
                  <a:tcPr marL="91425" marR="91425" marT="91425" marB="91425">
                    <a:solidFill>
                      <a:srgbClr val="4285F4"/>
                    </a:solidFill>
                  </a:tcPr>
                </a:tc>
                <a:tc>
                  <a:txBody>
                    <a:bodyPr/>
                    <a:lstStyle/>
                    <a:p>
                      <a:pPr marL="0" lvl="0" indent="0" algn="ctr" rtl="0">
                        <a:spcBef>
                          <a:spcPts val="0"/>
                        </a:spcBef>
                        <a:spcAft>
                          <a:spcPts val="0"/>
                        </a:spcAft>
                        <a:buNone/>
                      </a:pPr>
                      <a:r>
                        <a:rPr lang="ja" sz="1600" dirty="0">
                          <a:solidFill>
                            <a:srgbClr val="FFFFFF"/>
                          </a:solidFill>
                          <a:latin typeface="BIZ UDPゴシック" panose="020B0400000000000000" pitchFamily="50" charset="-128"/>
                          <a:ea typeface="BIZ UDPゴシック" panose="020B0400000000000000" pitchFamily="50" charset="-128"/>
                        </a:rPr>
                        <a:t>内容</a:t>
                      </a:r>
                      <a:endParaRPr sz="1600" dirty="0">
                        <a:solidFill>
                          <a:srgbClr val="FFFFFF"/>
                        </a:solidFill>
                        <a:latin typeface="BIZ UDPゴシック" panose="020B0400000000000000" pitchFamily="50" charset="-128"/>
                        <a:ea typeface="BIZ UDPゴシック" panose="020B0400000000000000" pitchFamily="50" charset="-128"/>
                      </a:endParaRPr>
                    </a:p>
                  </a:txBody>
                  <a:tcPr marL="91425" marR="91425" marT="91425" marB="91425">
                    <a:solidFill>
                      <a:srgbClr val="4285F4"/>
                    </a:solidFill>
                  </a:tcPr>
                </a:tc>
                <a:extLst>
                  <a:ext uri="{0D108BD9-81ED-4DB2-BD59-A6C34878D82A}">
                    <a16:rowId xmlns:a16="http://schemas.microsoft.com/office/drawing/2014/main" val="10000"/>
                  </a:ext>
                </a:extLst>
              </a:tr>
              <a:tr h="545492">
                <a:tc>
                  <a:txBody>
                    <a:bodyPr/>
                    <a:lstStyle/>
                    <a:p>
                      <a:pPr marL="0" lvl="0" indent="0" algn="ctr" rtl="0">
                        <a:spcBef>
                          <a:spcPts val="0"/>
                        </a:spcBef>
                        <a:spcAft>
                          <a:spcPts val="0"/>
                        </a:spcAft>
                        <a:buNone/>
                      </a:pPr>
                      <a:r>
                        <a:rPr lang="ja" sz="1600" dirty="0">
                          <a:latin typeface="BIZ UDPゴシック" panose="020B0400000000000000" pitchFamily="50" charset="-128"/>
                          <a:ea typeface="BIZ UDPゴシック" panose="020B0400000000000000" pitchFamily="50" charset="-128"/>
                        </a:rPr>
                        <a:t>13:30 - 13:35</a:t>
                      </a:r>
                      <a:endParaRPr sz="1600" dirty="0">
                        <a:latin typeface="BIZ UDPゴシック" panose="020B0400000000000000" pitchFamily="50" charset="-128"/>
                        <a:ea typeface="BIZ UDPゴシック" panose="020B0400000000000000" pitchFamily="50" charset="-128"/>
                      </a:endParaRPr>
                    </a:p>
                  </a:txBody>
                  <a:tcPr marL="91425" marR="91425" marT="91425" marB="91425"/>
                </a:tc>
                <a:tc>
                  <a:txBody>
                    <a:bodyPr/>
                    <a:lstStyle/>
                    <a:p>
                      <a:pPr marL="0" lvl="0" indent="0" algn="l" rtl="0">
                        <a:spcBef>
                          <a:spcPts val="0"/>
                        </a:spcBef>
                        <a:spcAft>
                          <a:spcPts val="0"/>
                        </a:spcAft>
                        <a:buNone/>
                      </a:pPr>
                      <a:r>
                        <a:rPr lang="ja" sz="1600" dirty="0">
                          <a:latin typeface="BIZ UDPゴシック" panose="020B0400000000000000" pitchFamily="50" charset="-128"/>
                          <a:ea typeface="BIZ UDPゴシック" panose="020B0400000000000000" pitchFamily="50" charset="-128"/>
                        </a:rPr>
                        <a:t>オープニング</a:t>
                      </a:r>
                      <a:endParaRPr sz="1600" dirty="0">
                        <a:latin typeface="BIZ UDPゴシック" panose="020B0400000000000000" pitchFamily="50" charset="-128"/>
                        <a:ea typeface="BIZ UDPゴシック" panose="020B0400000000000000" pitchFamily="50" charset="-128"/>
                      </a:endParaRPr>
                    </a:p>
                  </a:txBody>
                  <a:tcPr marL="91425" marR="91425" marT="91425" marB="91425"/>
                </a:tc>
                <a:extLst>
                  <a:ext uri="{0D108BD9-81ED-4DB2-BD59-A6C34878D82A}">
                    <a16:rowId xmlns:a16="http://schemas.microsoft.com/office/drawing/2014/main" val="10001"/>
                  </a:ext>
                </a:extLst>
              </a:tr>
              <a:tr h="545492">
                <a:tc>
                  <a:txBody>
                    <a:bodyPr/>
                    <a:lstStyle/>
                    <a:p>
                      <a:pPr marL="0" lvl="0" indent="0" algn="ctr" rtl="0">
                        <a:spcBef>
                          <a:spcPts val="0"/>
                        </a:spcBef>
                        <a:spcAft>
                          <a:spcPts val="0"/>
                        </a:spcAft>
                        <a:buNone/>
                      </a:pPr>
                      <a:r>
                        <a:rPr lang="ja" sz="1600">
                          <a:latin typeface="BIZ UDPゴシック" panose="020B0400000000000000" pitchFamily="50" charset="-128"/>
                          <a:ea typeface="BIZ UDPゴシック" panose="020B0400000000000000" pitchFamily="50" charset="-128"/>
                        </a:rPr>
                        <a:t>13:35 - 13:40</a:t>
                      </a:r>
                      <a:endParaRPr sz="1600">
                        <a:latin typeface="BIZ UDPゴシック" panose="020B0400000000000000" pitchFamily="50" charset="-128"/>
                        <a:ea typeface="BIZ UDPゴシック" panose="020B0400000000000000" pitchFamily="50" charset="-128"/>
                      </a:endParaRPr>
                    </a:p>
                  </a:txBody>
                  <a:tcPr marL="91425" marR="91425" marT="91425" marB="91425"/>
                </a:tc>
                <a:tc>
                  <a:txBody>
                    <a:bodyPr/>
                    <a:lstStyle/>
                    <a:p>
                      <a:pPr marL="0" lvl="0" indent="0" algn="l" rtl="0">
                        <a:spcBef>
                          <a:spcPts val="0"/>
                        </a:spcBef>
                        <a:spcAft>
                          <a:spcPts val="0"/>
                        </a:spcAft>
                        <a:buNone/>
                      </a:pPr>
                      <a:r>
                        <a:rPr lang="ja" sz="1600">
                          <a:latin typeface="BIZ UDPゴシック" panose="020B0400000000000000" pitchFamily="50" charset="-128"/>
                          <a:ea typeface="BIZ UDPゴシック" panose="020B0400000000000000" pitchFamily="50" charset="-128"/>
                        </a:rPr>
                        <a:t>ハッカソン内容説明</a:t>
                      </a:r>
                      <a:endParaRPr sz="1600">
                        <a:latin typeface="BIZ UDPゴシック" panose="020B0400000000000000" pitchFamily="50" charset="-128"/>
                        <a:ea typeface="BIZ UDPゴシック" panose="020B0400000000000000" pitchFamily="50" charset="-128"/>
                      </a:endParaRPr>
                    </a:p>
                  </a:txBody>
                  <a:tcPr marL="91425" marR="91425" marT="91425" marB="91425"/>
                </a:tc>
                <a:extLst>
                  <a:ext uri="{0D108BD9-81ED-4DB2-BD59-A6C34878D82A}">
                    <a16:rowId xmlns:a16="http://schemas.microsoft.com/office/drawing/2014/main" val="10002"/>
                  </a:ext>
                </a:extLst>
              </a:tr>
              <a:tr h="545492">
                <a:tc>
                  <a:txBody>
                    <a:bodyPr/>
                    <a:lstStyle/>
                    <a:p>
                      <a:pPr marL="0" lvl="0" indent="0" algn="ctr" rtl="0">
                        <a:spcBef>
                          <a:spcPts val="0"/>
                        </a:spcBef>
                        <a:spcAft>
                          <a:spcPts val="0"/>
                        </a:spcAft>
                        <a:buNone/>
                      </a:pPr>
                      <a:r>
                        <a:rPr lang="ja" sz="1600">
                          <a:latin typeface="BIZ UDPゴシック" panose="020B0400000000000000" pitchFamily="50" charset="-128"/>
                          <a:ea typeface="BIZ UDPゴシック" panose="020B0400000000000000" pitchFamily="50" charset="-128"/>
                        </a:rPr>
                        <a:t>13:40 - 13:45</a:t>
                      </a:r>
                      <a:endParaRPr sz="1600">
                        <a:latin typeface="BIZ UDPゴシック" panose="020B0400000000000000" pitchFamily="50" charset="-128"/>
                        <a:ea typeface="BIZ UDPゴシック" panose="020B0400000000000000" pitchFamily="50" charset="-128"/>
                      </a:endParaRPr>
                    </a:p>
                  </a:txBody>
                  <a:tcPr marL="91425" marR="91425" marT="91425" marB="91425"/>
                </a:tc>
                <a:tc>
                  <a:txBody>
                    <a:bodyPr/>
                    <a:lstStyle/>
                    <a:p>
                      <a:pPr marL="0" lvl="0" indent="0" algn="l" rtl="0">
                        <a:spcBef>
                          <a:spcPts val="0"/>
                        </a:spcBef>
                        <a:spcAft>
                          <a:spcPts val="0"/>
                        </a:spcAft>
                        <a:buNone/>
                      </a:pPr>
                      <a:r>
                        <a:rPr lang="ja" sz="1600" dirty="0">
                          <a:latin typeface="BIZ UDPゴシック" panose="020B0400000000000000" pitchFamily="50" charset="-128"/>
                          <a:ea typeface="BIZ UDPゴシック" panose="020B0400000000000000" pitchFamily="50" charset="-128"/>
                        </a:rPr>
                        <a:t>チーム内自己紹介</a:t>
                      </a:r>
                      <a:endParaRPr sz="1600" dirty="0">
                        <a:latin typeface="BIZ UDPゴシック" panose="020B0400000000000000" pitchFamily="50" charset="-128"/>
                        <a:ea typeface="BIZ UDPゴシック" panose="020B0400000000000000" pitchFamily="50" charset="-128"/>
                      </a:endParaRPr>
                    </a:p>
                  </a:txBody>
                  <a:tcPr marL="91425" marR="91425" marT="91425" marB="91425"/>
                </a:tc>
                <a:extLst>
                  <a:ext uri="{0D108BD9-81ED-4DB2-BD59-A6C34878D82A}">
                    <a16:rowId xmlns:a16="http://schemas.microsoft.com/office/drawing/2014/main" val="10003"/>
                  </a:ext>
                </a:extLst>
              </a:tr>
              <a:tr h="545492">
                <a:tc>
                  <a:txBody>
                    <a:bodyPr/>
                    <a:lstStyle/>
                    <a:p>
                      <a:pPr marL="0" lvl="0" indent="0" algn="ctr" rtl="0">
                        <a:spcBef>
                          <a:spcPts val="0"/>
                        </a:spcBef>
                        <a:spcAft>
                          <a:spcPts val="0"/>
                        </a:spcAft>
                        <a:buNone/>
                      </a:pPr>
                      <a:r>
                        <a:rPr lang="ja" sz="1600">
                          <a:latin typeface="BIZ UDPゴシック" panose="020B0400000000000000" pitchFamily="50" charset="-128"/>
                          <a:ea typeface="BIZ UDPゴシック" panose="020B0400000000000000" pitchFamily="50" charset="-128"/>
                        </a:rPr>
                        <a:t>13:45 - 14:45</a:t>
                      </a:r>
                      <a:endParaRPr sz="1600">
                        <a:latin typeface="BIZ UDPゴシック" panose="020B0400000000000000" pitchFamily="50" charset="-128"/>
                        <a:ea typeface="BIZ UDPゴシック" panose="020B0400000000000000" pitchFamily="50" charset="-128"/>
                      </a:endParaRPr>
                    </a:p>
                  </a:txBody>
                  <a:tcPr marL="91425" marR="91425" marT="91425" marB="91425"/>
                </a:tc>
                <a:tc>
                  <a:txBody>
                    <a:bodyPr/>
                    <a:lstStyle/>
                    <a:p>
                      <a:pPr marL="0" lvl="0" indent="0" algn="l" rtl="0">
                        <a:spcBef>
                          <a:spcPts val="0"/>
                        </a:spcBef>
                        <a:spcAft>
                          <a:spcPts val="0"/>
                        </a:spcAft>
                        <a:buNone/>
                      </a:pPr>
                      <a:r>
                        <a:rPr lang="ja" sz="1600">
                          <a:latin typeface="BIZ UDPゴシック" panose="020B0400000000000000" pitchFamily="50" charset="-128"/>
                          <a:ea typeface="BIZ UDPゴシック" panose="020B0400000000000000" pitchFamily="50" charset="-128"/>
                        </a:rPr>
                        <a:t>ハッカソン</a:t>
                      </a:r>
                      <a:endParaRPr sz="1600">
                        <a:latin typeface="BIZ UDPゴシック" panose="020B0400000000000000" pitchFamily="50" charset="-128"/>
                        <a:ea typeface="BIZ UDPゴシック" panose="020B0400000000000000" pitchFamily="50" charset="-128"/>
                      </a:endParaRPr>
                    </a:p>
                  </a:txBody>
                  <a:tcPr marL="91425" marR="91425" marT="91425" marB="91425"/>
                </a:tc>
                <a:extLst>
                  <a:ext uri="{0D108BD9-81ED-4DB2-BD59-A6C34878D82A}">
                    <a16:rowId xmlns:a16="http://schemas.microsoft.com/office/drawing/2014/main" val="10004"/>
                  </a:ext>
                </a:extLst>
              </a:tr>
              <a:tr h="545492">
                <a:tc>
                  <a:txBody>
                    <a:bodyPr/>
                    <a:lstStyle/>
                    <a:p>
                      <a:pPr marL="0" lvl="0" indent="0" algn="ctr" rtl="0">
                        <a:spcBef>
                          <a:spcPts val="0"/>
                        </a:spcBef>
                        <a:spcAft>
                          <a:spcPts val="0"/>
                        </a:spcAft>
                        <a:buNone/>
                      </a:pPr>
                      <a:r>
                        <a:rPr lang="ja" sz="1600" dirty="0">
                          <a:latin typeface="BIZ UDPゴシック" panose="020B0400000000000000" pitchFamily="50" charset="-128"/>
                          <a:ea typeface="BIZ UDPゴシック" panose="020B0400000000000000" pitchFamily="50" charset="-128"/>
                        </a:rPr>
                        <a:t>14:45 - 15:</a:t>
                      </a:r>
                      <a:r>
                        <a:rPr lang="ja-JP" altLang="en-US" sz="1600" dirty="0">
                          <a:latin typeface="BIZ UDPゴシック" panose="020B0400000000000000" pitchFamily="50" charset="-128"/>
                          <a:ea typeface="BIZ UDPゴシック" panose="020B0400000000000000" pitchFamily="50" charset="-128"/>
                        </a:rPr>
                        <a:t>２</a:t>
                      </a:r>
                      <a:r>
                        <a:rPr lang="ja" sz="1600" dirty="0">
                          <a:latin typeface="BIZ UDPゴシック" panose="020B0400000000000000" pitchFamily="50" charset="-128"/>
                          <a:ea typeface="BIZ UDPゴシック" panose="020B0400000000000000" pitchFamily="50" charset="-128"/>
                        </a:rPr>
                        <a:t>0</a:t>
                      </a:r>
                      <a:endParaRPr sz="1600" dirty="0">
                        <a:latin typeface="BIZ UDPゴシック" panose="020B0400000000000000" pitchFamily="50" charset="-128"/>
                        <a:ea typeface="BIZ UDPゴシック" panose="020B0400000000000000" pitchFamily="50" charset="-128"/>
                      </a:endParaRPr>
                    </a:p>
                  </a:txBody>
                  <a:tcPr marL="91425" marR="91425" marT="91425" marB="91425"/>
                </a:tc>
                <a:tc>
                  <a:txBody>
                    <a:bodyPr/>
                    <a:lstStyle/>
                    <a:p>
                      <a:pPr marL="0" lvl="0" indent="0" algn="l" rtl="0">
                        <a:spcBef>
                          <a:spcPts val="0"/>
                        </a:spcBef>
                        <a:spcAft>
                          <a:spcPts val="0"/>
                        </a:spcAft>
                        <a:buNone/>
                      </a:pPr>
                      <a:r>
                        <a:rPr lang="ja" sz="1600" dirty="0">
                          <a:latin typeface="BIZ UDPゴシック" panose="020B0400000000000000" pitchFamily="50" charset="-128"/>
                          <a:ea typeface="BIZ UDPゴシック" panose="020B0400000000000000" pitchFamily="50" charset="-128"/>
                        </a:rPr>
                        <a:t>成果発表（1チーム3分）</a:t>
                      </a:r>
                      <a:endParaRPr sz="1600" dirty="0">
                        <a:latin typeface="BIZ UDPゴシック" panose="020B0400000000000000" pitchFamily="50" charset="-128"/>
                        <a:ea typeface="BIZ UDPゴシック" panose="020B0400000000000000" pitchFamily="50" charset="-128"/>
                      </a:endParaRPr>
                    </a:p>
                  </a:txBody>
                  <a:tcPr marL="91425" marR="91425" marT="91425" marB="91425"/>
                </a:tc>
                <a:extLst>
                  <a:ext uri="{0D108BD9-81ED-4DB2-BD59-A6C34878D82A}">
                    <a16:rowId xmlns:a16="http://schemas.microsoft.com/office/drawing/2014/main" val="10005"/>
                  </a:ext>
                </a:extLst>
              </a:tr>
              <a:tr h="545492">
                <a:tc>
                  <a:txBody>
                    <a:bodyPr/>
                    <a:lstStyle/>
                    <a:p>
                      <a:pPr marL="0" lvl="0" indent="0" algn="ctr" rtl="0">
                        <a:spcBef>
                          <a:spcPts val="0"/>
                        </a:spcBef>
                        <a:spcAft>
                          <a:spcPts val="0"/>
                        </a:spcAft>
                        <a:buNone/>
                      </a:pPr>
                      <a:r>
                        <a:rPr lang="ja" sz="1600" dirty="0">
                          <a:latin typeface="BIZ UDPゴシック" panose="020B0400000000000000" pitchFamily="50" charset="-128"/>
                          <a:ea typeface="BIZ UDPゴシック" panose="020B0400000000000000" pitchFamily="50" charset="-128"/>
                        </a:rPr>
                        <a:t>15:</a:t>
                      </a:r>
                      <a:r>
                        <a:rPr lang="ja-JP" altLang="en-US" sz="1600" dirty="0">
                          <a:latin typeface="BIZ UDPゴシック" panose="020B0400000000000000" pitchFamily="50" charset="-128"/>
                          <a:ea typeface="BIZ UDPゴシック" panose="020B0400000000000000" pitchFamily="50" charset="-128"/>
                        </a:rPr>
                        <a:t>２</a:t>
                      </a:r>
                      <a:r>
                        <a:rPr lang="ja" sz="1600" dirty="0">
                          <a:latin typeface="BIZ UDPゴシック" panose="020B0400000000000000" pitchFamily="50" charset="-128"/>
                          <a:ea typeface="BIZ UDPゴシック" panose="020B0400000000000000" pitchFamily="50" charset="-128"/>
                        </a:rPr>
                        <a:t>0 - 15:</a:t>
                      </a:r>
                      <a:r>
                        <a:rPr lang="ja-JP" altLang="en-US" sz="1600" dirty="0">
                          <a:latin typeface="BIZ UDPゴシック" panose="020B0400000000000000" pitchFamily="50" charset="-128"/>
                          <a:ea typeface="BIZ UDPゴシック" panose="020B0400000000000000" pitchFamily="50" charset="-128"/>
                        </a:rPr>
                        <a:t>３０</a:t>
                      </a:r>
                      <a:endParaRPr sz="1600" dirty="0">
                        <a:latin typeface="BIZ UDPゴシック" panose="020B0400000000000000" pitchFamily="50" charset="-128"/>
                        <a:ea typeface="BIZ UDPゴシック" panose="020B0400000000000000" pitchFamily="50" charset="-128"/>
                      </a:endParaRPr>
                    </a:p>
                  </a:txBody>
                  <a:tcPr marL="91425" marR="91425" marT="91425" marB="91425"/>
                </a:tc>
                <a:tc>
                  <a:txBody>
                    <a:bodyPr/>
                    <a:lstStyle/>
                    <a:p>
                      <a:pPr marL="0" lvl="0" indent="0" algn="l" rtl="0">
                        <a:spcBef>
                          <a:spcPts val="0"/>
                        </a:spcBef>
                        <a:spcAft>
                          <a:spcPts val="0"/>
                        </a:spcAft>
                        <a:buNone/>
                      </a:pPr>
                      <a:r>
                        <a:rPr lang="ja" sz="1600" dirty="0">
                          <a:latin typeface="BIZ UDPゴシック" panose="020B0400000000000000" pitchFamily="50" charset="-128"/>
                          <a:ea typeface="BIZ UDPゴシック" panose="020B0400000000000000" pitchFamily="50" charset="-128"/>
                        </a:rPr>
                        <a:t>講評</a:t>
                      </a:r>
                      <a:endParaRPr sz="1600" dirty="0">
                        <a:latin typeface="BIZ UDPゴシック" panose="020B0400000000000000" pitchFamily="50" charset="-128"/>
                        <a:ea typeface="BIZ UDPゴシック" panose="020B0400000000000000" pitchFamily="50" charset="-128"/>
                      </a:endParaRPr>
                    </a:p>
                  </a:txBody>
                  <a:tcPr marL="91425" marR="91425" marT="91425" marB="91425"/>
                </a:tc>
                <a:extLst>
                  <a:ext uri="{0D108BD9-81ED-4DB2-BD59-A6C34878D82A}">
                    <a16:rowId xmlns:a16="http://schemas.microsoft.com/office/drawing/2014/main" val="10006"/>
                  </a:ext>
                </a:extLst>
              </a:tr>
              <a:tr h="545492">
                <a:tc>
                  <a:txBody>
                    <a:bodyPr/>
                    <a:lstStyle/>
                    <a:p>
                      <a:pPr marL="0" lvl="0" indent="0" algn="ctr" rtl="0">
                        <a:spcBef>
                          <a:spcPts val="0"/>
                        </a:spcBef>
                        <a:spcAft>
                          <a:spcPts val="0"/>
                        </a:spcAft>
                        <a:buNone/>
                      </a:pPr>
                      <a:r>
                        <a:rPr lang="ja" sz="1600" dirty="0">
                          <a:latin typeface="BIZ UDPゴシック" panose="020B0400000000000000" pitchFamily="50" charset="-128"/>
                          <a:ea typeface="BIZ UDPゴシック" panose="020B0400000000000000" pitchFamily="50" charset="-128"/>
                        </a:rPr>
                        <a:t>15:</a:t>
                      </a:r>
                      <a:r>
                        <a:rPr lang="ja-JP" altLang="en-US" sz="1600" dirty="0">
                          <a:latin typeface="BIZ UDPゴシック" panose="020B0400000000000000" pitchFamily="50" charset="-128"/>
                          <a:ea typeface="BIZ UDPゴシック" panose="020B0400000000000000" pitchFamily="50" charset="-128"/>
                        </a:rPr>
                        <a:t>３０</a:t>
                      </a:r>
                      <a:r>
                        <a:rPr lang="ja" sz="1600" dirty="0">
                          <a:latin typeface="BIZ UDPゴシック" panose="020B0400000000000000" pitchFamily="50" charset="-128"/>
                          <a:ea typeface="BIZ UDPゴシック" panose="020B0400000000000000" pitchFamily="50" charset="-128"/>
                        </a:rPr>
                        <a:t> - 15:</a:t>
                      </a:r>
                      <a:r>
                        <a:rPr lang="ja-JP" altLang="en-US" sz="1600" dirty="0">
                          <a:latin typeface="BIZ UDPゴシック" panose="020B0400000000000000" pitchFamily="50" charset="-128"/>
                          <a:ea typeface="BIZ UDPゴシック" panose="020B0400000000000000" pitchFamily="50" charset="-128"/>
                        </a:rPr>
                        <a:t>４</a:t>
                      </a:r>
                      <a:r>
                        <a:rPr lang="ja" sz="1600" dirty="0">
                          <a:latin typeface="BIZ UDPゴシック" panose="020B0400000000000000" pitchFamily="50" charset="-128"/>
                          <a:ea typeface="BIZ UDPゴシック" panose="020B0400000000000000" pitchFamily="50" charset="-128"/>
                        </a:rPr>
                        <a:t>0</a:t>
                      </a:r>
                      <a:endParaRPr sz="1600" dirty="0">
                        <a:latin typeface="BIZ UDPゴシック" panose="020B0400000000000000" pitchFamily="50" charset="-128"/>
                        <a:ea typeface="BIZ UDPゴシック" panose="020B0400000000000000" pitchFamily="50" charset="-128"/>
                      </a:endParaRPr>
                    </a:p>
                  </a:txBody>
                  <a:tcPr marL="91425" marR="91425" marT="91425" marB="91425"/>
                </a:tc>
                <a:tc>
                  <a:txBody>
                    <a:bodyPr/>
                    <a:lstStyle/>
                    <a:p>
                      <a:pPr marL="0" lvl="0" indent="0" algn="l" rtl="0">
                        <a:spcBef>
                          <a:spcPts val="0"/>
                        </a:spcBef>
                        <a:spcAft>
                          <a:spcPts val="0"/>
                        </a:spcAft>
                        <a:buNone/>
                      </a:pPr>
                      <a:r>
                        <a:rPr lang="ja" sz="1600" dirty="0">
                          <a:latin typeface="BIZ UDPゴシック" panose="020B0400000000000000" pitchFamily="50" charset="-128"/>
                          <a:ea typeface="BIZ UDPゴシック" panose="020B0400000000000000" pitchFamily="50" charset="-128"/>
                        </a:rPr>
                        <a:t>クロージング</a:t>
                      </a:r>
                      <a:endParaRPr sz="1600" dirty="0">
                        <a:latin typeface="BIZ UDPゴシック" panose="020B0400000000000000" pitchFamily="50" charset="-128"/>
                        <a:ea typeface="BIZ UDPゴシック" panose="020B0400000000000000" pitchFamily="50" charset="-128"/>
                      </a:endParaRP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181342"/>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 b="1" dirty="0">
                <a:solidFill>
                  <a:schemeClr val="accent1"/>
                </a:solidFill>
                <a:latin typeface="BIZ UDPゴシック" panose="020B0400000000000000" pitchFamily="50" charset="-128"/>
                <a:ea typeface="BIZ UDPゴシック" panose="020B0400000000000000" pitchFamily="50" charset="-128"/>
              </a:rPr>
              <a:t>課題</a:t>
            </a:r>
            <a:endParaRPr b="1" dirty="0">
              <a:solidFill>
                <a:schemeClr val="accent1"/>
              </a:solidFill>
              <a:latin typeface="BIZ UDPゴシック" panose="020B0400000000000000" pitchFamily="50" charset="-128"/>
              <a:ea typeface="BIZ UDPゴシック" panose="020B0400000000000000" pitchFamily="50" charset="-128"/>
            </a:endParaRPr>
          </a:p>
        </p:txBody>
      </p:sp>
      <p:sp>
        <p:nvSpPr>
          <p:cNvPr id="69" name="Google Shape;69;p15"/>
          <p:cNvSpPr txBox="1"/>
          <p:nvPr/>
        </p:nvSpPr>
        <p:spPr>
          <a:xfrm>
            <a:off x="411973" y="764650"/>
            <a:ext cx="8264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グループで</a:t>
            </a:r>
            <a:r>
              <a:rPr lang="en-US" altLang="ja"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5</a:t>
            </a:r>
            <a:r>
              <a:rPr lang="ja"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つの課題のうち一つを選んで</a:t>
            </a: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成果物を作成してください</a:t>
            </a:r>
            <a:r>
              <a:rPr lang="ja"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a:t>
            </a:r>
            <a:endParaRPr sz="1800" dirty="0">
              <a:solidFill>
                <a:schemeClr val="accent2">
                  <a:lumMod val="75000"/>
                  <a:lumOff val="25000"/>
                </a:schemeClr>
              </a:solidFill>
              <a:latin typeface="BIZ UDPゴシック" panose="020B0400000000000000" pitchFamily="50" charset="-128"/>
              <a:ea typeface="BIZ UDPゴシック" panose="020B0400000000000000" pitchFamily="50" charset="-128"/>
            </a:endParaRPr>
          </a:p>
          <a:p>
            <a:pPr marL="0" lvl="0" indent="0" algn="l" rtl="0">
              <a:spcBef>
                <a:spcPts val="0"/>
              </a:spcBef>
              <a:spcAft>
                <a:spcPts val="0"/>
              </a:spcAft>
              <a:buNone/>
            </a:pPr>
            <a:r>
              <a:rPr lang="ja-JP" altLang="en-US"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作業は１時間で、</a:t>
            </a:r>
            <a:r>
              <a:rPr lang="ja" sz="1800" dirty="0">
                <a:solidFill>
                  <a:schemeClr val="accent2">
                    <a:lumMod val="75000"/>
                    <a:lumOff val="25000"/>
                  </a:schemeClr>
                </a:solidFill>
                <a:latin typeface="BIZ UDPゴシック" panose="020B0400000000000000" pitchFamily="50" charset="-128"/>
                <a:ea typeface="BIZ UDPゴシック" panose="020B0400000000000000" pitchFamily="50" charset="-128"/>
              </a:rPr>
              <a:t>使用する生成AIの環境は問いません。</a:t>
            </a:r>
            <a:endParaRPr sz="1800" dirty="0">
              <a:solidFill>
                <a:schemeClr val="accent2">
                  <a:lumMod val="75000"/>
                  <a:lumOff val="25000"/>
                </a:schemeClr>
              </a:solidFill>
              <a:latin typeface="BIZ UDPゴシック" panose="020B0400000000000000" pitchFamily="50" charset="-128"/>
              <a:ea typeface="BIZ UDPゴシック" panose="020B0400000000000000" pitchFamily="50" charset="-128"/>
            </a:endParaRPr>
          </a:p>
        </p:txBody>
      </p:sp>
      <p:sp>
        <p:nvSpPr>
          <p:cNvPr id="70" name="Google Shape;70;p15"/>
          <p:cNvSpPr/>
          <p:nvPr/>
        </p:nvSpPr>
        <p:spPr>
          <a:xfrm>
            <a:off x="469580" y="1747175"/>
            <a:ext cx="1391700" cy="4449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dirty="0">
                <a:solidFill>
                  <a:schemeClr val="lt1"/>
                </a:solidFill>
                <a:latin typeface="BIZ UDPゴシック" panose="020B0400000000000000" pitchFamily="50" charset="-128"/>
                <a:ea typeface="BIZ UDPゴシック" panose="020B0400000000000000" pitchFamily="50" charset="-128"/>
              </a:rPr>
              <a:t>Case1</a:t>
            </a:r>
            <a:endParaRPr sz="1800" dirty="0">
              <a:solidFill>
                <a:schemeClr val="lt1"/>
              </a:solidFill>
              <a:latin typeface="BIZ UDPゴシック" panose="020B0400000000000000" pitchFamily="50" charset="-128"/>
              <a:ea typeface="BIZ UDPゴシック" panose="020B0400000000000000" pitchFamily="50" charset="-128"/>
            </a:endParaRPr>
          </a:p>
        </p:txBody>
      </p:sp>
      <p:sp>
        <p:nvSpPr>
          <p:cNvPr id="71" name="Google Shape;71;p15"/>
          <p:cNvSpPr/>
          <p:nvPr/>
        </p:nvSpPr>
        <p:spPr>
          <a:xfrm>
            <a:off x="469580" y="2771156"/>
            <a:ext cx="1391700" cy="4449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chemeClr val="lt1"/>
                </a:solidFill>
                <a:latin typeface="BIZ UDPゴシック" panose="020B0400000000000000" pitchFamily="50" charset="-128"/>
                <a:ea typeface="BIZ UDPゴシック" panose="020B0400000000000000" pitchFamily="50" charset="-128"/>
              </a:rPr>
              <a:t>Case2</a:t>
            </a:r>
            <a:endParaRPr sz="1800">
              <a:solidFill>
                <a:schemeClr val="lt1"/>
              </a:solidFill>
              <a:latin typeface="BIZ UDPゴシック" panose="020B0400000000000000" pitchFamily="50" charset="-128"/>
              <a:ea typeface="BIZ UDPゴシック" panose="020B0400000000000000" pitchFamily="50" charset="-128"/>
            </a:endParaRPr>
          </a:p>
        </p:txBody>
      </p:sp>
      <p:sp>
        <p:nvSpPr>
          <p:cNvPr id="72" name="Google Shape;72;p15"/>
          <p:cNvSpPr/>
          <p:nvPr/>
        </p:nvSpPr>
        <p:spPr>
          <a:xfrm>
            <a:off x="469580" y="3795137"/>
            <a:ext cx="1391700" cy="4449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chemeClr val="lt1"/>
                </a:solidFill>
                <a:latin typeface="BIZ UDPゴシック" panose="020B0400000000000000" pitchFamily="50" charset="-128"/>
                <a:ea typeface="BIZ UDPゴシック" panose="020B0400000000000000" pitchFamily="50" charset="-128"/>
              </a:rPr>
              <a:t>Case3</a:t>
            </a:r>
            <a:endParaRPr sz="1800">
              <a:solidFill>
                <a:schemeClr val="lt1"/>
              </a:solidFill>
              <a:latin typeface="BIZ UDPゴシック" panose="020B0400000000000000" pitchFamily="50" charset="-128"/>
              <a:ea typeface="BIZ UDPゴシック" panose="020B0400000000000000" pitchFamily="50" charset="-128"/>
            </a:endParaRPr>
          </a:p>
        </p:txBody>
      </p:sp>
      <p:sp>
        <p:nvSpPr>
          <p:cNvPr id="73" name="Google Shape;73;p15"/>
          <p:cNvSpPr/>
          <p:nvPr/>
        </p:nvSpPr>
        <p:spPr>
          <a:xfrm>
            <a:off x="469580" y="4819118"/>
            <a:ext cx="1391700" cy="4449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dirty="0">
                <a:solidFill>
                  <a:schemeClr val="lt1"/>
                </a:solidFill>
                <a:latin typeface="BIZ UDPゴシック" panose="020B0400000000000000" pitchFamily="50" charset="-128"/>
                <a:ea typeface="BIZ UDPゴシック" panose="020B0400000000000000" pitchFamily="50" charset="-128"/>
              </a:rPr>
              <a:t>Case4</a:t>
            </a:r>
            <a:endParaRPr sz="1800" dirty="0">
              <a:solidFill>
                <a:schemeClr val="lt1"/>
              </a:solidFill>
              <a:latin typeface="BIZ UDPゴシック" panose="020B0400000000000000" pitchFamily="50" charset="-128"/>
              <a:ea typeface="BIZ UDPゴシック" panose="020B0400000000000000" pitchFamily="50" charset="-128"/>
            </a:endParaRPr>
          </a:p>
        </p:txBody>
      </p:sp>
      <p:sp>
        <p:nvSpPr>
          <p:cNvPr id="74" name="Google Shape;74;p15"/>
          <p:cNvSpPr txBox="1"/>
          <p:nvPr/>
        </p:nvSpPr>
        <p:spPr>
          <a:xfrm>
            <a:off x="2070472" y="1690055"/>
            <a:ext cx="6972673"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altLang="en-US" sz="2200" b="1" dirty="0">
                <a:solidFill>
                  <a:schemeClr val="accent1"/>
                </a:solidFill>
                <a:latin typeface="BIZ UDPゴシック" panose="020B0400000000000000" pitchFamily="50" charset="-128"/>
                <a:ea typeface="BIZ UDPゴシック" panose="020B0400000000000000" pitchFamily="50" charset="-128"/>
              </a:rPr>
              <a:t>カッコいいポスターを爆速で作り上げろ！</a:t>
            </a:r>
          </a:p>
        </p:txBody>
      </p:sp>
      <p:sp>
        <p:nvSpPr>
          <p:cNvPr id="75" name="Google Shape;75;p15"/>
          <p:cNvSpPr txBox="1"/>
          <p:nvPr/>
        </p:nvSpPr>
        <p:spPr>
          <a:xfrm>
            <a:off x="2070472" y="2715804"/>
            <a:ext cx="5573985"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altLang="en-US" sz="2200" b="1" dirty="0">
                <a:solidFill>
                  <a:schemeClr val="accent1"/>
                </a:solidFill>
                <a:latin typeface="BIZ UDPゴシック" panose="020B0400000000000000" pitchFamily="50" charset="-128"/>
                <a:ea typeface="BIZ UDPゴシック" panose="020B0400000000000000" pitchFamily="50" charset="-128"/>
              </a:rPr>
              <a:t>”使える”アンケートを爆速で作り上げろ！</a:t>
            </a:r>
            <a:endParaRPr sz="2200" b="1" dirty="0">
              <a:solidFill>
                <a:schemeClr val="accent1"/>
              </a:solidFill>
              <a:latin typeface="BIZ UDPゴシック" panose="020B0400000000000000" pitchFamily="50" charset="-128"/>
              <a:ea typeface="BIZ UDPゴシック" panose="020B0400000000000000" pitchFamily="50" charset="-128"/>
            </a:endParaRPr>
          </a:p>
        </p:txBody>
      </p:sp>
      <p:sp>
        <p:nvSpPr>
          <p:cNvPr id="76" name="Google Shape;76;p15"/>
          <p:cNvSpPr txBox="1"/>
          <p:nvPr/>
        </p:nvSpPr>
        <p:spPr>
          <a:xfrm>
            <a:off x="2070472" y="3741553"/>
            <a:ext cx="6915982"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altLang="en-US" sz="2200" b="1" dirty="0">
                <a:solidFill>
                  <a:schemeClr val="accent1"/>
                </a:solidFill>
                <a:latin typeface="BIZ UDPゴシック" panose="020B0400000000000000" pitchFamily="50" charset="-128"/>
                <a:ea typeface="BIZ UDPゴシック" panose="020B0400000000000000" pitchFamily="50" charset="-128"/>
              </a:rPr>
              <a:t>カッコいいアンケートレポートを爆速で作り上げろ！</a:t>
            </a:r>
            <a:endParaRPr sz="2200" b="1" dirty="0">
              <a:solidFill>
                <a:schemeClr val="accent1"/>
              </a:solidFill>
              <a:latin typeface="BIZ UDPゴシック" panose="020B0400000000000000" pitchFamily="50" charset="-128"/>
              <a:ea typeface="BIZ UDPゴシック" panose="020B0400000000000000" pitchFamily="50" charset="-128"/>
            </a:endParaRPr>
          </a:p>
        </p:txBody>
      </p:sp>
      <p:sp>
        <p:nvSpPr>
          <p:cNvPr id="77" name="Google Shape;77;p15"/>
          <p:cNvSpPr txBox="1"/>
          <p:nvPr/>
        </p:nvSpPr>
        <p:spPr>
          <a:xfrm>
            <a:off x="2070472" y="4767292"/>
            <a:ext cx="5087182"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altLang="en-US" sz="2200" b="1" dirty="0">
                <a:solidFill>
                  <a:schemeClr val="accent1"/>
                </a:solidFill>
                <a:latin typeface="BIZ UDPゴシック" panose="020B0400000000000000" pitchFamily="50" charset="-128"/>
                <a:ea typeface="BIZ UDPゴシック" panose="020B0400000000000000" pitchFamily="50" charset="-128"/>
              </a:rPr>
              <a:t>”使える”漫画を爆速で作り上げろ！</a:t>
            </a:r>
            <a:endParaRPr sz="2200" b="1" dirty="0">
              <a:solidFill>
                <a:schemeClr val="accent1"/>
              </a:solidFill>
              <a:latin typeface="BIZ UDPゴシック" panose="020B0400000000000000" pitchFamily="50" charset="-128"/>
              <a:ea typeface="BIZ UDPゴシック" panose="020B0400000000000000" pitchFamily="50" charset="-128"/>
            </a:endParaRPr>
          </a:p>
        </p:txBody>
      </p:sp>
      <p:sp>
        <p:nvSpPr>
          <p:cNvPr id="17" name="Google Shape;73;p15">
            <a:extLst>
              <a:ext uri="{FF2B5EF4-FFF2-40B4-BE49-F238E27FC236}">
                <a16:creationId xmlns:a16="http://schemas.microsoft.com/office/drawing/2014/main" id="{149D43B8-444A-4A1D-983A-E673EBEBA59D}"/>
              </a:ext>
            </a:extLst>
          </p:cNvPr>
          <p:cNvSpPr/>
          <p:nvPr/>
        </p:nvSpPr>
        <p:spPr>
          <a:xfrm>
            <a:off x="469580" y="5843100"/>
            <a:ext cx="1391700" cy="4449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dirty="0">
                <a:solidFill>
                  <a:schemeClr val="lt1"/>
                </a:solidFill>
                <a:latin typeface="BIZ UDPゴシック" panose="020B0400000000000000" pitchFamily="50" charset="-128"/>
                <a:ea typeface="BIZ UDPゴシック" panose="020B0400000000000000" pitchFamily="50" charset="-128"/>
              </a:rPr>
              <a:t>Case</a:t>
            </a:r>
            <a:r>
              <a:rPr lang="ja-JP" altLang="en-US" sz="1800" dirty="0">
                <a:solidFill>
                  <a:schemeClr val="lt1"/>
                </a:solidFill>
                <a:latin typeface="BIZ UDPゴシック" panose="020B0400000000000000" pitchFamily="50" charset="-128"/>
                <a:ea typeface="BIZ UDPゴシック" panose="020B0400000000000000" pitchFamily="50" charset="-128"/>
              </a:rPr>
              <a:t>５</a:t>
            </a:r>
            <a:endParaRPr sz="1800" dirty="0">
              <a:solidFill>
                <a:schemeClr val="lt1"/>
              </a:solidFill>
              <a:latin typeface="BIZ UDPゴシック" panose="020B0400000000000000" pitchFamily="50" charset="-128"/>
              <a:ea typeface="BIZ UDPゴシック" panose="020B0400000000000000" pitchFamily="50" charset="-128"/>
            </a:endParaRPr>
          </a:p>
        </p:txBody>
      </p:sp>
      <p:sp>
        <p:nvSpPr>
          <p:cNvPr id="18" name="Google Shape;77;p15">
            <a:extLst>
              <a:ext uri="{FF2B5EF4-FFF2-40B4-BE49-F238E27FC236}">
                <a16:creationId xmlns:a16="http://schemas.microsoft.com/office/drawing/2014/main" id="{F6EC2600-1B09-4E54-B7DA-8955120F380F}"/>
              </a:ext>
            </a:extLst>
          </p:cNvPr>
          <p:cNvSpPr txBox="1"/>
          <p:nvPr/>
        </p:nvSpPr>
        <p:spPr>
          <a:xfrm>
            <a:off x="2070472" y="5793042"/>
            <a:ext cx="6379218"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altLang="en-US" sz="2200" b="1" dirty="0">
                <a:solidFill>
                  <a:schemeClr val="accent1"/>
                </a:solidFill>
                <a:latin typeface="BIZ UDPゴシック" panose="020B0400000000000000" pitchFamily="50" charset="-128"/>
                <a:ea typeface="BIZ UDPゴシック" panose="020B0400000000000000" pitchFamily="50" charset="-128"/>
              </a:rPr>
              <a:t>カッコいい</a:t>
            </a:r>
            <a:r>
              <a:rPr lang="en-US" altLang="ja-JP" sz="2200" b="1" dirty="0">
                <a:solidFill>
                  <a:schemeClr val="accent1"/>
                </a:solidFill>
                <a:latin typeface="BIZ UDPゴシック" panose="020B0400000000000000" pitchFamily="50" charset="-128"/>
                <a:ea typeface="BIZ UDPゴシック" panose="020B0400000000000000" pitchFamily="50" charset="-128"/>
              </a:rPr>
              <a:t>Web</a:t>
            </a:r>
            <a:r>
              <a:rPr lang="ja-JP" altLang="en-US" sz="2200" b="1" dirty="0">
                <a:solidFill>
                  <a:schemeClr val="accent1"/>
                </a:solidFill>
                <a:latin typeface="BIZ UDPゴシック" panose="020B0400000000000000" pitchFamily="50" charset="-128"/>
                <a:ea typeface="BIZ UDPゴシック" panose="020B0400000000000000" pitchFamily="50" charset="-128"/>
              </a:rPr>
              <a:t>アプリを爆速で作り上げろ！</a:t>
            </a:r>
            <a:endParaRPr sz="2200" b="1" dirty="0">
              <a:solidFill>
                <a:schemeClr val="accent1"/>
              </a:solidFill>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264023" y="163110"/>
            <a:ext cx="8615953" cy="788994"/>
          </a:xfrm>
          <a:prstGeom prst="rect">
            <a:avLst/>
          </a:prstGeom>
        </p:spPr>
        <p:txBody>
          <a:bodyPr spcFirstLastPara="1" wrap="square" lIns="91425" tIns="91425" rIns="91425" bIns="91425" anchor="t" anchorCtr="0">
            <a:normAutofit/>
          </a:bodyPr>
          <a:lstStyle/>
          <a:p>
            <a:r>
              <a:rPr lang="en-US" altLang="ja-JP" b="1" dirty="0">
                <a:latin typeface="BIZ UDPゴシック" panose="020B0400000000000000" pitchFamily="50" charset="-128"/>
                <a:ea typeface="BIZ UDPゴシック" panose="020B0400000000000000" pitchFamily="50" charset="-128"/>
              </a:rPr>
              <a:t>Case1:</a:t>
            </a:r>
            <a:r>
              <a:rPr lang="ja" b="1" dirty="0">
                <a:latin typeface="BIZ UDPゴシック" panose="020B0400000000000000" pitchFamily="50" charset="-128"/>
                <a:ea typeface="BIZ UDPゴシック" panose="020B0400000000000000" pitchFamily="50" charset="-128"/>
              </a:rPr>
              <a:t>カッコいいポスターを爆速で作り上げろ！</a:t>
            </a:r>
            <a:endParaRPr b="1" dirty="0">
              <a:latin typeface="BIZ UDPゴシック" panose="020B0400000000000000" pitchFamily="50" charset="-128"/>
              <a:ea typeface="BIZ UDPゴシック" panose="020B0400000000000000" pitchFamily="50" charset="-128"/>
            </a:endParaRPr>
          </a:p>
        </p:txBody>
      </p:sp>
      <p:sp>
        <p:nvSpPr>
          <p:cNvPr id="131" name="Google Shape;131;p22"/>
          <p:cNvSpPr txBox="1"/>
          <p:nvPr/>
        </p:nvSpPr>
        <p:spPr>
          <a:xfrm>
            <a:off x="264023" y="713720"/>
            <a:ext cx="4848900" cy="553968"/>
          </a:xfrm>
          <a:prstGeom prst="rect">
            <a:avLst/>
          </a:prstGeom>
          <a:noFill/>
          <a:ln>
            <a:noFill/>
          </a:ln>
        </p:spPr>
        <p:txBody>
          <a:bodyPr spcFirstLastPara="1" wrap="square" lIns="91425" tIns="91425" rIns="91425" bIns="91425" anchor="t" anchorCtr="0">
            <a:spAutoFit/>
          </a:bodyPr>
          <a:lstStyle/>
          <a:p>
            <a:r>
              <a:rPr lang="ja" altLang="en-US" sz="2400" dirty="0">
                <a:solidFill>
                  <a:schemeClr val="dk2"/>
                </a:solidFill>
                <a:latin typeface="BIZ UDPゴシック" panose="020B0400000000000000" pitchFamily="50" charset="-128"/>
                <a:ea typeface="BIZ UDPゴシック" panose="020B0400000000000000" pitchFamily="50" charset="-128"/>
              </a:rPr>
              <a:t>難易度：★☆☆</a:t>
            </a:r>
            <a:endParaRPr sz="2400" dirty="0">
              <a:solidFill>
                <a:schemeClr val="dk2"/>
              </a:solidFill>
              <a:latin typeface="BIZ UDPゴシック" panose="020B0400000000000000" pitchFamily="50" charset="-128"/>
              <a:ea typeface="BIZ UDPゴシック" panose="020B0400000000000000" pitchFamily="50" charset="-128"/>
            </a:endParaRPr>
          </a:p>
        </p:txBody>
      </p:sp>
      <p:sp>
        <p:nvSpPr>
          <p:cNvPr id="132" name="Google Shape;132;p22"/>
          <p:cNvSpPr txBox="1"/>
          <p:nvPr/>
        </p:nvSpPr>
        <p:spPr>
          <a:xfrm>
            <a:off x="1153862" y="1536187"/>
            <a:ext cx="6049505" cy="923299"/>
          </a:xfrm>
          <a:prstGeom prst="rect">
            <a:avLst/>
          </a:prstGeom>
          <a:noFill/>
          <a:ln>
            <a:noFill/>
          </a:ln>
        </p:spPr>
        <p:txBody>
          <a:bodyPr spcFirstLastPara="1" wrap="square" lIns="91425" tIns="91425" rIns="91425" bIns="91425" anchor="t" anchorCtr="0">
            <a:spAutoFit/>
          </a:bodyPr>
          <a:lstStyle/>
          <a:p>
            <a:r>
              <a:rPr lang="ja" altLang="en-US" sz="2400" b="1" dirty="0">
                <a:solidFill>
                  <a:schemeClr val="accent1"/>
                </a:solidFill>
                <a:latin typeface="BIZ UDPゴシック" panose="020B0400000000000000" pitchFamily="50" charset="-128"/>
                <a:ea typeface="BIZ UDPゴシック" panose="020B0400000000000000" pitchFamily="50" charset="-128"/>
              </a:rPr>
              <a:t>メッセージや画像を生成し、</a:t>
            </a:r>
            <a:endParaRPr lang="en-US" altLang="ja" sz="2400" b="1" dirty="0">
              <a:solidFill>
                <a:schemeClr val="accent1"/>
              </a:solidFill>
              <a:latin typeface="BIZ UDPゴシック" panose="020B0400000000000000" pitchFamily="50" charset="-128"/>
              <a:ea typeface="BIZ UDPゴシック" panose="020B0400000000000000" pitchFamily="50" charset="-128"/>
            </a:endParaRPr>
          </a:p>
          <a:p>
            <a:r>
              <a:rPr lang="ja" altLang="en-US" sz="2400" b="1" dirty="0">
                <a:solidFill>
                  <a:schemeClr val="accent1"/>
                </a:solidFill>
                <a:latin typeface="BIZ UDPゴシック" panose="020B0400000000000000" pitchFamily="50" charset="-128"/>
                <a:ea typeface="BIZ UDPゴシック" panose="020B0400000000000000" pitchFamily="50" charset="-128"/>
              </a:rPr>
              <a:t>カッコいいポスターを作成せよ！</a:t>
            </a:r>
            <a:endParaRPr sz="2400" b="1" dirty="0">
              <a:solidFill>
                <a:schemeClr val="accent1"/>
              </a:solidFill>
              <a:latin typeface="BIZ UDPゴシック" panose="020B0400000000000000" pitchFamily="50" charset="-128"/>
              <a:ea typeface="BIZ UDPゴシック" panose="020B0400000000000000" pitchFamily="50" charset="-128"/>
            </a:endParaRPr>
          </a:p>
        </p:txBody>
      </p:sp>
      <p:sp>
        <p:nvSpPr>
          <p:cNvPr id="141" name="Google Shape;141;p22"/>
          <p:cNvSpPr txBox="1"/>
          <p:nvPr/>
        </p:nvSpPr>
        <p:spPr>
          <a:xfrm>
            <a:off x="1259799" y="5037444"/>
            <a:ext cx="6739808" cy="923299"/>
          </a:xfrm>
          <a:prstGeom prst="rect">
            <a:avLst/>
          </a:prstGeom>
          <a:noFill/>
          <a:ln>
            <a:noFill/>
          </a:ln>
        </p:spPr>
        <p:txBody>
          <a:bodyPr spcFirstLastPara="1" wrap="square" lIns="91425" tIns="91425" rIns="91425" bIns="91425" anchor="t" anchorCtr="0">
            <a:spAutoFit/>
          </a:bodyPr>
          <a:lstStyle/>
          <a:p>
            <a:r>
              <a:rPr lang="ja" altLang="en-US" sz="2400" dirty="0">
                <a:solidFill>
                  <a:schemeClr val="dk2"/>
                </a:solidFill>
                <a:latin typeface="BIZ UDPゴシック" panose="020B0400000000000000" pitchFamily="50" charset="-128"/>
                <a:ea typeface="BIZ UDPゴシック" panose="020B0400000000000000" pitchFamily="50" charset="-128"/>
              </a:rPr>
              <a:t>テーマ例）</a:t>
            </a:r>
            <a:endParaRPr sz="2400" dirty="0">
              <a:solidFill>
                <a:schemeClr val="dk2"/>
              </a:solidFill>
              <a:latin typeface="BIZ UDPゴシック" panose="020B0400000000000000" pitchFamily="50" charset="-128"/>
              <a:ea typeface="BIZ UDPゴシック" panose="020B0400000000000000" pitchFamily="50" charset="-128"/>
            </a:endParaRPr>
          </a:p>
          <a:p>
            <a:r>
              <a:rPr lang="ja" altLang="en-US" sz="2400" dirty="0">
                <a:solidFill>
                  <a:schemeClr val="dk2"/>
                </a:solidFill>
                <a:latin typeface="BIZ UDPゴシック" panose="020B0400000000000000" pitchFamily="50" charset="-128"/>
                <a:ea typeface="BIZ UDPゴシック" panose="020B0400000000000000" pitchFamily="50" charset="-128"/>
              </a:rPr>
              <a:t>防災、防犯、成人年齢引き下げなど</a:t>
            </a:r>
            <a:endParaRPr sz="2400" dirty="0">
              <a:solidFill>
                <a:schemeClr val="dk2"/>
              </a:solidFill>
              <a:latin typeface="BIZ UDPゴシック" panose="020B0400000000000000" pitchFamily="50" charset="-128"/>
              <a:ea typeface="BIZ UDPゴシック" panose="020B0400000000000000" pitchFamily="50" charset="-128"/>
            </a:endParaRPr>
          </a:p>
        </p:txBody>
      </p:sp>
      <p:sp>
        <p:nvSpPr>
          <p:cNvPr id="143" name="Google Shape;143;p22"/>
          <p:cNvSpPr txBox="1"/>
          <p:nvPr/>
        </p:nvSpPr>
        <p:spPr>
          <a:xfrm>
            <a:off x="1153862" y="2947445"/>
            <a:ext cx="6951682" cy="1458831"/>
          </a:xfrm>
          <a:prstGeom prst="rect">
            <a:avLst/>
          </a:prstGeom>
          <a:noFill/>
          <a:ln>
            <a:noFill/>
          </a:ln>
        </p:spPr>
        <p:txBody>
          <a:bodyPr spcFirstLastPara="1" wrap="square" lIns="91425" tIns="91425" rIns="91425" bIns="91425" anchor="t" anchorCtr="0">
            <a:spAutoFit/>
          </a:bodyPr>
          <a:lstStyle/>
          <a:p>
            <a:pPr>
              <a:lnSpc>
                <a:spcPct val="115000"/>
              </a:lnSpc>
            </a:pPr>
            <a:r>
              <a:rPr lang="ja" altLang="en-US" sz="2400" b="1" dirty="0">
                <a:solidFill>
                  <a:schemeClr val="dk2"/>
                </a:solidFill>
                <a:latin typeface="BIZ UDPゴシック" panose="020B0400000000000000" pitchFamily="50" charset="-128"/>
                <a:ea typeface="BIZ UDPゴシック" panose="020B0400000000000000" pitchFamily="50" charset="-128"/>
              </a:rPr>
              <a:t>◎ポイント</a:t>
            </a:r>
            <a:endParaRPr sz="2400" b="1" dirty="0">
              <a:solidFill>
                <a:schemeClr val="dk2"/>
              </a:solidFill>
              <a:latin typeface="BIZ UDPゴシック" panose="020B0400000000000000" pitchFamily="50" charset="-128"/>
              <a:ea typeface="BIZ UDPゴシック" panose="020B0400000000000000" pitchFamily="50" charset="-128"/>
            </a:endParaRPr>
          </a:p>
          <a:p>
            <a:pPr marL="457200" indent="-330200">
              <a:lnSpc>
                <a:spcPct val="115000"/>
              </a:lnSpc>
              <a:buClr>
                <a:schemeClr val="dk2"/>
              </a:buClr>
              <a:buSzPts val="1600"/>
              <a:buChar char="✓"/>
            </a:pPr>
            <a:r>
              <a:rPr lang="ja" altLang="en-US" sz="2400" b="1" dirty="0">
                <a:solidFill>
                  <a:schemeClr val="dk2"/>
                </a:solidFill>
                <a:latin typeface="BIZ UDPゴシック" panose="020B0400000000000000" pitchFamily="50" charset="-128"/>
                <a:ea typeface="BIZ UDPゴシック" panose="020B0400000000000000" pitchFamily="50" charset="-128"/>
              </a:rPr>
              <a:t>生成</a:t>
            </a:r>
            <a:r>
              <a:rPr lang="en-US" altLang="ja" sz="2400" b="1" dirty="0">
                <a:solidFill>
                  <a:schemeClr val="dk2"/>
                </a:solidFill>
                <a:latin typeface="BIZ UDPゴシック" panose="020B0400000000000000" pitchFamily="50" charset="-128"/>
                <a:ea typeface="BIZ UDPゴシック" panose="020B0400000000000000" pitchFamily="50" charset="-128"/>
              </a:rPr>
              <a:t>AI</a:t>
            </a:r>
            <a:r>
              <a:rPr lang="ja" altLang="en-US" sz="2400" b="1" dirty="0">
                <a:solidFill>
                  <a:schemeClr val="dk2"/>
                </a:solidFill>
                <a:latin typeface="BIZ UDPゴシック" panose="020B0400000000000000" pitchFamily="50" charset="-128"/>
                <a:ea typeface="BIZ UDPゴシック" panose="020B0400000000000000" pitchFamily="50" charset="-128"/>
              </a:rPr>
              <a:t>に限らず、便利なツールを使うべし！</a:t>
            </a:r>
            <a:endParaRPr sz="2400" b="1" dirty="0">
              <a:solidFill>
                <a:schemeClr val="dk2"/>
              </a:solidFill>
              <a:latin typeface="BIZ UDPゴシック" panose="020B0400000000000000" pitchFamily="50" charset="-128"/>
              <a:ea typeface="BIZ UDPゴシック" panose="020B0400000000000000" pitchFamily="50" charset="-128"/>
            </a:endParaRPr>
          </a:p>
          <a:p>
            <a:pPr marL="457200" indent="-330200">
              <a:lnSpc>
                <a:spcPct val="115000"/>
              </a:lnSpc>
              <a:buClr>
                <a:schemeClr val="dk2"/>
              </a:buClr>
              <a:buSzPts val="1600"/>
              <a:buChar char="✓"/>
            </a:pPr>
            <a:r>
              <a:rPr lang="ja" altLang="en-US" sz="2400" b="1" dirty="0">
                <a:solidFill>
                  <a:schemeClr val="dk2"/>
                </a:solidFill>
                <a:latin typeface="BIZ UDPゴシック" panose="020B0400000000000000" pitchFamily="50" charset="-128"/>
                <a:ea typeface="BIZ UDPゴシック" panose="020B0400000000000000" pitchFamily="50" charset="-128"/>
              </a:rPr>
              <a:t>素材を別々に作って組み合わせる</a:t>
            </a:r>
            <a:endParaRPr sz="2400" b="1" dirty="0">
              <a:solidFill>
                <a:schemeClr val="dk2"/>
              </a:solidFill>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11624" y="181343"/>
            <a:ext cx="3794032"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 b="1" dirty="0">
                <a:solidFill>
                  <a:schemeClr val="accent1"/>
                </a:solidFill>
                <a:latin typeface="BIZ UDPゴシック" panose="020B0400000000000000" pitchFamily="50" charset="-128"/>
                <a:ea typeface="BIZ UDPゴシック" panose="020B0400000000000000" pitchFamily="50" charset="-128"/>
              </a:rPr>
              <a:t>考案したプロンプト</a:t>
            </a:r>
            <a:endParaRPr dirty="0">
              <a:latin typeface="BIZ UDPゴシック" panose="020B0400000000000000" pitchFamily="50" charset="-128"/>
              <a:ea typeface="BIZ UDPゴシック" panose="020B0400000000000000" pitchFamily="50" charset="-128"/>
            </a:endParaRPr>
          </a:p>
        </p:txBody>
      </p:sp>
      <p:sp>
        <p:nvSpPr>
          <p:cNvPr id="97" name="Google Shape;97;p17"/>
          <p:cNvSpPr txBox="1">
            <a:spLocks noGrp="1"/>
          </p:cNvSpPr>
          <p:nvPr>
            <p:ph type="title"/>
          </p:nvPr>
        </p:nvSpPr>
        <p:spPr>
          <a:xfrm>
            <a:off x="5264625" y="181350"/>
            <a:ext cx="3567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 b="1" dirty="0">
                <a:solidFill>
                  <a:schemeClr val="accent1"/>
                </a:solidFill>
                <a:latin typeface="BIZ UDPゴシック" panose="020B0400000000000000" pitchFamily="50" charset="-128"/>
                <a:ea typeface="BIZ UDPゴシック" panose="020B0400000000000000" pitchFamily="50" charset="-128"/>
              </a:rPr>
              <a:t>工夫した点</a:t>
            </a:r>
            <a:endParaRPr b="1" dirty="0">
              <a:solidFill>
                <a:schemeClr val="accent1"/>
              </a:solidFill>
              <a:latin typeface="BIZ UDPゴシック" panose="020B0400000000000000" pitchFamily="50" charset="-128"/>
              <a:ea typeface="BIZ UDPゴシック" panose="020B0400000000000000" pitchFamily="50" charset="-128"/>
            </a:endParaRPr>
          </a:p>
        </p:txBody>
      </p:sp>
      <p:sp>
        <p:nvSpPr>
          <p:cNvPr id="98" name="Google Shape;98;p17"/>
          <p:cNvSpPr txBox="1"/>
          <p:nvPr/>
        </p:nvSpPr>
        <p:spPr>
          <a:xfrm>
            <a:off x="4389120" y="1126186"/>
            <a:ext cx="4559808" cy="509804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None/>
            </a:pPr>
            <a:r>
              <a:rPr lang="ja-JP" altLang="en-US" sz="2000" dirty="0">
                <a:latin typeface="BIZ UDPゴシック" panose="020B0400000000000000" pitchFamily="50" charset="-128"/>
                <a:ea typeface="BIZ UDPゴシック" panose="020B0400000000000000" pitchFamily="50" charset="-128"/>
              </a:rPr>
              <a:t>・それぞれの画像をバラバラに出力した</a:t>
            </a:r>
          </a:p>
          <a:p>
            <a:pPr marL="0" lvl="0" indent="0" algn="l" rtl="0">
              <a:spcBef>
                <a:spcPts val="1200"/>
              </a:spcBef>
              <a:spcAft>
                <a:spcPts val="0"/>
              </a:spcAft>
              <a:buNone/>
            </a:pPr>
            <a:r>
              <a:rPr lang="ja-JP" altLang="en-US" sz="2000" dirty="0">
                <a:latin typeface="BIZ UDPゴシック" panose="020B0400000000000000" pitchFamily="50" charset="-128"/>
                <a:ea typeface="BIZ UDPゴシック" panose="020B0400000000000000" pitchFamily="50" charset="-128"/>
              </a:rPr>
              <a:t>・登場人物をわかりやすく表現した</a:t>
            </a:r>
          </a:p>
          <a:p>
            <a:pPr marL="457200" lvl="0" indent="-308610" algn="l" rtl="0">
              <a:spcBef>
                <a:spcPts val="1200"/>
              </a:spcBef>
              <a:spcAft>
                <a:spcPts val="0"/>
              </a:spcAft>
              <a:buSzPct val="100000"/>
              <a:buChar char="-"/>
            </a:pPr>
            <a:r>
              <a:rPr lang="ja-JP" altLang="en-US" sz="2000" dirty="0">
                <a:latin typeface="BIZ UDPゴシック" panose="020B0400000000000000" pitchFamily="50" charset="-128"/>
                <a:ea typeface="BIZ UDPゴシック" panose="020B0400000000000000" pitchFamily="50" charset="-128"/>
              </a:rPr>
              <a:t>不安がっている老夫婦</a:t>
            </a:r>
          </a:p>
          <a:p>
            <a:pPr marL="457200" lvl="0" indent="-308610" algn="l" rtl="0">
              <a:spcBef>
                <a:spcPts val="0"/>
              </a:spcBef>
              <a:spcAft>
                <a:spcPts val="0"/>
              </a:spcAft>
              <a:buSzPct val="100000"/>
              <a:buChar char="-"/>
            </a:pPr>
            <a:r>
              <a:rPr lang="ja-JP" altLang="en-US" sz="2000" dirty="0">
                <a:latin typeface="BIZ UDPゴシック" panose="020B0400000000000000" pitchFamily="50" charset="-128"/>
                <a:ea typeface="BIZ UDPゴシック" panose="020B0400000000000000" pitchFamily="50" charset="-128"/>
              </a:rPr>
              <a:t>いわゆる政治家</a:t>
            </a:r>
          </a:p>
          <a:p>
            <a:pPr marL="457200" lvl="0" indent="-308610" algn="l" rtl="0">
              <a:spcBef>
                <a:spcPts val="0"/>
              </a:spcBef>
              <a:spcAft>
                <a:spcPts val="0"/>
              </a:spcAft>
              <a:buSzPct val="100000"/>
              <a:buChar char="-"/>
            </a:pPr>
            <a:r>
              <a:rPr lang="ja-JP" altLang="en-US" sz="2000" dirty="0">
                <a:latin typeface="BIZ UDPゴシック" panose="020B0400000000000000" pitchFamily="50" charset="-128"/>
                <a:ea typeface="BIZ UDPゴシック" panose="020B0400000000000000" pitchFamily="50" charset="-128"/>
              </a:rPr>
              <a:t>未来ある若者</a:t>
            </a:r>
          </a:p>
          <a:p>
            <a:pPr marL="457200" lvl="0" indent="-308610" algn="l" rtl="0">
              <a:spcBef>
                <a:spcPts val="0"/>
              </a:spcBef>
              <a:spcAft>
                <a:spcPts val="0"/>
              </a:spcAft>
              <a:buSzPct val="100000"/>
              <a:buChar char="-"/>
            </a:pPr>
            <a:r>
              <a:rPr lang="ja-JP" altLang="en-US" sz="2000" dirty="0">
                <a:latin typeface="BIZ UDPゴシック" panose="020B0400000000000000" pitchFamily="50" charset="-128"/>
                <a:ea typeface="BIZ UDPゴシック" panose="020B0400000000000000" pitchFamily="50" charset="-128"/>
              </a:rPr>
              <a:t>若者が投票したくなるような政治家</a:t>
            </a:r>
            <a:endParaRPr sz="1600" dirty="0">
              <a:solidFill>
                <a:schemeClr val="accent2">
                  <a:lumMod val="75000"/>
                  <a:lumOff val="25000"/>
                </a:schemeClr>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3FDC062A-7230-4DFF-8106-2652C520E247}"/>
              </a:ext>
            </a:extLst>
          </p:cNvPr>
          <p:cNvSpPr txBox="1"/>
          <p:nvPr/>
        </p:nvSpPr>
        <p:spPr>
          <a:xfrm>
            <a:off x="3777" y="0"/>
            <a:ext cx="1856232" cy="276999"/>
          </a:xfrm>
          <a:prstGeom prst="rect">
            <a:avLst/>
          </a:prstGeom>
          <a:noFill/>
        </p:spPr>
        <p:txBody>
          <a:bodyPr wrap="square" rtlCol="0">
            <a:spAutoFit/>
          </a:bodyPr>
          <a:lstStyle/>
          <a:p>
            <a:r>
              <a:rPr lang="ja" altLang="ja-JP" sz="1200" dirty="0">
                <a:solidFill>
                  <a:schemeClr val="accent2">
                    <a:lumMod val="75000"/>
                    <a:lumOff val="25000"/>
                  </a:schemeClr>
                </a:solidFill>
                <a:latin typeface="BIZ UDPゴシック" panose="020B0400000000000000" pitchFamily="50" charset="-128"/>
                <a:ea typeface="BIZ UDPゴシック" panose="020B0400000000000000" pitchFamily="50" charset="-128"/>
              </a:rPr>
              <a:t>Case</a:t>
            </a:r>
            <a:r>
              <a:rPr lang="en-US" altLang="ja" sz="1200" dirty="0">
                <a:solidFill>
                  <a:schemeClr val="accent2">
                    <a:lumMod val="75000"/>
                    <a:lumOff val="25000"/>
                  </a:schemeClr>
                </a:solidFill>
                <a:latin typeface="BIZ UDPゴシック" panose="020B0400000000000000" pitchFamily="50" charset="-128"/>
                <a:ea typeface="BIZ UDPゴシック" panose="020B0400000000000000" pitchFamily="50" charset="-128"/>
              </a:rPr>
              <a:t>1</a:t>
            </a:r>
            <a:endParaRPr kumimoji="1" lang="ja-JP" altLang="en-US" sz="1200" dirty="0">
              <a:solidFill>
                <a:schemeClr val="accent2">
                  <a:lumMod val="75000"/>
                  <a:lumOff val="25000"/>
                </a:schemeClr>
              </a:solidFill>
            </a:endParaRPr>
          </a:p>
        </p:txBody>
      </p:sp>
      <p:sp>
        <p:nvSpPr>
          <p:cNvPr id="9" name="Google Shape;83;p17">
            <a:extLst>
              <a:ext uri="{FF2B5EF4-FFF2-40B4-BE49-F238E27FC236}">
                <a16:creationId xmlns:a16="http://schemas.microsoft.com/office/drawing/2014/main" id="{EBA6B5C1-BC98-4482-9F3B-049F7A57D5F3}"/>
              </a:ext>
            </a:extLst>
          </p:cNvPr>
          <p:cNvSpPr txBox="1">
            <a:spLocks noGrp="1"/>
          </p:cNvSpPr>
          <p:nvPr/>
        </p:nvSpPr>
        <p:spPr>
          <a:xfrm>
            <a:off x="311624" y="1126186"/>
            <a:ext cx="3794032" cy="5213654"/>
          </a:xfrm>
          <a:prstGeom prst="rect">
            <a:avLst/>
          </a:prstGeom>
          <a:solidFill>
            <a:schemeClr val="bg2">
              <a:lumMod val="20000"/>
              <a:lumOff val="8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r>
              <a:rPr lang="ja" sz="2000" dirty="0">
                <a:solidFill>
                  <a:schemeClr val="tx1"/>
                </a:solidFill>
                <a:latin typeface="UD デジタル 教科書体 NK-R" panose="02020400000000000000" pitchFamily="18" charset="-128"/>
                <a:ea typeface="UD デジタル 教科書体 NK-R" panose="02020400000000000000" pitchFamily="18" charset="-128"/>
                <a:cs typeface="Arial" panose="020B0604020202020204" pitchFamily="34" charset="0"/>
              </a:rPr>
              <a:t>・”かっこいい”ポスターとは？</a:t>
            </a:r>
            <a:endParaRPr sz="2000" dirty="0">
              <a:solidFill>
                <a:schemeClr val="tx1"/>
              </a:solidFill>
              <a:latin typeface="UD デジタル 教科書体 NK-R" panose="02020400000000000000" pitchFamily="18" charset="-128"/>
              <a:ea typeface="UD デジタル 教科書体 NK-R" panose="02020400000000000000" pitchFamily="18" charset="-128"/>
              <a:cs typeface="Arial" panose="020B0604020202020204" pitchFamily="34" charset="0"/>
            </a:endParaRPr>
          </a:p>
          <a:p>
            <a:pPr marL="0" lvl="0" indent="0" algn="l" rtl="0">
              <a:spcBef>
                <a:spcPts val="1200"/>
              </a:spcBef>
              <a:spcAft>
                <a:spcPts val="0"/>
              </a:spcAft>
              <a:buNone/>
            </a:pPr>
            <a:r>
              <a:rPr lang="ja" sz="2000" dirty="0">
                <a:solidFill>
                  <a:schemeClr val="tx1"/>
                </a:solidFill>
                <a:latin typeface="UD デジタル 教科書体 NK-R" panose="02020400000000000000" pitchFamily="18" charset="-128"/>
                <a:ea typeface="UD デジタル 教科書体 NK-R" panose="02020400000000000000" pitchFamily="18" charset="-128"/>
                <a:cs typeface="Arial" panose="020B0604020202020204" pitchFamily="34" charset="0"/>
              </a:rPr>
              <a:t>・ポスターに必要な要素とは？</a:t>
            </a:r>
            <a:endParaRPr sz="2000" dirty="0">
              <a:solidFill>
                <a:schemeClr val="tx1"/>
              </a:solidFill>
              <a:latin typeface="UD デジタル 教科書体 NK-R" panose="02020400000000000000" pitchFamily="18" charset="-128"/>
              <a:ea typeface="UD デジタル 教科書体 NK-R" panose="02020400000000000000" pitchFamily="18" charset="-128"/>
              <a:cs typeface="Arial" panose="020B0604020202020204" pitchFamily="34" charset="0"/>
            </a:endParaRPr>
          </a:p>
          <a:p>
            <a:pPr marL="457200" lvl="0" indent="-342900" algn="l" rtl="0">
              <a:spcBef>
                <a:spcPts val="1200"/>
              </a:spcBef>
              <a:spcAft>
                <a:spcPts val="0"/>
              </a:spcAft>
              <a:buSzPts val="1800"/>
              <a:buChar char="-"/>
            </a:pPr>
            <a:r>
              <a:rPr lang="ja" sz="2000" dirty="0">
                <a:solidFill>
                  <a:schemeClr val="tx1"/>
                </a:solidFill>
                <a:latin typeface="UD デジタル 教科書体 NK-R" panose="02020400000000000000" pitchFamily="18" charset="-128"/>
                <a:ea typeface="UD デジタル 教科書体 NK-R" panose="02020400000000000000" pitchFamily="18" charset="-128"/>
                <a:cs typeface="Arial" panose="020B0604020202020204" pitchFamily="34" charset="0"/>
              </a:rPr>
              <a:t>キャッチコピー</a:t>
            </a:r>
            <a:endParaRPr sz="2000" dirty="0">
              <a:solidFill>
                <a:schemeClr val="tx1"/>
              </a:solidFill>
              <a:latin typeface="UD デジタル 教科書体 NK-R" panose="02020400000000000000" pitchFamily="18" charset="-128"/>
              <a:ea typeface="UD デジタル 教科書体 NK-R" panose="02020400000000000000" pitchFamily="18" charset="-128"/>
              <a:cs typeface="Arial" panose="020B0604020202020204" pitchFamily="34" charset="0"/>
            </a:endParaRPr>
          </a:p>
          <a:p>
            <a:pPr marL="457200" lvl="0" indent="0" algn="l" rtl="0">
              <a:spcBef>
                <a:spcPts val="1200"/>
              </a:spcBef>
              <a:spcAft>
                <a:spcPts val="0"/>
              </a:spcAft>
              <a:buNone/>
            </a:pPr>
            <a:r>
              <a:rPr lang="ja" sz="2000" dirty="0">
                <a:solidFill>
                  <a:schemeClr val="tx1"/>
                </a:solidFill>
                <a:latin typeface="UD デジタル 教科書体 NK-R" panose="02020400000000000000" pitchFamily="18" charset="-128"/>
                <a:ea typeface="UD デジタル 教科書体 NK-R" panose="02020400000000000000" pitchFamily="18" charset="-128"/>
                <a:cs typeface="Arial" panose="020B0604020202020204" pitchFamily="34" charset="0"/>
              </a:rPr>
              <a:t>→キャッチコピーを抽出，選択</a:t>
            </a:r>
            <a:endParaRPr sz="2000" dirty="0">
              <a:solidFill>
                <a:schemeClr val="tx1"/>
              </a:solidFill>
              <a:latin typeface="UD デジタル 教科書体 NK-R" panose="02020400000000000000" pitchFamily="18" charset="-128"/>
              <a:ea typeface="UD デジタル 教科書体 NK-R" panose="02020400000000000000" pitchFamily="18" charset="-128"/>
              <a:cs typeface="Arial" panose="020B0604020202020204" pitchFamily="34" charset="0"/>
            </a:endParaRPr>
          </a:p>
          <a:p>
            <a:pPr marL="0" lvl="0" indent="0" algn="l" rtl="0">
              <a:spcBef>
                <a:spcPts val="1200"/>
              </a:spcBef>
              <a:spcAft>
                <a:spcPts val="0"/>
              </a:spcAft>
              <a:buNone/>
            </a:pPr>
            <a:r>
              <a:rPr lang="ja" sz="2000" dirty="0">
                <a:solidFill>
                  <a:schemeClr val="tx1"/>
                </a:solidFill>
                <a:latin typeface="UD デジタル 教科書体 NK-R" panose="02020400000000000000" pitchFamily="18" charset="-128"/>
                <a:ea typeface="UD デジタル 教科書体 NK-R" panose="02020400000000000000" pitchFamily="18" charset="-128"/>
                <a:cs typeface="Arial" panose="020B0604020202020204" pitchFamily="34" charset="0"/>
              </a:rPr>
              <a:t>・登場人物をわかりやすく表現する言葉の使用</a:t>
            </a:r>
            <a:endParaRPr sz="2000" dirty="0">
              <a:solidFill>
                <a:schemeClr val="tx1"/>
              </a:solidFill>
              <a:latin typeface="UD デジタル 教科書体 NK-R" panose="02020400000000000000" pitchFamily="18" charset="-128"/>
              <a:ea typeface="UD デジタル 教科書体 NK-R" panose="02020400000000000000" pitchFamily="18" charset="-128"/>
              <a:cs typeface="Arial" panose="020B0604020202020204" pitchFamily="34" charset="0"/>
            </a:endParaRPr>
          </a:p>
          <a:p>
            <a:pPr marL="457200" lvl="0" indent="-342900" algn="l" rtl="0">
              <a:spcBef>
                <a:spcPts val="1200"/>
              </a:spcBef>
              <a:spcAft>
                <a:spcPts val="0"/>
              </a:spcAft>
              <a:buSzPts val="1800"/>
              <a:buChar char="-"/>
            </a:pPr>
            <a:r>
              <a:rPr lang="ja" sz="2000" dirty="0">
                <a:solidFill>
                  <a:schemeClr val="tx1"/>
                </a:solidFill>
                <a:latin typeface="UD デジタル 教科書体 NK-R" panose="02020400000000000000" pitchFamily="18" charset="-128"/>
                <a:ea typeface="UD デジタル 教科書体 NK-R" panose="02020400000000000000" pitchFamily="18" charset="-128"/>
                <a:cs typeface="Arial" panose="020B0604020202020204" pitchFamily="34" charset="0"/>
              </a:rPr>
              <a:t>不安がっているおじいちゃん，おばあちゃんなど</a:t>
            </a:r>
            <a:endParaRPr sz="2000" dirty="0">
              <a:solidFill>
                <a:schemeClr val="tx1"/>
              </a:solidFill>
              <a:latin typeface="UD デジタル 教科書体 NK-R" panose="02020400000000000000" pitchFamily="18" charset="-128"/>
              <a:ea typeface="UD デジタル 教科書体 NK-R" panose="02020400000000000000" pitchFamily="18" charset="-128"/>
              <a:cs typeface="Arial" panose="020B0604020202020204" pitchFamily="34" charset="0"/>
            </a:endParaRPr>
          </a:p>
          <a:p>
            <a:pPr marL="457200" lvl="0" indent="-342900" algn="l" rtl="0">
              <a:spcBef>
                <a:spcPts val="0"/>
              </a:spcBef>
              <a:spcAft>
                <a:spcPts val="0"/>
              </a:spcAft>
              <a:buSzPts val="1800"/>
              <a:buChar char="-"/>
            </a:pPr>
            <a:r>
              <a:rPr lang="ja" sz="2000" dirty="0">
                <a:solidFill>
                  <a:schemeClr val="tx1"/>
                </a:solidFill>
                <a:latin typeface="UD デジタル 教科書体 NK-R" panose="02020400000000000000" pitchFamily="18" charset="-128"/>
                <a:ea typeface="UD デジタル 教科書体 NK-R" panose="02020400000000000000" pitchFamily="18" charset="-128"/>
                <a:cs typeface="Arial" panose="020B0604020202020204" pitchFamily="34" charset="0"/>
              </a:rPr>
              <a:t>アニメ調，モノクロ</a:t>
            </a:r>
            <a:endParaRPr sz="2000" dirty="0">
              <a:solidFill>
                <a:schemeClr val="tx1"/>
              </a:solidFill>
              <a:latin typeface="UD デジタル 教科書体 NK-R" panose="02020400000000000000" pitchFamily="18" charset="-128"/>
              <a:ea typeface="UD デジタル 教科書体 NK-R" panose="02020400000000000000" pitchFamily="18" charset="-128"/>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259071" y="192558"/>
            <a:ext cx="8746781" cy="738899"/>
          </a:xfrm>
          <a:prstGeom prst="rect">
            <a:avLst/>
          </a:prstGeom>
        </p:spPr>
        <p:txBody>
          <a:bodyPr spcFirstLastPara="1" wrap="square" lIns="91425" tIns="91425" rIns="91425" bIns="91425" anchor="t" anchorCtr="0">
            <a:normAutofit/>
          </a:bodyPr>
          <a:lstStyle/>
          <a:p>
            <a:r>
              <a:rPr lang="en-US" altLang="ja-JP" b="1" dirty="0">
                <a:latin typeface="BIZ UDPゴシック" panose="020B0400000000000000" pitchFamily="50" charset="-128"/>
                <a:ea typeface="BIZ UDPゴシック" panose="020B0400000000000000" pitchFamily="50" charset="-128"/>
              </a:rPr>
              <a:t>Case2:</a:t>
            </a:r>
            <a:r>
              <a:rPr lang="ja" b="1" dirty="0">
                <a:latin typeface="BIZ UDPゴシック" panose="020B0400000000000000" pitchFamily="50" charset="-128"/>
                <a:ea typeface="BIZ UDPゴシック" panose="020B0400000000000000" pitchFamily="50" charset="-128"/>
              </a:rPr>
              <a:t>”使える”アンケートを爆速で作り上げろ！</a:t>
            </a:r>
            <a:endParaRPr b="1" dirty="0">
              <a:latin typeface="BIZ UDPゴシック" panose="020B0400000000000000" pitchFamily="50" charset="-128"/>
              <a:ea typeface="BIZ UDPゴシック" panose="020B0400000000000000" pitchFamily="50" charset="-128"/>
            </a:endParaRPr>
          </a:p>
        </p:txBody>
      </p:sp>
      <p:sp>
        <p:nvSpPr>
          <p:cNvPr id="149" name="Google Shape;149;p23"/>
          <p:cNvSpPr txBox="1"/>
          <p:nvPr/>
        </p:nvSpPr>
        <p:spPr>
          <a:xfrm>
            <a:off x="259071" y="673055"/>
            <a:ext cx="2864639" cy="553968"/>
          </a:xfrm>
          <a:prstGeom prst="rect">
            <a:avLst/>
          </a:prstGeom>
          <a:noFill/>
          <a:ln>
            <a:noFill/>
          </a:ln>
        </p:spPr>
        <p:txBody>
          <a:bodyPr spcFirstLastPara="1" wrap="square" lIns="91425" tIns="91425" rIns="91425" bIns="91425" anchor="t" anchorCtr="0">
            <a:spAutoFit/>
          </a:bodyPr>
          <a:lstStyle/>
          <a:p>
            <a:r>
              <a:rPr lang="ja" altLang="en-US" sz="2400" dirty="0">
                <a:solidFill>
                  <a:schemeClr val="dk2"/>
                </a:solidFill>
                <a:latin typeface="BIZ UDPゴシック" panose="020B0400000000000000" pitchFamily="50" charset="-128"/>
                <a:ea typeface="BIZ UDPゴシック" panose="020B0400000000000000" pitchFamily="50" charset="-128"/>
              </a:rPr>
              <a:t>難易度：★☆☆</a:t>
            </a:r>
            <a:endParaRPr sz="2400" dirty="0">
              <a:solidFill>
                <a:schemeClr val="dk2"/>
              </a:solidFill>
              <a:latin typeface="BIZ UDPゴシック" panose="020B0400000000000000" pitchFamily="50" charset="-128"/>
              <a:ea typeface="BIZ UDPゴシック" panose="020B0400000000000000" pitchFamily="50" charset="-128"/>
            </a:endParaRPr>
          </a:p>
        </p:txBody>
      </p:sp>
      <p:sp>
        <p:nvSpPr>
          <p:cNvPr id="150" name="Google Shape;150;p23"/>
          <p:cNvSpPr txBox="1"/>
          <p:nvPr/>
        </p:nvSpPr>
        <p:spPr>
          <a:xfrm>
            <a:off x="623765" y="1670356"/>
            <a:ext cx="8109443" cy="923299"/>
          </a:xfrm>
          <a:prstGeom prst="rect">
            <a:avLst/>
          </a:prstGeom>
          <a:noFill/>
          <a:ln>
            <a:noFill/>
          </a:ln>
        </p:spPr>
        <p:txBody>
          <a:bodyPr spcFirstLastPara="1" wrap="square" lIns="91425" tIns="91425" rIns="91425" bIns="91425" anchor="t" anchorCtr="0">
            <a:spAutoFit/>
          </a:bodyPr>
          <a:lstStyle/>
          <a:p>
            <a:r>
              <a:rPr lang="ja" altLang="en-US" sz="2400" b="1" dirty="0">
                <a:solidFill>
                  <a:schemeClr val="accent1"/>
                </a:solidFill>
                <a:latin typeface="BIZ UDPゴシック" panose="020B0400000000000000" pitchFamily="50" charset="-128"/>
                <a:ea typeface="BIZ UDPゴシック" panose="020B0400000000000000" pitchFamily="50" charset="-128"/>
              </a:rPr>
              <a:t>アンケート項目にどのような内容を入れるべきか</a:t>
            </a:r>
            <a:endParaRPr sz="2400" b="1" dirty="0">
              <a:solidFill>
                <a:schemeClr val="accent1"/>
              </a:solidFill>
              <a:latin typeface="BIZ UDPゴシック" panose="020B0400000000000000" pitchFamily="50" charset="-128"/>
              <a:ea typeface="BIZ UDPゴシック" panose="020B0400000000000000" pitchFamily="50" charset="-128"/>
            </a:endParaRPr>
          </a:p>
          <a:p>
            <a:r>
              <a:rPr lang="ja" altLang="en-US" sz="2400" b="1" dirty="0">
                <a:solidFill>
                  <a:schemeClr val="accent1"/>
                </a:solidFill>
                <a:latin typeface="BIZ UDPゴシック" panose="020B0400000000000000" pitchFamily="50" charset="-128"/>
                <a:ea typeface="BIZ UDPゴシック" panose="020B0400000000000000" pitchFamily="50" charset="-128"/>
              </a:rPr>
              <a:t>生成</a:t>
            </a:r>
            <a:r>
              <a:rPr lang="en-US" altLang="ja" sz="2400" b="1" dirty="0">
                <a:solidFill>
                  <a:schemeClr val="accent1"/>
                </a:solidFill>
                <a:latin typeface="BIZ UDPゴシック" panose="020B0400000000000000" pitchFamily="50" charset="-128"/>
                <a:ea typeface="BIZ UDPゴシック" panose="020B0400000000000000" pitchFamily="50" charset="-128"/>
              </a:rPr>
              <a:t>AI</a:t>
            </a:r>
            <a:r>
              <a:rPr lang="ja" altLang="en-US" sz="2400" b="1" dirty="0">
                <a:solidFill>
                  <a:schemeClr val="accent1"/>
                </a:solidFill>
                <a:latin typeface="BIZ UDPゴシック" panose="020B0400000000000000" pitchFamily="50" charset="-128"/>
                <a:ea typeface="BIZ UDPゴシック" panose="020B0400000000000000" pitchFamily="50" charset="-128"/>
              </a:rPr>
              <a:t>と”壁打ち”をしながら作成せよ！</a:t>
            </a:r>
            <a:endParaRPr sz="2400" b="1" dirty="0">
              <a:solidFill>
                <a:schemeClr val="accent1"/>
              </a:solidFill>
              <a:latin typeface="BIZ UDPゴシック" panose="020B0400000000000000" pitchFamily="50" charset="-128"/>
              <a:ea typeface="BIZ UDPゴシック" panose="020B0400000000000000" pitchFamily="50" charset="-128"/>
            </a:endParaRPr>
          </a:p>
        </p:txBody>
      </p:sp>
      <p:sp>
        <p:nvSpPr>
          <p:cNvPr id="152" name="Google Shape;152;p23"/>
          <p:cNvSpPr txBox="1"/>
          <p:nvPr/>
        </p:nvSpPr>
        <p:spPr>
          <a:xfrm>
            <a:off x="669792" y="2965562"/>
            <a:ext cx="8017387" cy="2308294"/>
          </a:xfrm>
          <a:prstGeom prst="rect">
            <a:avLst/>
          </a:prstGeom>
          <a:noFill/>
          <a:ln>
            <a:noFill/>
          </a:ln>
        </p:spPr>
        <p:txBody>
          <a:bodyPr spcFirstLastPara="1" wrap="square" lIns="91425" tIns="91425" rIns="91425" bIns="91425" anchor="t" anchorCtr="0">
            <a:spAutoFit/>
          </a:bodyPr>
          <a:lstStyle/>
          <a:p>
            <a:pPr>
              <a:lnSpc>
                <a:spcPct val="115000"/>
              </a:lnSpc>
            </a:pPr>
            <a:r>
              <a:rPr lang="ja" altLang="en-US" sz="2400" b="1" dirty="0">
                <a:solidFill>
                  <a:schemeClr val="dk2"/>
                </a:solidFill>
                <a:latin typeface="BIZ UDPゴシック" panose="020B0400000000000000" pitchFamily="50" charset="-128"/>
                <a:ea typeface="BIZ UDPゴシック" panose="020B0400000000000000" pitchFamily="50" charset="-128"/>
              </a:rPr>
              <a:t>◎ポイント</a:t>
            </a:r>
            <a:endParaRPr sz="2400" b="1" dirty="0">
              <a:solidFill>
                <a:schemeClr val="dk2"/>
              </a:solidFill>
              <a:latin typeface="BIZ UDPゴシック" panose="020B0400000000000000" pitchFamily="50" charset="-128"/>
              <a:ea typeface="BIZ UDPゴシック" panose="020B0400000000000000" pitchFamily="50" charset="-128"/>
            </a:endParaRPr>
          </a:p>
          <a:p>
            <a:pPr marL="457200" indent="-330200">
              <a:lnSpc>
                <a:spcPct val="115000"/>
              </a:lnSpc>
              <a:buClr>
                <a:schemeClr val="dk2"/>
              </a:buClr>
              <a:buSzPts val="1600"/>
              <a:buChar char="✓"/>
            </a:pPr>
            <a:r>
              <a:rPr lang="ja" altLang="en-US" sz="2400" b="1" dirty="0">
                <a:solidFill>
                  <a:schemeClr val="dk2"/>
                </a:solidFill>
                <a:latin typeface="BIZ UDPゴシック" panose="020B0400000000000000" pitchFamily="50" charset="-128"/>
                <a:ea typeface="BIZ UDPゴシック" panose="020B0400000000000000" pitchFamily="50" charset="-128"/>
              </a:rPr>
              <a:t>イベントの目的や趣旨、次につなげたいアクションなどを入力に入れるのがポイント</a:t>
            </a:r>
            <a:r>
              <a:rPr lang="en-US" altLang="ja" sz="2400" b="1" dirty="0">
                <a:solidFill>
                  <a:schemeClr val="dk2"/>
                </a:solidFill>
                <a:latin typeface="BIZ UDPゴシック" panose="020B0400000000000000" pitchFamily="50" charset="-128"/>
                <a:ea typeface="BIZ UDPゴシック" panose="020B0400000000000000" pitchFamily="50" charset="-128"/>
              </a:rPr>
              <a:t>…!?</a:t>
            </a:r>
            <a:endParaRPr sz="2400" b="1" dirty="0">
              <a:solidFill>
                <a:schemeClr val="dk2"/>
              </a:solidFill>
              <a:latin typeface="BIZ UDPゴシック" panose="020B0400000000000000" pitchFamily="50" charset="-128"/>
              <a:ea typeface="BIZ UDPゴシック" panose="020B0400000000000000" pitchFamily="50" charset="-128"/>
            </a:endParaRPr>
          </a:p>
          <a:p>
            <a:pPr marL="457200" indent="-330200">
              <a:lnSpc>
                <a:spcPct val="115000"/>
              </a:lnSpc>
              <a:buClr>
                <a:schemeClr val="dk2"/>
              </a:buClr>
              <a:buSzPts val="1600"/>
              <a:buChar char="✓"/>
            </a:pPr>
            <a:r>
              <a:rPr lang="ja" altLang="en-US" sz="2400" b="1" dirty="0">
                <a:solidFill>
                  <a:schemeClr val="dk2"/>
                </a:solidFill>
                <a:latin typeface="BIZ UDPゴシック" panose="020B0400000000000000" pitchFamily="50" charset="-128"/>
                <a:ea typeface="BIZ UDPゴシック" panose="020B0400000000000000" pitchFamily="50" charset="-128"/>
              </a:rPr>
              <a:t>作成したアンケート項目を生成</a:t>
            </a:r>
            <a:r>
              <a:rPr lang="en-US" altLang="ja" sz="2400" b="1" dirty="0">
                <a:solidFill>
                  <a:schemeClr val="dk2"/>
                </a:solidFill>
                <a:latin typeface="BIZ UDPゴシック" panose="020B0400000000000000" pitchFamily="50" charset="-128"/>
                <a:ea typeface="BIZ UDPゴシック" panose="020B0400000000000000" pitchFamily="50" charset="-128"/>
              </a:rPr>
              <a:t>AI</a:t>
            </a:r>
            <a:r>
              <a:rPr lang="ja" altLang="en-US" sz="2400" b="1" dirty="0">
                <a:solidFill>
                  <a:schemeClr val="dk2"/>
                </a:solidFill>
                <a:latin typeface="BIZ UDPゴシック" panose="020B0400000000000000" pitchFamily="50" charset="-128"/>
                <a:ea typeface="BIZ UDPゴシック" panose="020B0400000000000000" pitchFamily="50" charset="-128"/>
              </a:rPr>
              <a:t>にレビューしてもらうのもアリ！</a:t>
            </a:r>
            <a:endParaRPr sz="2400" b="1" dirty="0">
              <a:solidFill>
                <a:schemeClr val="dk2"/>
              </a:solidFill>
              <a:latin typeface="BIZ UDPゴシック" panose="020B0400000000000000" pitchFamily="50" charset="-128"/>
              <a:ea typeface="BIZ UDPゴシック" panose="020B0400000000000000" pitchFamily="50" charset="-128"/>
            </a:endParaRPr>
          </a:p>
        </p:txBody>
      </p:sp>
      <p:sp>
        <p:nvSpPr>
          <p:cNvPr id="153" name="Google Shape;153;p23"/>
          <p:cNvSpPr txBox="1"/>
          <p:nvPr/>
        </p:nvSpPr>
        <p:spPr>
          <a:xfrm>
            <a:off x="597481" y="5435220"/>
            <a:ext cx="8546519" cy="677078"/>
          </a:xfrm>
          <a:prstGeom prst="rect">
            <a:avLst/>
          </a:prstGeom>
          <a:noFill/>
          <a:ln>
            <a:noFill/>
          </a:ln>
        </p:spPr>
        <p:txBody>
          <a:bodyPr spcFirstLastPara="1" wrap="square" lIns="91425" tIns="91425" rIns="91425" bIns="91425" anchor="t" anchorCtr="0">
            <a:spAutoFit/>
          </a:bodyPr>
          <a:lstStyle/>
          <a:p>
            <a:r>
              <a:rPr lang="ja" altLang="en-US" sz="1600" b="1" dirty="0">
                <a:solidFill>
                  <a:schemeClr val="accent5"/>
                </a:solidFill>
                <a:latin typeface="BIZ UDPゴシック" panose="020B0400000000000000" pitchFamily="50" charset="-128"/>
                <a:ea typeface="BIZ UDPゴシック" panose="020B0400000000000000" pitchFamily="50" charset="-128"/>
              </a:rPr>
              <a:t>どんなイベントを設定しても</a:t>
            </a:r>
            <a:r>
              <a:rPr lang="en-US" altLang="ja" sz="1600" b="1" dirty="0">
                <a:solidFill>
                  <a:schemeClr val="accent5"/>
                </a:solidFill>
                <a:latin typeface="BIZ UDPゴシック" panose="020B0400000000000000" pitchFamily="50" charset="-128"/>
                <a:ea typeface="BIZ UDPゴシック" panose="020B0400000000000000" pitchFamily="50" charset="-128"/>
              </a:rPr>
              <a:t>OK</a:t>
            </a:r>
            <a:r>
              <a:rPr lang="ja" altLang="en-US" sz="1600" b="1" dirty="0">
                <a:solidFill>
                  <a:schemeClr val="accent5"/>
                </a:solidFill>
                <a:latin typeface="BIZ UDPゴシック" panose="020B0400000000000000" pitchFamily="50" charset="-128"/>
                <a:ea typeface="BIZ UDPゴシック" panose="020B0400000000000000" pitchFamily="50" charset="-128"/>
              </a:rPr>
              <a:t>です。</a:t>
            </a:r>
            <a:endParaRPr sz="1600" b="1" dirty="0">
              <a:solidFill>
                <a:schemeClr val="accent5"/>
              </a:solidFill>
              <a:latin typeface="BIZ UDPゴシック" panose="020B0400000000000000" pitchFamily="50" charset="-128"/>
              <a:ea typeface="BIZ UDPゴシック" panose="020B0400000000000000" pitchFamily="50" charset="-128"/>
            </a:endParaRPr>
          </a:p>
          <a:p>
            <a:r>
              <a:rPr lang="ja" altLang="en-US" sz="1600" b="1" dirty="0">
                <a:solidFill>
                  <a:schemeClr val="accent5"/>
                </a:solidFill>
                <a:latin typeface="BIZ UDPゴシック" panose="020B0400000000000000" pitchFamily="50" charset="-128"/>
                <a:ea typeface="BIZ UDPゴシック" panose="020B0400000000000000" pitchFamily="50" charset="-128"/>
              </a:rPr>
              <a:t>ネタに困ったときは、本イベント終了後に配布するアンケートを想定して作成してください。</a:t>
            </a:r>
            <a:endParaRPr sz="1600" b="1" dirty="0">
              <a:solidFill>
                <a:schemeClr val="accent5"/>
              </a:solidFill>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11625" y="181343"/>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 b="1" dirty="0">
                <a:solidFill>
                  <a:schemeClr val="accent1"/>
                </a:solidFill>
              </a:rPr>
              <a:t>考案した</a:t>
            </a:r>
            <a:r>
              <a:rPr lang="ja" b="1" dirty="0">
                <a:solidFill>
                  <a:schemeClr val="accent1"/>
                </a:solidFill>
                <a:latin typeface="BIZ UDPゴシック" panose="020B0400000000000000" pitchFamily="50" charset="-128"/>
                <a:ea typeface="BIZ UDPゴシック" panose="020B0400000000000000" pitchFamily="50" charset="-128"/>
              </a:rPr>
              <a:t>プロンプト</a:t>
            </a:r>
            <a:endParaRPr dirty="0">
              <a:latin typeface="BIZ UDPゴシック" panose="020B0400000000000000" pitchFamily="50" charset="-128"/>
              <a:ea typeface="BIZ UDPゴシック" panose="020B0400000000000000" pitchFamily="50" charset="-128"/>
            </a:endParaRPr>
          </a:p>
        </p:txBody>
      </p:sp>
      <p:sp>
        <p:nvSpPr>
          <p:cNvPr id="97" name="Google Shape;97;p17"/>
          <p:cNvSpPr txBox="1">
            <a:spLocks noGrp="1"/>
          </p:cNvSpPr>
          <p:nvPr>
            <p:ph type="title"/>
          </p:nvPr>
        </p:nvSpPr>
        <p:spPr>
          <a:xfrm>
            <a:off x="5407447" y="181343"/>
            <a:ext cx="3567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ja" b="1" dirty="0">
                <a:solidFill>
                  <a:schemeClr val="accent1"/>
                </a:solidFill>
                <a:latin typeface="BIZ UDPゴシック" panose="020B0400000000000000" pitchFamily="50" charset="-128"/>
                <a:ea typeface="BIZ UDPゴシック" panose="020B0400000000000000" pitchFamily="50" charset="-128"/>
              </a:rPr>
              <a:t>工夫した点</a:t>
            </a:r>
            <a:endParaRPr b="1" dirty="0">
              <a:solidFill>
                <a:schemeClr val="accent1"/>
              </a:solidFill>
              <a:latin typeface="BIZ UDPゴシック" panose="020B0400000000000000" pitchFamily="50" charset="-128"/>
              <a:ea typeface="BIZ UDPゴシック" panose="020B0400000000000000" pitchFamily="50" charset="-128"/>
            </a:endParaRPr>
          </a:p>
        </p:txBody>
      </p:sp>
      <p:sp>
        <p:nvSpPr>
          <p:cNvPr id="98" name="Google Shape;98;p17"/>
          <p:cNvSpPr txBox="1"/>
          <p:nvPr/>
        </p:nvSpPr>
        <p:spPr>
          <a:xfrm>
            <a:off x="5407447" y="726140"/>
            <a:ext cx="3447274" cy="5630731"/>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None/>
            </a:pPr>
            <a:r>
              <a:rPr lang="ja-JP" altLang="en-US" sz="1800" dirty="0">
                <a:latin typeface="BIZ UDPゴシック" panose="020B0400000000000000" pitchFamily="50" charset="-128"/>
                <a:ea typeface="BIZ UDPゴシック" panose="020B0400000000000000" pitchFamily="50" charset="-128"/>
              </a:rPr>
              <a:t>・何を聞きたいかを明確にし、アンケートが長くなりすぎないようにした。</a:t>
            </a:r>
          </a:p>
          <a:p>
            <a:pPr marL="0" lvl="0" indent="0" algn="l" rtl="0">
              <a:spcBef>
                <a:spcPts val="1200"/>
              </a:spcBef>
              <a:spcAft>
                <a:spcPts val="0"/>
              </a:spcAft>
              <a:buNone/>
            </a:pPr>
            <a:r>
              <a:rPr lang="ja-JP" altLang="en-US" sz="1800" dirty="0">
                <a:latin typeface="BIZ UDPゴシック" panose="020B0400000000000000" pitchFamily="50" charset="-128"/>
                <a:ea typeface="BIZ UDPゴシック" panose="020B0400000000000000" pitchFamily="50" charset="-128"/>
              </a:rPr>
              <a:t>・アンケート項目が多くなり過ぎないように、簡潔でコンパクトにまとまるように工夫した。</a:t>
            </a:r>
            <a:endParaRPr lang="en-US" altLang="ja-JP" sz="1800" dirty="0">
              <a:latin typeface="BIZ UDPゴシック" panose="020B0400000000000000" pitchFamily="50" charset="-128"/>
              <a:ea typeface="BIZ UDPゴシック" panose="020B0400000000000000" pitchFamily="50" charset="-128"/>
            </a:endParaRPr>
          </a:p>
          <a:p>
            <a:pPr marL="0" lvl="0" indent="0" algn="l" rtl="0">
              <a:spcBef>
                <a:spcPts val="1200"/>
              </a:spcBef>
              <a:spcAft>
                <a:spcPts val="0"/>
              </a:spcAft>
              <a:buNone/>
            </a:pPr>
            <a:r>
              <a:rPr lang="ja-JP" altLang="en-US"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hlinkClick r:id="rId3"/>
              </a:rPr>
              <a:t>優れたアンケートプロンプト</a:t>
            </a:r>
            <a:r>
              <a:rPr lang="ja-JP" altLang="en-US" sz="1800" dirty="0">
                <a:latin typeface="BIZ UDPゴシック" panose="020B0400000000000000" pitchFamily="50" charset="-128"/>
                <a:ea typeface="BIZ UDPゴシック" panose="020B0400000000000000" pitchFamily="50" charset="-128"/>
              </a:rPr>
              <a:t>の構造 を参考にプロンプト設計</a:t>
            </a:r>
          </a:p>
          <a:p>
            <a:pPr marL="0" lvl="0" indent="0" algn="l" rtl="0">
              <a:spcBef>
                <a:spcPts val="1200"/>
              </a:spcBef>
              <a:spcAft>
                <a:spcPts val="0"/>
              </a:spcAft>
              <a:buNone/>
            </a:pPr>
            <a:endParaRPr lang="ja-JP" altLang="en-US" sz="1800" dirty="0">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3FDC062A-7230-4DFF-8106-2652C520E247}"/>
              </a:ext>
            </a:extLst>
          </p:cNvPr>
          <p:cNvSpPr txBox="1"/>
          <p:nvPr/>
        </p:nvSpPr>
        <p:spPr>
          <a:xfrm>
            <a:off x="3777" y="0"/>
            <a:ext cx="1856232" cy="276999"/>
          </a:xfrm>
          <a:prstGeom prst="rect">
            <a:avLst/>
          </a:prstGeom>
          <a:noFill/>
        </p:spPr>
        <p:txBody>
          <a:bodyPr wrap="square" rtlCol="0">
            <a:spAutoFit/>
          </a:bodyPr>
          <a:lstStyle/>
          <a:p>
            <a:r>
              <a:rPr lang="ja" altLang="ja-JP" sz="1200" dirty="0">
                <a:solidFill>
                  <a:schemeClr val="accent2">
                    <a:lumMod val="75000"/>
                    <a:lumOff val="25000"/>
                  </a:schemeClr>
                </a:solidFill>
                <a:latin typeface="BIZ UDPゴシック" panose="020B0400000000000000" pitchFamily="50" charset="-128"/>
                <a:ea typeface="BIZ UDPゴシック" panose="020B0400000000000000" pitchFamily="50" charset="-128"/>
              </a:rPr>
              <a:t>Case</a:t>
            </a:r>
            <a:r>
              <a:rPr lang="ja-JP" altLang="en-US" sz="1200" dirty="0">
                <a:solidFill>
                  <a:schemeClr val="accent2">
                    <a:lumMod val="75000"/>
                    <a:lumOff val="25000"/>
                  </a:schemeClr>
                </a:solidFill>
                <a:latin typeface="BIZ UDPゴシック" panose="020B0400000000000000" pitchFamily="50" charset="-128"/>
                <a:ea typeface="BIZ UDPゴシック" panose="020B0400000000000000" pitchFamily="50" charset="-128"/>
              </a:rPr>
              <a:t>２</a:t>
            </a:r>
            <a:endParaRPr kumimoji="1" lang="ja-JP" altLang="en-US" sz="1200" dirty="0">
              <a:solidFill>
                <a:schemeClr val="accent2">
                  <a:lumMod val="75000"/>
                  <a:lumOff val="25000"/>
                </a:schemeClr>
              </a:solidFill>
            </a:endParaRPr>
          </a:p>
        </p:txBody>
      </p:sp>
      <p:sp>
        <p:nvSpPr>
          <p:cNvPr id="7" name="Google Shape;75;p16">
            <a:extLst>
              <a:ext uri="{FF2B5EF4-FFF2-40B4-BE49-F238E27FC236}">
                <a16:creationId xmlns:a16="http://schemas.microsoft.com/office/drawing/2014/main" id="{8F4E02A4-B846-470F-AB3A-9666D213BB1C}"/>
              </a:ext>
            </a:extLst>
          </p:cNvPr>
          <p:cNvSpPr txBox="1">
            <a:spLocks noGrp="1"/>
          </p:cNvSpPr>
          <p:nvPr>
            <p:ph type="body" idx="1"/>
          </p:nvPr>
        </p:nvSpPr>
        <p:spPr>
          <a:xfrm>
            <a:off x="387110" y="944841"/>
            <a:ext cx="4855019" cy="5501677"/>
          </a:xfrm>
          <a:prstGeom prst="rect">
            <a:avLst/>
          </a:prstGeom>
          <a:solidFill>
            <a:schemeClr val="bg2">
              <a:lumMod val="20000"/>
              <a:lumOff val="80000"/>
            </a:schemeClr>
          </a:solidFill>
        </p:spPr>
        <p:txBody>
          <a:bodyPr spcFirstLastPara="1" wrap="square" lIns="91425" tIns="91425" rIns="91425" bIns="91425" anchor="t" anchorCtr="0">
            <a:noAutofit/>
          </a:bodyPr>
          <a:lstStyle/>
          <a:p>
            <a:pPr marL="0" lvl="0" indent="0" algn="l" rtl="0">
              <a:spcBef>
                <a:spcPts val="0"/>
              </a:spcBef>
              <a:spcAft>
                <a:spcPts val="0"/>
              </a:spcAft>
              <a:buNone/>
            </a:pPr>
            <a:r>
              <a:rPr lang="ja" sz="1600" dirty="0">
                <a:solidFill>
                  <a:schemeClr val="tx1"/>
                </a:solidFill>
                <a:latin typeface="UD デジタル 教科書体 NK-R" panose="02020400000000000000" pitchFamily="18" charset="-128"/>
                <a:ea typeface="UD デジタル 教科書体 NK-R" panose="02020400000000000000" pitchFamily="18" charset="-128"/>
              </a:rPr>
              <a:t>・私はAIハッカソンの主催者です。参加者アンケートの作成をしたい。</a:t>
            </a:r>
            <a:endParaRPr sz="1600" dirty="0">
              <a:solidFill>
                <a:schemeClr val="tx1"/>
              </a:solidFill>
              <a:latin typeface="UD デジタル 教科書体 NK-R" panose="02020400000000000000" pitchFamily="18" charset="-128"/>
              <a:ea typeface="UD デジタル 教科書体 NK-R" panose="02020400000000000000" pitchFamily="18" charset="-128"/>
            </a:endParaRPr>
          </a:p>
          <a:p>
            <a:pPr marL="0" lvl="0" indent="0" algn="l" rtl="0">
              <a:spcBef>
                <a:spcPts val="1200"/>
              </a:spcBef>
              <a:spcAft>
                <a:spcPts val="0"/>
              </a:spcAft>
              <a:buNone/>
            </a:pPr>
            <a:r>
              <a:rPr lang="ja" sz="1600" dirty="0">
                <a:solidFill>
                  <a:schemeClr val="tx1"/>
                </a:solidFill>
                <a:latin typeface="UD デジタル 教科書体 NK-R" panose="02020400000000000000" pitchFamily="18" charset="-128"/>
                <a:ea typeface="UD デジタル 教科書体 NK-R" panose="02020400000000000000" pitchFamily="18" charset="-128"/>
              </a:rPr>
              <a:t>・産・官・学が参加、グループ分けの内容、１５問程度で</a:t>
            </a:r>
            <a:endParaRPr sz="1600" dirty="0">
              <a:solidFill>
                <a:schemeClr val="tx1"/>
              </a:solidFill>
              <a:latin typeface="UD デジタル 教科書体 NK-R" panose="02020400000000000000" pitchFamily="18" charset="-128"/>
              <a:ea typeface="UD デジタル 教科書体 NK-R" panose="02020400000000000000" pitchFamily="18" charset="-128"/>
            </a:endParaRPr>
          </a:p>
          <a:p>
            <a:pPr marL="0" lvl="0" indent="0" algn="l" rtl="0">
              <a:spcBef>
                <a:spcPts val="1200"/>
              </a:spcBef>
              <a:spcAft>
                <a:spcPts val="0"/>
              </a:spcAft>
              <a:buNone/>
            </a:pPr>
            <a:r>
              <a:rPr lang="ja" sz="1600" dirty="0">
                <a:solidFill>
                  <a:schemeClr val="tx1"/>
                </a:solidFill>
                <a:highlight>
                  <a:srgbClr val="F7F7F7"/>
                </a:highlight>
                <a:latin typeface="UD デジタル 教科書体 NK-R" panose="02020400000000000000" pitchFamily="18" charset="-128"/>
                <a:ea typeface="UD デジタル 教科書体 NK-R" panose="02020400000000000000" pitchFamily="18" charset="-128"/>
                <a:cs typeface="Meiryo"/>
                <a:sym typeface="Meiryo"/>
              </a:rPr>
              <a:t>・基本情報や参考動機は除外して、研修の理解度や満足度を調査することに重きを置いたアンケートを作成してください。コンパクトなアンケートに編集してください</a:t>
            </a:r>
            <a:endParaRPr sz="1600" dirty="0">
              <a:solidFill>
                <a:schemeClr val="tx1"/>
              </a:solidFill>
              <a:highlight>
                <a:srgbClr val="F7F7F7"/>
              </a:highlight>
              <a:latin typeface="UD デジタル 教科書体 NK-R" panose="02020400000000000000" pitchFamily="18" charset="-128"/>
              <a:ea typeface="UD デジタル 教科書体 NK-R" panose="02020400000000000000" pitchFamily="18" charset="-128"/>
              <a:cs typeface="Meiryo"/>
              <a:sym typeface="Meiryo"/>
            </a:endParaRPr>
          </a:p>
          <a:p>
            <a:pPr marL="0" lvl="0" indent="0" algn="l" rtl="0">
              <a:spcBef>
                <a:spcPts val="1200"/>
              </a:spcBef>
              <a:spcAft>
                <a:spcPts val="1200"/>
              </a:spcAft>
              <a:buNone/>
            </a:pPr>
            <a:r>
              <a:rPr lang="ja" sz="1600" dirty="0">
                <a:solidFill>
                  <a:schemeClr val="tx1"/>
                </a:solidFill>
                <a:latin typeface="UD デジタル 教科書体 NK-R" panose="02020400000000000000" pitchFamily="18" charset="-128"/>
                <a:ea typeface="UD デジタル 教科書体 NK-R" panose="02020400000000000000" pitchFamily="18" charset="-128"/>
              </a:rPr>
              <a:t>私は生成 AI のチームワークショップを運営するメンバーで、ワークショップに参加してくれたみなさんからワークショップ体験をもっと良くする方法を理解する必要があるので、ワークショップの感想やアウトプット、フィードバックを収集したいです。生成 AI を使った課題解決型チームワークショップに参加してくれたみなさんに対して実施し、自由回答形式の質問を使ったアンケートで、感想や満足度、学んだことやできなかったこと、課題に対する難易度や希望などを測定したいです。このアンケートで最も重要なポイントは参加者のアウトプットです。</a:t>
            </a:r>
            <a:endParaRPr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758853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a:off x="106512" y="147075"/>
            <a:ext cx="8930976" cy="875181"/>
          </a:xfrm>
          <a:prstGeom prst="rect">
            <a:avLst/>
          </a:prstGeom>
        </p:spPr>
        <p:txBody>
          <a:bodyPr spcFirstLastPara="1" wrap="square" lIns="91425" tIns="91425" rIns="91425" bIns="91425" anchor="t" anchorCtr="0">
            <a:normAutofit fontScale="90000"/>
          </a:bodyPr>
          <a:lstStyle/>
          <a:p>
            <a:r>
              <a:rPr lang="en-US" altLang="ja-JP" b="1" dirty="0">
                <a:latin typeface="BIZ UDPゴシック" panose="020B0400000000000000" pitchFamily="50" charset="-128"/>
                <a:ea typeface="BIZ UDPゴシック" panose="020B0400000000000000" pitchFamily="50" charset="-128"/>
              </a:rPr>
              <a:t>Case3:</a:t>
            </a:r>
            <a:r>
              <a:rPr lang="ja" b="1" dirty="0">
                <a:latin typeface="BIZ UDPゴシック" panose="020B0400000000000000" pitchFamily="50" charset="-128"/>
                <a:ea typeface="BIZ UDPゴシック" panose="020B0400000000000000" pitchFamily="50" charset="-128"/>
              </a:rPr>
              <a:t>カッコいいアンケートレポートを爆速で作り上げろ！</a:t>
            </a:r>
            <a:endParaRPr b="1" dirty="0">
              <a:latin typeface="BIZ UDPゴシック" panose="020B0400000000000000" pitchFamily="50" charset="-128"/>
              <a:ea typeface="BIZ UDPゴシック" panose="020B0400000000000000" pitchFamily="50" charset="-128"/>
            </a:endParaRPr>
          </a:p>
        </p:txBody>
      </p:sp>
      <p:sp>
        <p:nvSpPr>
          <p:cNvPr id="159" name="Google Shape;159;p24"/>
          <p:cNvSpPr txBox="1"/>
          <p:nvPr/>
        </p:nvSpPr>
        <p:spPr>
          <a:xfrm>
            <a:off x="106512" y="584665"/>
            <a:ext cx="2631367" cy="553968"/>
          </a:xfrm>
          <a:prstGeom prst="rect">
            <a:avLst/>
          </a:prstGeom>
          <a:noFill/>
          <a:ln>
            <a:noFill/>
          </a:ln>
        </p:spPr>
        <p:txBody>
          <a:bodyPr spcFirstLastPara="1" wrap="square" lIns="91425" tIns="91425" rIns="91425" bIns="91425" anchor="t" anchorCtr="0">
            <a:spAutoFit/>
          </a:bodyPr>
          <a:lstStyle/>
          <a:p>
            <a:r>
              <a:rPr lang="ja" altLang="en-US" sz="2400" dirty="0">
                <a:solidFill>
                  <a:schemeClr val="dk2"/>
                </a:solidFill>
                <a:latin typeface="BIZ UDPゴシック" panose="020B0400000000000000" pitchFamily="50" charset="-128"/>
                <a:ea typeface="BIZ UDPゴシック" panose="020B0400000000000000" pitchFamily="50" charset="-128"/>
              </a:rPr>
              <a:t>難易度：★★☆</a:t>
            </a:r>
            <a:endParaRPr sz="2400" dirty="0">
              <a:solidFill>
                <a:schemeClr val="dk2"/>
              </a:solidFill>
              <a:latin typeface="BIZ UDPゴシック" panose="020B0400000000000000" pitchFamily="50" charset="-128"/>
              <a:ea typeface="BIZ UDPゴシック" panose="020B0400000000000000" pitchFamily="50" charset="-128"/>
            </a:endParaRPr>
          </a:p>
        </p:txBody>
      </p:sp>
      <p:sp>
        <p:nvSpPr>
          <p:cNvPr id="160" name="Google Shape;160;p24"/>
          <p:cNvSpPr txBox="1"/>
          <p:nvPr/>
        </p:nvSpPr>
        <p:spPr>
          <a:xfrm>
            <a:off x="654552" y="1433372"/>
            <a:ext cx="7834895" cy="923299"/>
          </a:xfrm>
          <a:prstGeom prst="rect">
            <a:avLst/>
          </a:prstGeom>
          <a:noFill/>
          <a:ln>
            <a:noFill/>
          </a:ln>
        </p:spPr>
        <p:txBody>
          <a:bodyPr spcFirstLastPara="1" wrap="square" lIns="91425" tIns="91425" rIns="91425" bIns="91425" anchor="t" anchorCtr="0">
            <a:spAutoFit/>
          </a:bodyPr>
          <a:lstStyle/>
          <a:p>
            <a:r>
              <a:rPr lang="ja" altLang="en-US" sz="2400" b="1" dirty="0">
                <a:solidFill>
                  <a:schemeClr val="accent1"/>
                </a:solidFill>
                <a:latin typeface="BIZ UDPゴシック" panose="020B0400000000000000" pitchFamily="50" charset="-128"/>
                <a:ea typeface="BIZ UDPゴシック" panose="020B0400000000000000" pitchFamily="50" charset="-128"/>
              </a:rPr>
              <a:t>生成</a:t>
            </a:r>
            <a:r>
              <a:rPr lang="en-US" altLang="ja" sz="2400" b="1" dirty="0">
                <a:solidFill>
                  <a:schemeClr val="accent1"/>
                </a:solidFill>
                <a:latin typeface="BIZ UDPゴシック" panose="020B0400000000000000" pitchFamily="50" charset="-128"/>
                <a:ea typeface="BIZ UDPゴシック" panose="020B0400000000000000" pitchFamily="50" charset="-128"/>
              </a:rPr>
              <a:t>AI</a:t>
            </a:r>
            <a:r>
              <a:rPr lang="ja" altLang="en-US" sz="2400" b="1" dirty="0">
                <a:solidFill>
                  <a:schemeClr val="accent1"/>
                </a:solidFill>
                <a:latin typeface="BIZ UDPゴシック" panose="020B0400000000000000" pitchFamily="50" charset="-128"/>
                <a:ea typeface="BIZ UDPゴシック" panose="020B0400000000000000" pitchFamily="50" charset="-128"/>
              </a:rPr>
              <a:t>を相棒にアンケートレポートに必要な要素を作成せよ！</a:t>
            </a:r>
            <a:endParaRPr sz="2400" b="1" dirty="0">
              <a:solidFill>
                <a:schemeClr val="accent1"/>
              </a:solidFill>
              <a:latin typeface="BIZ UDPゴシック" panose="020B0400000000000000" pitchFamily="50" charset="-128"/>
              <a:ea typeface="BIZ UDPゴシック" panose="020B0400000000000000" pitchFamily="50" charset="-128"/>
            </a:endParaRPr>
          </a:p>
        </p:txBody>
      </p:sp>
      <p:sp>
        <p:nvSpPr>
          <p:cNvPr id="162" name="Google Shape;162;p24"/>
          <p:cNvSpPr txBox="1"/>
          <p:nvPr/>
        </p:nvSpPr>
        <p:spPr>
          <a:xfrm>
            <a:off x="654552" y="2630187"/>
            <a:ext cx="7746087" cy="1458831"/>
          </a:xfrm>
          <a:prstGeom prst="rect">
            <a:avLst/>
          </a:prstGeom>
          <a:noFill/>
          <a:ln>
            <a:noFill/>
          </a:ln>
        </p:spPr>
        <p:txBody>
          <a:bodyPr spcFirstLastPara="1" wrap="square" lIns="91425" tIns="91425" rIns="91425" bIns="91425" anchor="t" anchorCtr="0">
            <a:spAutoFit/>
          </a:bodyPr>
          <a:lstStyle/>
          <a:p>
            <a:pPr>
              <a:lnSpc>
                <a:spcPct val="115000"/>
              </a:lnSpc>
            </a:pPr>
            <a:r>
              <a:rPr lang="ja" altLang="en-US" sz="2400" b="1" dirty="0">
                <a:solidFill>
                  <a:schemeClr val="dk2"/>
                </a:solidFill>
                <a:latin typeface="BIZ UDPゴシック" panose="020B0400000000000000" pitchFamily="50" charset="-128"/>
                <a:ea typeface="BIZ UDPゴシック" panose="020B0400000000000000" pitchFamily="50" charset="-128"/>
              </a:rPr>
              <a:t>◎ポイント</a:t>
            </a:r>
            <a:endParaRPr sz="2400" b="1" dirty="0">
              <a:solidFill>
                <a:schemeClr val="dk2"/>
              </a:solidFill>
              <a:latin typeface="BIZ UDPゴシック" panose="020B0400000000000000" pitchFamily="50" charset="-128"/>
              <a:ea typeface="BIZ UDPゴシック" panose="020B0400000000000000" pitchFamily="50" charset="-128"/>
            </a:endParaRPr>
          </a:p>
          <a:p>
            <a:pPr marL="457200" indent="-330200">
              <a:lnSpc>
                <a:spcPct val="115000"/>
              </a:lnSpc>
              <a:buClr>
                <a:schemeClr val="dk2"/>
              </a:buClr>
              <a:buSzPts val="1600"/>
              <a:buChar char="✓"/>
            </a:pPr>
            <a:r>
              <a:rPr lang="ja" altLang="en-US" sz="2400" b="1" dirty="0">
                <a:solidFill>
                  <a:schemeClr val="dk2"/>
                </a:solidFill>
                <a:latin typeface="BIZ UDPゴシック" panose="020B0400000000000000" pitchFamily="50" charset="-128"/>
                <a:ea typeface="BIZ UDPゴシック" panose="020B0400000000000000" pitchFamily="50" charset="-128"/>
              </a:rPr>
              <a:t>集計に必要な</a:t>
            </a:r>
            <a:r>
              <a:rPr lang="en-US" altLang="ja" sz="2400" b="1" dirty="0">
                <a:solidFill>
                  <a:schemeClr val="dk2"/>
                </a:solidFill>
                <a:latin typeface="BIZ UDPゴシック" panose="020B0400000000000000" pitchFamily="50" charset="-128"/>
                <a:ea typeface="BIZ UDPゴシック" panose="020B0400000000000000" pitchFamily="50" charset="-128"/>
              </a:rPr>
              <a:t>Excel</a:t>
            </a:r>
            <a:r>
              <a:rPr lang="ja" altLang="en-US" sz="2400" b="1" dirty="0">
                <a:solidFill>
                  <a:schemeClr val="dk2"/>
                </a:solidFill>
                <a:latin typeface="BIZ UDPゴシック" panose="020B0400000000000000" pitchFamily="50" charset="-128"/>
                <a:ea typeface="BIZ UDPゴシック" panose="020B0400000000000000" pitchFamily="50" charset="-128"/>
              </a:rPr>
              <a:t>関数を聞いてみる</a:t>
            </a:r>
            <a:endParaRPr sz="2400" b="1" dirty="0">
              <a:solidFill>
                <a:schemeClr val="dk2"/>
              </a:solidFill>
              <a:latin typeface="BIZ UDPゴシック" panose="020B0400000000000000" pitchFamily="50" charset="-128"/>
              <a:ea typeface="BIZ UDPゴシック" panose="020B0400000000000000" pitchFamily="50" charset="-128"/>
            </a:endParaRPr>
          </a:p>
          <a:p>
            <a:pPr marL="457200" indent="-330200">
              <a:lnSpc>
                <a:spcPct val="115000"/>
              </a:lnSpc>
              <a:buClr>
                <a:schemeClr val="dk2"/>
              </a:buClr>
              <a:buSzPts val="1600"/>
              <a:buChar char="✓"/>
            </a:pPr>
            <a:r>
              <a:rPr lang="ja" altLang="en-US" sz="2400" b="1" dirty="0">
                <a:solidFill>
                  <a:schemeClr val="dk2"/>
                </a:solidFill>
                <a:latin typeface="BIZ UDPゴシック" panose="020B0400000000000000" pitchFamily="50" charset="-128"/>
                <a:ea typeface="BIZ UDPゴシック" panose="020B0400000000000000" pitchFamily="50" charset="-128"/>
              </a:rPr>
              <a:t>質問項目と回答の分布から考察をしてもらう</a:t>
            </a:r>
            <a:r>
              <a:rPr lang="en-US" altLang="ja" sz="2400" b="1" dirty="0">
                <a:solidFill>
                  <a:schemeClr val="dk2"/>
                </a:solidFill>
                <a:latin typeface="BIZ UDPゴシック" panose="020B0400000000000000" pitchFamily="50" charset="-128"/>
                <a:ea typeface="BIZ UDPゴシック" panose="020B0400000000000000" pitchFamily="50" charset="-128"/>
              </a:rPr>
              <a:t>…!?</a:t>
            </a:r>
            <a:endParaRPr sz="2400" b="1" dirty="0">
              <a:solidFill>
                <a:schemeClr val="dk2"/>
              </a:solidFill>
              <a:latin typeface="BIZ UDPゴシック" panose="020B0400000000000000" pitchFamily="50" charset="-128"/>
              <a:ea typeface="BIZ UDPゴシック" panose="020B0400000000000000" pitchFamily="50" charset="-128"/>
            </a:endParaRPr>
          </a:p>
        </p:txBody>
      </p:sp>
      <p:pic>
        <p:nvPicPr>
          <p:cNvPr id="163" name="Google Shape;163;p24"/>
          <p:cNvPicPr preferRelativeResize="0"/>
          <p:nvPr/>
        </p:nvPicPr>
        <p:blipFill>
          <a:blip r:embed="rId3">
            <a:alphaModFix/>
          </a:blip>
          <a:stretch>
            <a:fillRect/>
          </a:stretch>
        </p:blipFill>
        <p:spPr>
          <a:xfrm>
            <a:off x="2565760" y="4243506"/>
            <a:ext cx="3703472" cy="223228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1429</TotalTime>
  <Words>2805</Words>
  <Application>Microsoft Office PowerPoint</Application>
  <PresentationFormat>画面に合わせる (4:3)</PresentationFormat>
  <Paragraphs>257</Paragraphs>
  <Slides>22</Slides>
  <Notes>22</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22</vt:i4>
      </vt:variant>
    </vt:vector>
  </HeadingPairs>
  <TitlesOfParts>
    <vt:vector size="26" baseType="lpstr">
      <vt:lpstr>BIZ UDPゴシック</vt:lpstr>
      <vt:lpstr>UD デジタル 教科書体 NK-R</vt:lpstr>
      <vt:lpstr>Arial</vt:lpstr>
      <vt:lpstr>Simple Light</vt:lpstr>
      <vt:lpstr>PowerPoint プレゼンテーション</vt:lpstr>
      <vt:lpstr>概要</vt:lpstr>
      <vt:lpstr>スケジュール</vt:lpstr>
      <vt:lpstr>課題</vt:lpstr>
      <vt:lpstr>Case1:カッコいいポスターを爆速で作り上げろ！</vt:lpstr>
      <vt:lpstr>考案したプロンプト</vt:lpstr>
      <vt:lpstr>Case2:”使える”アンケートを爆速で作り上げろ！</vt:lpstr>
      <vt:lpstr>考案したプロンプト</vt:lpstr>
      <vt:lpstr>Case3:カッコいいアンケートレポートを爆速で作り上げろ！</vt:lpstr>
      <vt:lpstr>考案したプロンプト</vt:lpstr>
      <vt:lpstr>考案したプロンプト</vt:lpstr>
      <vt:lpstr>Case4:”使える”漫画を爆速で作り上げろ！</vt:lpstr>
      <vt:lpstr>考案したプロンプト</vt:lpstr>
      <vt:lpstr>Case5:カッコいいWebアプリを爆速で作り上げろ！</vt:lpstr>
      <vt:lpstr>考案したプロンプト</vt:lpstr>
      <vt:lpstr>考案したプロンプト</vt:lpstr>
      <vt:lpstr>ハッカソン風景</vt:lpstr>
      <vt:lpstr>講評　神戸大学DX・情報統括本部　藤井信忠教授　</vt:lpstr>
      <vt:lpstr>事後アンケート結果　</vt:lpstr>
      <vt:lpstr>アンケート結果　</vt:lpstr>
      <vt:lpstr>アンケート結果　</vt:lpstr>
      <vt:lpstr>アンケート結果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村上　雅之</dc:creator>
  <cp:lastModifiedBy>村瀬　将虎</cp:lastModifiedBy>
  <cp:revision>68</cp:revision>
  <dcterms:modified xsi:type="dcterms:W3CDTF">2024-09-13T01:37:36Z</dcterms:modified>
</cp:coreProperties>
</file>