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68" r:id="rId4"/>
    <p:sldMasterId id="2147483829" r:id="rId5"/>
  </p:sldMasterIdLst>
  <p:notesMasterIdLst>
    <p:notesMasterId r:id="rId12"/>
  </p:notesMasterIdLst>
  <p:handoutMasterIdLst>
    <p:handoutMasterId r:id="rId13"/>
  </p:handoutMasterIdLst>
  <p:sldIdLst>
    <p:sldId id="340" r:id="rId6"/>
    <p:sldId id="381" r:id="rId7"/>
    <p:sldId id="385" r:id="rId8"/>
    <p:sldId id="379" r:id="rId9"/>
    <p:sldId id="380" r:id="rId10"/>
    <p:sldId id="382" r:id="rId11"/>
  </p:sldIdLst>
  <p:sldSz cx="13439775" cy="7559675"/>
  <p:notesSz cx="7102475" cy="10233025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細川　佳紀" initials="HY" lastIdx="3" clrIdx="0">
    <p:extLst>
      <p:ext uri="{19B8F6BF-5375-455C-9EA6-DF929625EA0E}">
        <p15:presenceInfo xmlns:p15="http://schemas.microsoft.com/office/powerpoint/2012/main" userId="細川　佳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286AD"/>
    <a:srgbClr val="3CC9D0"/>
    <a:srgbClr val="FFFFFF"/>
    <a:srgbClr val="F4B183"/>
    <a:srgbClr val="2E75B6"/>
    <a:srgbClr val="2C76AE"/>
    <a:srgbClr val="6882AE"/>
    <a:srgbClr val="5AC4F0"/>
    <a:srgbClr val="96D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108A8A-01F8-4727-9A24-177B24F9F4BE}" v="193" dt="2025-11-18T08:40:45.8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92" autoAdjust="0"/>
    <p:restoredTop sz="97425" autoAdjust="0"/>
  </p:normalViewPr>
  <p:slideViewPr>
    <p:cSldViewPr snapToGrid="0">
      <p:cViewPr varScale="1">
        <p:scale>
          <a:sx n="77" d="100"/>
          <a:sy n="77" d="100"/>
        </p:scale>
        <p:origin x="101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BD93407-E2EF-2D70-EAFF-D7D232C3A7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7"/>
            <a:ext cx="3077740" cy="513428"/>
          </a:xfrm>
          <a:prstGeom prst="rect">
            <a:avLst/>
          </a:prstGeom>
        </p:spPr>
        <p:txBody>
          <a:bodyPr vert="horz" lIns="95429" tIns="47715" rIns="95429" bIns="47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2D6EDA-46DA-B40B-D9BF-468114D242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8" y="7"/>
            <a:ext cx="3077740" cy="513428"/>
          </a:xfrm>
          <a:prstGeom prst="rect">
            <a:avLst/>
          </a:prstGeom>
        </p:spPr>
        <p:txBody>
          <a:bodyPr vert="horz" lIns="95429" tIns="47715" rIns="95429" bIns="47715" rtlCol="0"/>
          <a:lstStyle>
            <a:lvl1pPr algn="r">
              <a:defRPr sz="1200"/>
            </a:lvl1pPr>
          </a:lstStyle>
          <a:p>
            <a:fld id="{6FB35C3C-E9E7-4F15-8B8A-ACDD05949D84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A68F74B-FEF7-E01B-8E7B-10E5FF4AAC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719599"/>
            <a:ext cx="3077740" cy="513427"/>
          </a:xfrm>
          <a:prstGeom prst="rect">
            <a:avLst/>
          </a:prstGeom>
        </p:spPr>
        <p:txBody>
          <a:bodyPr vert="horz" lIns="95429" tIns="47715" rIns="95429" bIns="47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6F2FF8-C725-E023-5349-CD152FA0C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8" y="9719599"/>
            <a:ext cx="3077740" cy="513427"/>
          </a:xfrm>
          <a:prstGeom prst="rect">
            <a:avLst/>
          </a:prstGeom>
        </p:spPr>
        <p:txBody>
          <a:bodyPr vert="horz" lIns="95429" tIns="47715" rIns="95429" bIns="47715" rtlCol="0" anchor="b"/>
          <a:lstStyle>
            <a:lvl1pPr algn="r">
              <a:defRPr sz="1200"/>
            </a:lvl1pPr>
          </a:lstStyle>
          <a:p>
            <a:fld id="{BBE25D2D-E9CD-4051-8CC7-418793DA67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0908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extLst>
    <p:ext uri="{56416CCD-93CA-4268-BC5B-53C4BB910035}">
      <p15:sldGuideLst xmlns:p15="http://schemas.microsoft.com/office/powerpoint/2012/main">
        <p15:guide id="1" orient="horz" pos="3224" userDrawn="1">
          <p15:clr>
            <a:srgbClr val="F26B43"/>
          </p15:clr>
        </p15:guide>
        <p15:guide id="2" pos="223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7"/>
            <a:ext cx="3077740" cy="513428"/>
          </a:xfrm>
          <a:prstGeom prst="rect">
            <a:avLst/>
          </a:prstGeom>
        </p:spPr>
        <p:txBody>
          <a:bodyPr vert="horz" lIns="95429" tIns="47715" rIns="95429" bIns="47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8" y="7"/>
            <a:ext cx="3077740" cy="513428"/>
          </a:xfrm>
          <a:prstGeom prst="rect">
            <a:avLst/>
          </a:prstGeom>
        </p:spPr>
        <p:txBody>
          <a:bodyPr vert="horz" lIns="95429" tIns="47715" rIns="95429" bIns="47715" rtlCol="0"/>
          <a:lstStyle>
            <a:lvl1pPr algn="r">
              <a:defRPr sz="1200"/>
            </a:lvl1pPr>
          </a:lstStyle>
          <a:p>
            <a:fld id="{F71AE399-1964-46A0-8C84-DADA89F8A72D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29" tIns="47715" rIns="95429" bIns="47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9" y="4924650"/>
            <a:ext cx="5681980" cy="4029254"/>
          </a:xfrm>
          <a:prstGeom prst="rect">
            <a:avLst/>
          </a:prstGeom>
        </p:spPr>
        <p:txBody>
          <a:bodyPr vert="horz" lIns="95429" tIns="47715" rIns="95429" bIns="47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719599"/>
            <a:ext cx="3077740" cy="513427"/>
          </a:xfrm>
          <a:prstGeom prst="rect">
            <a:avLst/>
          </a:prstGeom>
        </p:spPr>
        <p:txBody>
          <a:bodyPr vert="horz" lIns="95429" tIns="47715" rIns="95429" bIns="47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8" y="9719599"/>
            <a:ext cx="3077740" cy="513427"/>
          </a:xfrm>
          <a:prstGeom prst="rect">
            <a:avLst/>
          </a:prstGeom>
        </p:spPr>
        <p:txBody>
          <a:bodyPr vert="horz" lIns="95429" tIns="47715" rIns="95429" bIns="47715" rtlCol="0" anchor="b"/>
          <a:lstStyle>
            <a:lvl1pPr algn="r">
              <a:defRPr sz="1200"/>
            </a:lvl1pPr>
          </a:lstStyle>
          <a:p>
            <a:fld id="{C2D71D41-2BB5-4916-892F-81EA436573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7450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224" userDrawn="1">
          <p15:clr>
            <a:srgbClr val="F26B43"/>
          </p15:clr>
        </p15:guide>
        <p15:guide id="2" pos="2238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768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676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B5F04-BA07-D651-7CF6-81A9D1488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36BB90-484E-BDF1-6AC5-D8916FF25D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C3D6C09-470B-2BF7-2E58-D5541F0E79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236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E8CEA-E583-EF6E-16F5-A5A323256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3F898E1-D952-D33B-69A5-A8B8D5DAEC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0BEF8B-D081-F26D-BA0A-59DF0B29C1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3550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F6609-883A-C3A4-637A-D14C037F3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1A24DA1-6EC8-59B4-AB8D-AC07063F95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F581FA-BFDC-8075-B917-C13035BBB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9913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946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D37B41-CE9C-4A2D-8E29-8B4522A25E7D}"/>
              </a:ext>
            </a:extLst>
          </p:cNvPr>
          <p:cNvSpPr/>
          <p:nvPr userDrawn="1"/>
        </p:nvSpPr>
        <p:spPr>
          <a:xfrm>
            <a:off x="924938" y="968603"/>
            <a:ext cx="164674" cy="720000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513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6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15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本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9C4CB3-951D-4B97-9B11-E79214C2E51F}"/>
              </a:ext>
            </a:extLst>
          </p:cNvPr>
          <p:cNvSpPr/>
          <p:nvPr userDrawn="1"/>
        </p:nvSpPr>
        <p:spPr>
          <a:xfrm rot="16200000">
            <a:off x="6679467" y="-6079487"/>
            <a:ext cx="87387" cy="13449531"/>
          </a:xfrm>
          <a:prstGeom prst="rect">
            <a:avLst/>
          </a:prstGeom>
          <a:gradFill>
            <a:gsLst>
              <a:gs pos="0">
                <a:srgbClr val="54C3F1">
                  <a:alpha val="60000"/>
                </a:srgbClr>
              </a:gs>
              <a:gs pos="53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64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3FB6B8D-65EF-4C11-BA5C-49F28B3905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968443" y="85044"/>
            <a:ext cx="143905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Impact" panose="020B0806030902050204" pitchFamily="34" charset="0"/>
              </a:defRPr>
            </a:lvl1pPr>
          </a:lstStyle>
          <a:p>
            <a:fld id="{02E4F1B4-5DBB-48B0-8293-F9AF30D93FB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65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C18FA6-BE13-001A-7D91-C5353C971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575" y="1236663"/>
            <a:ext cx="10080625" cy="2632075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8F9E3A-6B87-3373-4703-7CCCD5EFC2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9575" y="3970338"/>
            <a:ext cx="10080625" cy="18256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375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7">
            <a:extLst>
              <a:ext uri="{FF2B5EF4-FFF2-40B4-BE49-F238E27FC236}">
                <a16:creationId xmlns:a16="http://schemas.microsoft.com/office/drawing/2014/main" id="{93B85B92-6999-54FA-9A8A-74F27B574633}"/>
              </a:ext>
            </a:extLst>
          </p:cNvPr>
          <p:cNvSpPr/>
          <p:nvPr userDrawn="1"/>
        </p:nvSpPr>
        <p:spPr>
          <a:xfrm>
            <a:off x="1" y="1"/>
            <a:ext cx="2524342" cy="328114"/>
          </a:xfrm>
          <a:custGeom>
            <a:avLst/>
            <a:gdLst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860606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  <a:gd name="connsiteX0" fmla="*/ 0 w 1860606"/>
              <a:gd name="connsiteY0" fmla="*/ 0 h 297659"/>
              <a:gd name="connsiteX1" fmla="*/ 1860606 w 1860606"/>
              <a:gd name="connsiteY1" fmla="*/ 0 h 297659"/>
              <a:gd name="connsiteX2" fmla="*/ 1598212 w 1860606"/>
              <a:gd name="connsiteY2" fmla="*/ 297659 h 297659"/>
              <a:gd name="connsiteX3" fmla="*/ 0 w 1860606"/>
              <a:gd name="connsiteY3" fmla="*/ 297659 h 297659"/>
              <a:gd name="connsiteX4" fmla="*/ 0 w 1860606"/>
              <a:gd name="connsiteY4" fmla="*/ 0 h 29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0606" h="297659">
                <a:moveTo>
                  <a:pt x="0" y="0"/>
                </a:moveTo>
                <a:lnTo>
                  <a:pt x="1860606" y="0"/>
                </a:lnTo>
                <a:lnTo>
                  <a:pt x="1598212" y="297659"/>
                </a:lnTo>
                <a:lnTo>
                  <a:pt x="0" y="29765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54C3F1">
                  <a:alpha val="60000"/>
                </a:srgbClr>
              </a:gs>
              <a:gs pos="99000">
                <a:srgbClr val="336AA9"/>
              </a:gs>
              <a:gs pos="78000">
                <a:srgbClr val="54C3F1"/>
              </a:gs>
              <a:gs pos="100000">
                <a:srgbClr val="1C2B76">
                  <a:alpha val="62000"/>
                </a:srgbClr>
              </a:gs>
            </a:gsLst>
            <a:lin ang="192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12513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5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257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Hyogo </a:t>
            </a: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Prefecture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直角三角形 7">
            <a:extLst>
              <a:ext uri="{FF2B5EF4-FFF2-40B4-BE49-F238E27FC236}">
                <a16:creationId xmlns:a16="http://schemas.microsoft.com/office/drawing/2014/main" id="{D3F62935-B6C3-C9A6-FBC4-B0A3D3FB3D43}"/>
              </a:ext>
            </a:extLst>
          </p:cNvPr>
          <p:cNvSpPr/>
          <p:nvPr userDrawn="1"/>
        </p:nvSpPr>
        <p:spPr>
          <a:xfrm>
            <a:off x="2" y="6332597"/>
            <a:ext cx="582540" cy="1227078"/>
          </a:xfrm>
          <a:prstGeom prst="rtTriangle">
            <a:avLst/>
          </a:prstGeom>
          <a:gradFill flip="none" rotWithShape="1">
            <a:gsLst>
              <a:gs pos="0">
                <a:srgbClr val="54C3F1">
                  <a:alpha val="60000"/>
                </a:srgbClr>
              </a:gs>
              <a:gs pos="35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513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6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05017AB9-B88E-477E-B297-5F5B79F13810}"/>
              </a:ext>
            </a:extLst>
          </p:cNvPr>
          <p:cNvSpPr/>
          <p:nvPr userDrawn="1"/>
        </p:nvSpPr>
        <p:spPr>
          <a:xfrm flipH="1">
            <a:off x="12861360" y="6332597"/>
            <a:ext cx="582540" cy="1227078"/>
          </a:xfrm>
          <a:prstGeom prst="rtTriangle">
            <a:avLst/>
          </a:prstGeom>
          <a:gradFill flip="none" rotWithShape="1">
            <a:gsLst>
              <a:gs pos="0">
                <a:srgbClr val="54C3F1">
                  <a:alpha val="60000"/>
                </a:srgbClr>
              </a:gs>
              <a:gs pos="35000">
                <a:srgbClr val="54C3F1"/>
              </a:gs>
              <a:gs pos="100000">
                <a:srgbClr val="1C2B76">
                  <a:alpha val="60000"/>
                </a:srgbClr>
              </a:gs>
            </a:gsLst>
            <a:lin ang="186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513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6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48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</p:sldLayoutIdLst>
  <p:hf hdr="0" ftr="0" dt="0"/>
  <p:txStyles>
    <p:titleStyle>
      <a:lvl1pPr algn="l" defTabSz="1267050" rtl="0" eaLnBrk="1" latinLnBrk="0" hangingPunct="1">
        <a:lnSpc>
          <a:spcPct val="90000"/>
        </a:lnSpc>
        <a:spcBef>
          <a:spcPct val="0"/>
        </a:spcBef>
        <a:buNone/>
        <a:defRPr kumimoji="1" sz="60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67050" rtl="0" eaLnBrk="1" latinLnBrk="0" hangingPunct="1">
        <a:lnSpc>
          <a:spcPct val="50000"/>
        </a:lnSpc>
        <a:spcBef>
          <a:spcPts val="1385"/>
        </a:spcBef>
        <a:buFont typeface="Arial" panose="020B0604020202020204" pitchFamily="34" charset="0"/>
        <a:buNone/>
        <a:defRPr kumimoji="1" sz="1131" b="1" kern="1200">
          <a:solidFill>
            <a:schemeClr val="bg1">
              <a:lumMod val="65000"/>
            </a:schemeClr>
          </a:solidFill>
          <a:latin typeface="+mn-ea"/>
          <a:ea typeface="+mn-ea"/>
          <a:cs typeface="+mn-cs"/>
        </a:defRPr>
      </a:lvl1pPr>
      <a:lvl2pPr marL="633524" indent="0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None/>
        <a:defRPr kumimoji="1" sz="1131" kern="1200">
          <a:solidFill>
            <a:schemeClr val="tx1"/>
          </a:solidFill>
          <a:latin typeface="+mn-ea"/>
          <a:ea typeface="+mn-ea"/>
          <a:cs typeface="+mn-cs"/>
        </a:defRPr>
      </a:lvl2pPr>
      <a:lvl3pPr marL="158381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1131" kern="1200">
          <a:solidFill>
            <a:schemeClr val="tx1"/>
          </a:solidFill>
          <a:latin typeface="+mn-ea"/>
          <a:ea typeface="+mn-ea"/>
          <a:cs typeface="+mn-cs"/>
        </a:defRPr>
      </a:lvl3pPr>
      <a:lvl4pPr marL="2217337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1131" kern="1200">
          <a:solidFill>
            <a:schemeClr val="tx1"/>
          </a:solidFill>
          <a:latin typeface="+mn-ea"/>
          <a:ea typeface="+mn-ea"/>
          <a:cs typeface="+mn-cs"/>
        </a:defRPr>
      </a:lvl4pPr>
      <a:lvl5pPr marL="285086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1131" kern="1200">
          <a:solidFill>
            <a:schemeClr val="tx1"/>
          </a:solidFill>
          <a:latin typeface="+mn-ea"/>
          <a:ea typeface="+mn-ea"/>
          <a:cs typeface="+mn-cs"/>
        </a:defRPr>
      </a:lvl5pPr>
      <a:lvl6pPr marL="3484388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6pPr>
      <a:lvl7pPr marL="411791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7pPr>
      <a:lvl8pPr marL="4751437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8pPr>
      <a:lvl9pPr marL="538496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1pPr>
      <a:lvl2pPr marL="63352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2pPr>
      <a:lvl3pPr marL="1267050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3pPr>
      <a:lvl4pPr marL="190057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4pPr>
      <a:lvl5pPr marL="2534099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5pPr>
      <a:lvl6pPr marL="316762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6pPr>
      <a:lvl7pPr marL="3801149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7pPr>
      <a:lvl8pPr marL="443467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8pPr>
      <a:lvl9pPr marL="5068199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42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2">
                <a:tint val="93000"/>
                <a:satMod val="150000"/>
                <a:shade val="98000"/>
                <a:lumMod val="102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  <a:alpha val="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9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27BBF586-16FF-EA02-85BC-FE57C9BE5DDC}"/>
              </a:ext>
            </a:extLst>
          </p:cNvPr>
          <p:cNvSpPr/>
          <p:nvPr userDrawn="1"/>
        </p:nvSpPr>
        <p:spPr>
          <a:xfrm rot="10800000">
            <a:off x="9970830" y="0"/>
            <a:ext cx="3468947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72000">
                <a:srgbClr val="44ADDE"/>
              </a:gs>
              <a:gs pos="100000">
                <a:srgbClr val="2C76AE">
                  <a:lumMod val="55000"/>
                  <a:lumOff val="45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64"/>
          </a:p>
        </p:txBody>
      </p:sp>
      <p:sp>
        <p:nvSpPr>
          <p:cNvPr id="19" name="直角三角形 18">
            <a:extLst>
              <a:ext uri="{FF2B5EF4-FFF2-40B4-BE49-F238E27FC236}">
                <a16:creationId xmlns:a16="http://schemas.microsoft.com/office/drawing/2014/main" id="{8A18CB1B-2666-396E-C218-817F58FDC070}"/>
              </a:ext>
            </a:extLst>
          </p:cNvPr>
          <p:cNvSpPr/>
          <p:nvPr userDrawn="1"/>
        </p:nvSpPr>
        <p:spPr>
          <a:xfrm rot="10800000">
            <a:off x="11003818" y="-357"/>
            <a:ext cx="2435959" cy="1608820"/>
          </a:xfrm>
          <a:prstGeom prst="rtTriangle">
            <a:avLst/>
          </a:prstGeom>
          <a:gradFill>
            <a:gsLst>
              <a:gs pos="0">
                <a:srgbClr val="73CBF3">
                  <a:lumMod val="45000"/>
                  <a:lumOff val="55000"/>
                </a:srgbClr>
              </a:gs>
              <a:gs pos="44000">
                <a:srgbClr val="44ADDE">
                  <a:lumMod val="92000"/>
                </a:srgbClr>
              </a:gs>
              <a:gs pos="100000">
                <a:srgbClr val="2C76AE">
                  <a:lumMod val="90000"/>
                  <a:lumOff val="10000"/>
                </a:srgbClr>
              </a:gs>
            </a:gsLst>
            <a:lin ang="168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64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A3600A2-0833-00C8-FCA5-0074C7C7FC55}"/>
              </a:ext>
            </a:extLst>
          </p:cNvPr>
          <p:cNvSpPr/>
          <p:nvPr userDrawn="1"/>
        </p:nvSpPr>
        <p:spPr>
          <a:xfrm>
            <a:off x="11705303" y="2"/>
            <a:ext cx="1734473" cy="1156771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44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64"/>
          </a:p>
        </p:txBody>
      </p:sp>
      <p:sp>
        <p:nvSpPr>
          <p:cNvPr id="22" name="直角三角形 21">
            <a:extLst>
              <a:ext uri="{FF2B5EF4-FFF2-40B4-BE49-F238E27FC236}">
                <a16:creationId xmlns:a16="http://schemas.microsoft.com/office/drawing/2014/main" id="{35254778-A53A-8E61-546B-B451F41128C3}"/>
              </a:ext>
            </a:extLst>
          </p:cNvPr>
          <p:cNvSpPr/>
          <p:nvPr userDrawn="1"/>
        </p:nvSpPr>
        <p:spPr>
          <a:xfrm>
            <a:off x="-32839" y="5800363"/>
            <a:ext cx="2435959" cy="1608820"/>
          </a:xfrm>
          <a:prstGeom prst="rtTriangle">
            <a:avLst/>
          </a:prstGeom>
          <a:gradFill>
            <a:gsLst>
              <a:gs pos="0">
                <a:srgbClr val="73CBF3"/>
              </a:gs>
              <a:gs pos="44000">
                <a:srgbClr val="44ADDE"/>
              </a:gs>
              <a:gs pos="100000">
                <a:srgbClr val="2C76AE">
                  <a:lumMod val="0"/>
                  <a:lumOff val="100000"/>
                </a:srgbClr>
              </a:gs>
            </a:gsLst>
            <a:lin ang="18600000" scaled="0"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64"/>
          </a:p>
        </p:txBody>
      </p:sp>
      <p:sp>
        <p:nvSpPr>
          <p:cNvPr id="21" name="直角三角形 20">
            <a:extLst>
              <a:ext uri="{FF2B5EF4-FFF2-40B4-BE49-F238E27FC236}">
                <a16:creationId xmlns:a16="http://schemas.microsoft.com/office/drawing/2014/main" id="{DD09D415-D2BF-6F7A-CCD8-169698A63E1F}"/>
              </a:ext>
            </a:extLst>
          </p:cNvPr>
          <p:cNvSpPr/>
          <p:nvPr userDrawn="1"/>
        </p:nvSpPr>
        <p:spPr>
          <a:xfrm>
            <a:off x="-32840" y="6327832"/>
            <a:ext cx="3468947" cy="1244906"/>
          </a:xfrm>
          <a:prstGeom prst="rtTriangle">
            <a:avLst/>
          </a:prstGeom>
          <a:gradFill>
            <a:gsLst>
              <a:gs pos="0">
                <a:srgbClr val="73CBF3"/>
              </a:gs>
              <a:gs pos="52000">
                <a:srgbClr val="44ADDE"/>
              </a:gs>
              <a:gs pos="100000">
                <a:srgbClr val="2C76AE">
                  <a:lumMod val="46000"/>
                  <a:lumOff val="54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64"/>
          </a:p>
        </p:txBody>
      </p:sp>
      <p:sp>
        <p:nvSpPr>
          <p:cNvPr id="23" name="正方形/長方形 19">
            <a:extLst>
              <a:ext uri="{FF2B5EF4-FFF2-40B4-BE49-F238E27FC236}">
                <a16:creationId xmlns:a16="http://schemas.microsoft.com/office/drawing/2014/main" id="{13C70423-9A55-676E-A38F-3771DCE9D391}"/>
              </a:ext>
            </a:extLst>
          </p:cNvPr>
          <p:cNvSpPr/>
          <p:nvPr userDrawn="1"/>
        </p:nvSpPr>
        <p:spPr>
          <a:xfrm rot="10800000">
            <a:off x="-354355" y="6224647"/>
            <a:ext cx="2556682" cy="1451275"/>
          </a:xfrm>
          <a:custGeom>
            <a:avLst/>
            <a:gdLst>
              <a:gd name="connsiteX0" fmla="*/ 0 w 936434"/>
              <a:gd name="connsiteY0" fmla="*/ 0 h 936434"/>
              <a:gd name="connsiteX1" fmla="*/ 936434 w 936434"/>
              <a:gd name="connsiteY1" fmla="*/ 0 h 936434"/>
              <a:gd name="connsiteX2" fmla="*/ 936434 w 936434"/>
              <a:gd name="connsiteY2" fmla="*/ 936434 h 936434"/>
              <a:gd name="connsiteX3" fmla="*/ 0 w 936434"/>
              <a:gd name="connsiteY3" fmla="*/ 936434 h 936434"/>
              <a:gd name="connsiteX4" fmla="*/ 0 w 936434"/>
              <a:gd name="connsiteY4" fmla="*/ 0 h 936434"/>
              <a:gd name="connsiteX0" fmla="*/ 0 w 1355075"/>
              <a:gd name="connsiteY0" fmla="*/ 0 h 936434"/>
              <a:gd name="connsiteX1" fmla="*/ 1355075 w 1355075"/>
              <a:gd name="connsiteY1" fmla="*/ 0 h 936434"/>
              <a:gd name="connsiteX2" fmla="*/ 1355075 w 1355075"/>
              <a:gd name="connsiteY2" fmla="*/ 936434 h 936434"/>
              <a:gd name="connsiteX3" fmla="*/ 418641 w 1355075"/>
              <a:gd name="connsiteY3" fmla="*/ 936434 h 936434"/>
              <a:gd name="connsiteX4" fmla="*/ 0 w 1355075"/>
              <a:gd name="connsiteY4" fmla="*/ 0 h 936434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418641 w 1465244"/>
              <a:gd name="connsiteY3" fmla="*/ 936434 h 1311007"/>
              <a:gd name="connsiteX4" fmla="*/ 0 w 1465244"/>
              <a:gd name="connsiteY4" fmla="*/ 0 h 1311007"/>
              <a:gd name="connsiteX0" fmla="*/ 0 w 1465244"/>
              <a:gd name="connsiteY0" fmla="*/ 0 h 1311007"/>
              <a:gd name="connsiteX1" fmla="*/ 1355075 w 1465244"/>
              <a:gd name="connsiteY1" fmla="*/ 0 h 1311007"/>
              <a:gd name="connsiteX2" fmla="*/ 1465244 w 1465244"/>
              <a:gd name="connsiteY2" fmla="*/ 1311007 h 1311007"/>
              <a:gd name="connsiteX3" fmla="*/ 826265 w 1465244"/>
              <a:gd name="connsiteY3" fmla="*/ 1145754 h 1311007"/>
              <a:gd name="connsiteX4" fmla="*/ 0 w 1465244"/>
              <a:gd name="connsiteY4" fmla="*/ 0 h 1311007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26265 w 1586430"/>
              <a:gd name="connsiteY3" fmla="*/ 1145754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815248 w 1586430"/>
              <a:gd name="connsiteY3" fmla="*/ 1156771 h 1322024"/>
              <a:gd name="connsiteX4" fmla="*/ 0 w 1586430"/>
              <a:gd name="connsiteY4" fmla="*/ 0 h 1322024"/>
              <a:gd name="connsiteX0" fmla="*/ 0 w 1586430"/>
              <a:gd name="connsiteY0" fmla="*/ 0 h 1322024"/>
              <a:gd name="connsiteX1" fmla="*/ 1355075 w 1586430"/>
              <a:gd name="connsiteY1" fmla="*/ 0 h 1322024"/>
              <a:gd name="connsiteX2" fmla="*/ 1586430 w 1586430"/>
              <a:gd name="connsiteY2" fmla="*/ 1322024 h 1322024"/>
              <a:gd name="connsiteX3" fmla="*/ 771444 w 1586430"/>
              <a:gd name="connsiteY3" fmla="*/ 1145886 h 1322024"/>
              <a:gd name="connsiteX4" fmla="*/ 0 w 1586430"/>
              <a:gd name="connsiteY4" fmla="*/ 0 h 1322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6430" h="1322024">
                <a:moveTo>
                  <a:pt x="0" y="0"/>
                </a:moveTo>
                <a:lnTo>
                  <a:pt x="1355075" y="0"/>
                </a:lnTo>
                <a:lnTo>
                  <a:pt x="1586430" y="1322024"/>
                </a:lnTo>
                <a:lnTo>
                  <a:pt x="771444" y="114588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73CBF3">
                  <a:alpha val="0"/>
                </a:srgbClr>
              </a:gs>
              <a:gs pos="53000">
                <a:srgbClr val="44ADDE">
                  <a:alpha val="60000"/>
                </a:srgbClr>
              </a:gs>
              <a:gs pos="100000">
                <a:srgbClr val="2C76AE">
                  <a:alpha val="0"/>
                </a:srgb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64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F78E574-1362-4F80-B4FF-39C4C9DD30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6706" y="3466976"/>
            <a:ext cx="2048828" cy="7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73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</p:sldLayoutIdLst>
  <p:hf hdr="0" ftr="0" dt="0"/>
  <p:txStyles>
    <p:titleStyle>
      <a:lvl1pPr algn="l" defTabSz="1267050" rtl="0" eaLnBrk="1" latinLnBrk="0" hangingPunct="1">
        <a:lnSpc>
          <a:spcPct val="90000"/>
        </a:lnSpc>
        <a:spcBef>
          <a:spcPct val="0"/>
        </a:spcBef>
        <a:buNone/>
        <a:defRPr kumimoji="1" sz="60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763" indent="-316763" algn="l" defTabSz="1267050" rtl="0" eaLnBrk="1" latinLnBrk="0" hangingPunct="1">
        <a:lnSpc>
          <a:spcPct val="90000"/>
        </a:lnSpc>
        <a:spcBef>
          <a:spcPts val="1385"/>
        </a:spcBef>
        <a:buFont typeface="Arial" panose="020B0604020202020204" pitchFamily="34" charset="0"/>
        <a:buChar char="•"/>
        <a:defRPr kumimoji="1" sz="3879" kern="1200">
          <a:solidFill>
            <a:schemeClr val="tx1"/>
          </a:solidFill>
          <a:latin typeface="+mn-lt"/>
          <a:ea typeface="+mn-ea"/>
          <a:cs typeface="+mn-cs"/>
        </a:defRPr>
      </a:lvl1pPr>
      <a:lvl2pPr marL="950287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3326" kern="1200">
          <a:solidFill>
            <a:schemeClr val="tx1"/>
          </a:solidFill>
          <a:latin typeface="+mn-lt"/>
          <a:ea typeface="+mn-ea"/>
          <a:cs typeface="+mn-cs"/>
        </a:defRPr>
      </a:lvl2pPr>
      <a:lvl3pPr marL="158381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3pPr>
      <a:lvl4pPr marL="2217337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4pPr>
      <a:lvl5pPr marL="285086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5pPr>
      <a:lvl6pPr marL="3484388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6pPr>
      <a:lvl7pPr marL="411791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7pPr>
      <a:lvl8pPr marL="4751437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8pPr>
      <a:lvl9pPr marL="5384962" indent="-316763" algn="l" defTabSz="1267050" rtl="0" eaLnBrk="1" latinLnBrk="0" hangingPunct="1">
        <a:lnSpc>
          <a:spcPct val="90000"/>
        </a:lnSpc>
        <a:spcBef>
          <a:spcPts val="693"/>
        </a:spcBef>
        <a:buFont typeface="Arial" panose="020B0604020202020204" pitchFamily="34" charset="0"/>
        <a:buChar char="•"/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1pPr>
      <a:lvl2pPr marL="63352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2pPr>
      <a:lvl3pPr marL="1267050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3pPr>
      <a:lvl4pPr marL="190057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4pPr>
      <a:lvl5pPr marL="2534099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5pPr>
      <a:lvl6pPr marL="316762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6pPr>
      <a:lvl7pPr marL="3801149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7pPr>
      <a:lvl8pPr marL="4434675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8pPr>
      <a:lvl9pPr marL="5068199" algn="l" defTabSz="1267050" rtl="0" eaLnBrk="1" latinLnBrk="0" hangingPunct="1">
        <a:defRPr kumimoji="1" sz="2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06" userDrawn="1">
          <p15:clr>
            <a:srgbClr val="F26B43"/>
          </p15:clr>
        </p15:guide>
        <p15:guide id="2" pos="42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26F8CB-FC0E-4730-B664-82EA020B13D9}"/>
              </a:ext>
            </a:extLst>
          </p:cNvPr>
          <p:cNvSpPr txBox="1"/>
          <p:nvPr/>
        </p:nvSpPr>
        <p:spPr>
          <a:xfrm>
            <a:off x="499311" y="2767765"/>
            <a:ext cx="12441152" cy="1012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ja-JP" altLang="en-US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「ひょうご防災</a:t>
            </a:r>
            <a:r>
              <a:rPr lang="en-US" altLang="ja-JP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DX</a:t>
            </a:r>
            <a:r>
              <a:rPr lang="ja-JP" altLang="en-US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研究会」の概要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94F8FD-F351-4F44-B33C-0DB937D90305}"/>
              </a:ext>
            </a:extLst>
          </p:cNvPr>
          <p:cNvSpPr txBox="1"/>
          <p:nvPr/>
        </p:nvSpPr>
        <p:spPr>
          <a:xfrm>
            <a:off x="1174972" y="1030266"/>
            <a:ext cx="1376513" cy="459869"/>
          </a:xfrm>
          <a:prstGeom prst="rect">
            <a:avLst/>
          </a:prstGeom>
          <a:noFill/>
        </p:spPr>
        <p:txBody>
          <a:bodyPr wrap="none" lIns="72000" tIns="0" rIns="72000" bIns="0" rtlCol="0" anchor="t">
            <a:spAutoFit/>
          </a:bodyPr>
          <a:lstStyle/>
          <a:p>
            <a:pPr lvl="0">
              <a:lnSpc>
                <a:spcPct val="150000"/>
              </a:lnSpc>
            </a:pPr>
            <a:r>
              <a:rPr lang="ja-JP" altLang="en-US" sz="24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説明資料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09BB2D-BE86-495E-8C0D-1AA9C5C2A8CB}"/>
              </a:ext>
            </a:extLst>
          </p:cNvPr>
          <p:cNvSpPr txBox="1"/>
          <p:nvPr/>
        </p:nvSpPr>
        <p:spPr>
          <a:xfrm>
            <a:off x="507937" y="6282112"/>
            <a:ext cx="12441152" cy="110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ja-JP" altLang="en-US" sz="24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注釈：本日の資料は検討中の事項である点はご容赦ください</a:t>
            </a:r>
            <a:endParaRPr lang="en-US" altLang="ja-JP" sz="2400" b="1" dirty="0">
              <a:solidFill>
                <a:srgbClr val="1286AD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 algn="ctr">
              <a:lnSpc>
                <a:spcPct val="150000"/>
              </a:lnSpc>
            </a:pPr>
            <a:r>
              <a:rPr lang="ja-JP" altLang="en-US" sz="24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よって、画面共有のみとさせていただきます</a:t>
            </a:r>
            <a:endParaRPr lang="en-US" altLang="ja-JP" sz="2400" b="1" dirty="0">
              <a:solidFill>
                <a:srgbClr val="1286AD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35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タイトル 2">
            <a:extLst>
              <a:ext uri="{FF2B5EF4-FFF2-40B4-BE49-F238E27FC236}">
                <a16:creationId xmlns:a16="http://schemas.microsoft.com/office/drawing/2014/main" id="{CE63F5E8-4977-45C0-9363-D631BC0685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89693" y="31223"/>
            <a:ext cx="10869306" cy="514377"/>
          </a:xfr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ja-JP" altLang="en-US" sz="32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ひょうご防災</a:t>
            </a:r>
            <a:r>
              <a:rPr lang="en-US" altLang="ja-JP" sz="32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DX</a:t>
            </a:r>
            <a:r>
              <a:rPr lang="ja-JP" altLang="en-US" sz="32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研究会について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1FC95AAA-3365-5039-7648-27239C0675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-971550"/>
            <a:ext cx="0" cy="0"/>
          </a:xfrm>
          <a:prstGeom prst="rect">
            <a:avLst/>
          </a:prstGeom>
        </p:spPr>
      </p:pic>
      <p:sp>
        <p:nvSpPr>
          <p:cNvPr id="19" name="タイトル 2">
            <a:extLst>
              <a:ext uri="{FF2B5EF4-FFF2-40B4-BE49-F238E27FC236}">
                <a16:creationId xmlns:a16="http://schemas.microsoft.com/office/drawing/2014/main" id="{08081F32-1924-4187-A40A-9C222FCE6525}"/>
              </a:ext>
            </a:extLst>
          </p:cNvPr>
          <p:cNvSpPr txBox="1">
            <a:spLocks/>
          </p:cNvSpPr>
          <p:nvPr/>
        </p:nvSpPr>
        <p:spPr>
          <a:xfrm>
            <a:off x="497334" y="6542321"/>
            <a:ext cx="6759658" cy="3079663"/>
          </a:xfr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520"/>
              </a:lnSpc>
            </a:pPr>
            <a:r>
              <a:rPr lang="ja-JP" altLang="en-US" sz="3017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ja-JP" altLang="en-US" sz="2514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97D098-6B64-4B9F-9649-C2F19C59D7B9}"/>
              </a:ext>
            </a:extLst>
          </p:cNvPr>
          <p:cNvSpPr txBox="1"/>
          <p:nvPr/>
        </p:nvSpPr>
        <p:spPr>
          <a:xfrm>
            <a:off x="123092" y="808892"/>
            <a:ext cx="13153293" cy="4762696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pPr indent="87313" algn="just">
              <a:lnSpc>
                <a:spcPct val="110000"/>
              </a:lnSpc>
              <a:defRPr/>
            </a:pP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市町の防災部門・デジタル部門が参画した「ひょうご防災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DX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研究会」において、講演会等の開催を通じ南海トラフ地震を想定した防災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DX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の推進に向けた県下の気運醸成に取り組む。</a:t>
            </a:r>
            <a:endParaRPr lang="en-US" altLang="ja-JP" sz="23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indent="87313" algn="just">
              <a:lnSpc>
                <a:spcPct val="110000"/>
              </a:lnSpc>
              <a:defRPr/>
            </a:pPr>
            <a:endParaRPr lang="en-US" altLang="ja-JP" sz="23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23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⑴　メ ン バー </a:t>
            </a:r>
            <a:endParaRPr lang="en-US" altLang="ja-JP" sz="23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23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</a:t>
            </a:r>
            <a:r>
              <a:rPr lang="ja-JP" altLang="en-US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市町（防災部門・デジタル部門）、</a:t>
            </a:r>
            <a:r>
              <a:rPr lang="en-US" altLang="ja-JP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(</a:t>
            </a:r>
            <a:r>
              <a:rPr lang="ja-JP" altLang="en-US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公財</a:t>
            </a:r>
            <a:r>
              <a:rPr lang="en-US" altLang="ja-JP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)</a:t>
            </a:r>
            <a:r>
              <a:rPr lang="ja-JP" altLang="en-US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ひょうご震災記念</a:t>
            </a:r>
            <a:r>
              <a:rPr lang="en-US" altLang="ja-JP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21</a:t>
            </a:r>
            <a:r>
              <a:rPr lang="ja-JP" altLang="en-US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世紀研究機構 、県デジタル戦略課</a:t>
            </a:r>
            <a:endParaRPr lang="en-US" altLang="ja-JP" sz="2300" kern="100" spc="-5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2300" kern="100" spc="-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（オブザーバー）県災害対策課</a:t>
            </a:r>
            <a:endParaRPr lang="en-US" altLang="ja-JP" sz="2300" kern="100" spc="-5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endParaRPr lang="en-US" altLang="ja-JP" sz="2300" kern="100" spc="-5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23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⑵　開催回数  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２回程度／年度 （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R7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8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年度の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ヶ年）</a:t>
            </a:r>
            <a:endParaRPr lang="en-US" altLang="ja-JP" sz="23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                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ひょうご地域</a:t>
            </a:r>
            <a: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DX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推進検討会との同時開催を含む</a:t>
            </a:r>
            <a:endParaRPr lang="en-US" altLang="ja-JP" sz="23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defRPr/>
            </a:pPr>
            <a:endParaRPr lang="ja-JP" altLang="en-US" sz="23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L="1250950" indent="-1250950">
              <a:lnSpc>
                <a:spcPct val="110000"/>
              </a:lnSpc>
              <a:defRPr/>
            </a:pPr>
            <a:r>
              <a:rPr lang="ja-JP" altLang="en-US" sz="23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⑶　活動概要  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①有識者（国・先進自治体職員、学識者等）による講演会の開催</a:t>
            </a:r>
            <a:br>
              <a:rPr lang="en-US" altLang="ja-JP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</a:b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   </a:t>
            </a:r>
            <a:r>
              <a:rPr lang="ja-JP" altLang="en-US" sz="9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23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②先進自治体の現地視察等（予定）</a:t>
            </a:r>
            <a:endParaRPr lang="en-US" altLang="ja-JP" sz="23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A9E77D-7B18-A0AF-B7D2-48FDAEB66E1C}"/>
              </a:ext>
            </a:extLst>
          </p:cNvPr>
          <p:cNvSpPr/>
          <p:nvPr/>
        </p:nvSpPr>
        <p:spPr>
          <a:xfrm>
            <a:off x="497334" y="5834880"/>
            <a:ext cx="12596366" cy="1378836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2400" dirty="0">
                <a:solidFill>
                  <a:sysClr val="windowText" lastClr="000000"/>
                </a:solidFill>
                <a:ea typeface="Meiryo UI" panose="020B0604030504040204" pitchFamily="50" charset="-128"/>
              </a:rPr>
              <a:t> </a:t>
            </a:r>
            <a:r>
              <a:rPr lang="ja-JP" altLang="en-US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先進自治体や国施策の動向等を踏まえながら、各回のテーマや実施内容を設定。</a:t>
            </a:r>
          </a:p>
          <a:p>
            <a:pPr marL="87313" indent="-87313"/>
            <a:r>
              <a:rPr lang="ja-JP" altLang="en-US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 本研究会の活動を通じて、ひょうご震災記念</a:t>
            </a:r>
            <a:r>
              <a:rPr lang="en-US" altLang="ja-JP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lang="ja-JP" altLang="en-US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世紀研究機構等が取り組む調査研究と連携</a:t>
            </a:r>
            <a:br>
              <a:rPr lang="en-US" altLang="ja-JP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en-US" altLang="ja-JP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sz="2300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しつつ、広域避難者の把握⽅法等についても、県デジタル部門で知見の蓄積を目指す。 </a:t>
            </a:r>
          </a:p>
        </p:txBody>
      </p:sp>
    </p:spTree>
    <p:extLst>
      <p:ext uri="{BB962C8B-B14F-4D97-AF65-F5344CB8AC3E}">
        <p14:creationId xmlns:p14="http://schemas.microsoft.com/office/powerpoint/2010/main" val="77322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B223D-3D3A-7D8D-4A1B-7C91BADD4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47A6063-FABD-8167-CBDE-8D2A6A002FB7}"/>
              </a:ext>
            </a:extLst>
          </p:cNvPr>
          <p:cNvSpPr txBox="1"/>
          <p:nvPr/>
        </p:nvSpPr>
        <p:spPr>
          <a:xfrm>
            <a:off x="499311" y="2483723"/>
            <a:ext cx="12441152" cy="2120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altLang="ja-JP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公財</a:t>
            </a:r>
            <a:r>
              <a:rPr lang="en-US" altLang="ja-JP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r>
              <a:rPr lang="ja-JP" altLang="en-US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ひょうご震災記念</a:t>
            </a:r>
            <a:r>
              <a:rPr lang="en-US" altLang="ja-JP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lang="ja-JP" altLang="en-US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世紀研究機構</a:t>
            </a:r>
            <a:endParaRPr lang="en-US" altLang="ja-JP" sz="4800" b="1" dirty="0">
              <a:solidFill>
                <a:srgbClr val="1286AD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 algn="ctr">
              <a:lnSpc>
                <a:spcPct val="150000"/>
              </a:lnSpc>
            </a:pPr>
            <a:r>
              <a:rPr lang="ja-JP" altLang="en-US" sz="48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と連携した調査研究（デジタル部門） </a:t>
            </a:r>
            <a:endParaRPr lang="en-US" altLang="ja-JP" sz="4800" b="1" dirty="0">
              <a:solidFill>
                <a:srgbClr val="1286AD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8F91125-5030-4880-D1D5-5993D4C82F89}"/>
              </a:ext>
            </a:extLst>
          </p:cNvPr>
          <p:cNvSpPr txBox="1"/>
          <p:nvPr/>
        </p:nvSpPr>
        <p:spPr>
          <a:xfrm>
            <a:off x="1174972" y="1030266"/>
            <a:ext cx="1376513" cy="459869"/>
          </a:xfrm>
          <a:prstGeom prst="rect">
            <a:avLst/>
          </a:prstGeom>
          <a:noFill/>
        </p:spPr>
        <p:txBody>
          <a:bodyPr wrap="none" lIns="72000" tIns="0" rIns="72000" bIns="0" rtlCol="0" anchor="t">
            <a:spAutoFit/>
          </a:bodyPr>
          <a:lstStyle/>
          <a:p>
            <a:pPr lvl="0">
              <a:lnSpc>
                <a:spcPct val="150000"/>
              </a:lnSpc>
            </a:pPr>
            <a:r>
              <a:rPr lang="ja-JP" altLang="en-US" sz="24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参考資料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F00133-570B-3EDF-1F87-875622E54F53}"/>
              </a:ext>
            </a:extLst>
          </p:cNvPr>
          <p:cNvSpPr txBox="1"/>
          <p:nvPr/>
        </p:nvSpPr>
        <p:spPr>
          <a:xfrm>
            <a:off x="507937" y="6282112"/>
            <a:ext cx="12441152" cy="110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ja-JP" altLang="en-US" sz="24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注釈：本日の資料は検討中の事項である点はご容赦ください</a:t>
            </a:r>
            <a:endParaRPr lang="en-US" altLang="ja-JP" sz="2400" b="1" dirty="0">
              <a:solidFill>
                <a:srgbClr val="1286AD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lvl="0" algn="ctr">
              <a:lnSpc>
                <a:spcPct val="150000"/>
              </a:lnSpc>
            </a:pPr>
            <a:r>
              <a:rPr lang="ja-JP" altLang="en-US" sz="24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よって、画面共有のみとさせていただきます</a:t>
            </a:r>
            <a:endParaRPr lang="en-US" altLang="ja-JP" sz="2400" b="1" dirty="0">
              <a:solidFill>
                <a:srgbClr val="1286AD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624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F503B-90CB-C3C6-C20E-159458753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タイトル 2">
            <a:extLst>
              <a:ext uri="{FF2B5EF4-FFF2-40B4-BE49-F238E27FC236}">
                <a16:creationId xmlns:a16="http://schemas.microsoft.com/office/drawing/2014/main" id="{2EADD40E-32E5-E026-3782-A92D839346F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07079" y="-1625599"/>
            <a:ext cx="9928072" cy="5867400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32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DABB9263-9A68-29C3-99C8-C0447E21B2C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-971550"/>
            <a:ext cx="0" cy="0"/>
          </a:xfrm>
          <a:prstGeom prst="rect">
            <a:avLst/>
          </a:prstGeom>
        </p:spPr>
      </p:pic>
      <p:sp>
        <p:nvSpPr>
          <p:cNvPr id="19" name="タイトル 2">
            <a:extLst>
              <a:ext uri="{FF2B5EF4-FFF2-40B4-BE49-F238E27FC236}">
                <a16:creationId xmlns:a16="http://schemas.microsoft.com/office/drawing/2014/main" id="{077F55C3-2DFF-3E65-181B-518613110CFC}"/>
              </a:ext>
            </a:extLst>
          </p:cNvPr>
          <p:cNvSpPr txBox="1">
            <a:spLocks/>
          </p:cNvSpPr>
          <p:nvPr/>
        </p:nvSpPr>
        <p:spPr>
          <a:xfrm>
            <a:off x="497334" y="6542321"/>
            <a:ext cx="6759658" cy="3079663"/>
          </a:xfr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520"/>
              </a:lnSpc>
            </a:pPr>
            <a:r>
              <a:rPr lang="ja-JP" altLang="en-US" sz="3017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ja-JP" altLang="en-US" sz="2514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CA5FF9-0D76-A27A-2DDA-3B67A17C2803}"/>
              </a:ext>
            </a:extLst>
          </p:cNvPr>
          <p:cNvSpPr txBox="1"/>
          <p:nvPr/>
        </p:nvSpPr>
        <p:spPr>
          <a:xfrm>
            <a:off x="143240" y="1081935"/>
            <a:ext cx="13153293" cy="6054716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ja-JP" altLang="en-US" sz="2400" dirty="0">
                <a:latin typeface="+mj-lt"/>
              </a:rPr>
              <a:t>能登半島地震における石川県の取り組み</a:t>
            </a:r>
            <a:endParaRPr lang="en-US" altLang="ja-JP" sz="2400" dirty="0">
              <a:latin typeface="+mj-lt"/>
            </a:endParaRPr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特徴　：最大深度</a:t>
            </a:r>
            <a:r>
              <a:rPr lang="en-US" altLang="ja-JP" sz="2400" dirty="0">
                <a:latin typeface="+mj-lt"/>
              </a:rPr>
              <a:t>7</a:t>
            </a:r>
            <a:r>
              <a:rPr lang="ja-JP" altLang="en-US" sz="2400" dirty="0">
                <a:latin typeface="+mj-lt"/>
              </a:rPr>
              <a:t>の広域災害　　高齢化過疎地域のため要配慮者が多数存在</a:t>
            </a:r>
            <a:endParaRPr lang="en-US" altLang="ja-JP" sz="2400" dirty="0">
              <a:latin typeface="+mj-lt"/>
            </a:endParaRPr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課題①：被災者に対する支援の充実には県と市町の連携・情報共有が必要</a:t>
            </a:r>
            <a:endParaRPr lang="en-US" altLang="ja-JP" sz="2400" dirty="0">
              <a:latin typeface="+mj-lt"/>
            </a:endParaRPr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課題②：県と市町が連携して住民を支援するには、情報共有の円滑化が必要</a:t>
            </a:r>
            <a:endParaRPr lang="en-US" altLang="ja-JP" sz="2400" dirty="0">
              <a:latin typeface="+mj-lt"/>
            </a:endParaRPr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対処①：県と市町が発災時に個人情報を共有可能な仕組みの整備</a:t>
            </a:r>
            <a:endParaRPr lang="en-US" altLang="ja-JP" sz="2400" dirty="0">
              <a:latin typeface="+mj-lt"/>
            </a:endParaRPr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対処②：被災者台帳整備に向けたデータ項目の整理　サポート体制の整備</a:t>
            </a:r>
            <a:endParaRPr lang="en-US" altLang="ja-JP" sz="24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endParaRPr lang="en-US" altLang="ja-JP" sz="24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>
                <a:latin typeface="+mj-lt"/>
              </a:rPr>
              <a:t>県の危機管理部門における現状の取り組み</a:t>
            </a:r>
            <a:endParaRPr lang="en-US" altLang="ja-JP" sz="2400" dirty="0">
              <a:latin typeface="+mj-lt"/>
            </a:endParaRPr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被災者支援システムの県域共同調達</a:t>
            </a:r>
            <a:endParaRPr lang="en-US" altLang="ja-JP" sz="2400" dirty="0">
              <a:latin typeface="+mj-lt"/>
            </a:endParaRPr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フェニックス防災情報システムの刷新</a:t>
            </a:r>
            <a:endParaRPr lang="en-US" altLang="ja-JP" sz="2400" dirty="0">
              <a:latin typeface="+mj-lt"/>
            </a:endParaRPr>
          </a:p>
          <a:p>
            <a:pPr marL="954954" lvl="1" indent="-457200">
              <a:buFont typeface="Arial" panose="020B0604020202020204" pitchFamily="34" charset="0"/>
              <a:buChar char="•"/>
            </a:pPr>
            <a:endParaRPr lang="en-US" altLang="ja-JP" sz="24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>
                <a:latin typeface="+mj-lt"/>
              </a:rPr>
              <a:t>取り組みテーマ（案）</a:t>
            </a:r>
            <a:endParaRPr lang="en-US" altLang="ja-JP" sz="2400" dirty="0">
              <a:latin typeface="+mj-lt"/>
            </a:endParaRPr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大規模災害発生時の支援内容</a:t>
            </a:r>
            <a:endParaRPr lang="en-US" altLang="ja-JP" sz="2400" dirty="0">
              <a:latin typeface="+mj-lt"/>
            </a:endParaRPr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被災者台帳整備に係るデータ項目の整理　広域でのデータ連携方法</a:t>
            </a:r>
            <a:endParaRPr lang="en-US" altLang="ja-JP" sz="2400" dirty="0">
              <a:latin typeface="+mj-lt"/>
            </a:endParaRPr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>
                <a:latin typeface="+mj-lt"/>
              </a:rPr>
              <a:t>避難所の入所管理など新しいデジタル技術の情報収集・情報提供</a:t>
            </a:r>
            <a:endParaRPr lang="en-US" altLang="ja-JP" sz="2400" dirty="0">
              <a:latin typeface="+mj-lt"/>
            </a:endParaRPr>
          </a:p>
          <a:p>
            <a:pPr lvl="2"/>
            <a:endParaRPr kumimoji="1" lang="ja-JP" altLang="en-US" sz="2400" dirty="0">
              <a:latin typeface="+mj-lt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6ABE5D7-1996-9C2F-8FA4-74021CD14CAF}"/>
              </a:ext>
            </a:extLst>
          </p:cNvPr>
          <p:cNvSpPr txBox="1">
            <a:spLocks/>
          </p:cNvSpPr>
          <p:nvPr/>
        </p:nvSpPr>
        <p:spPr>
          <a:xfrm>
            <a:off x="2097893" y="20530"/>
            <a:ext cx="11497607" cy="514377"/>
          </a:xfrm>
        </p:spPr>
        <p:txBody>
          <a:bodyPr anchor="ctr">
            <a:noAutofit/>
          </a:bodyPr>
          <a:lstStyle>
            <a:lvl1pPr algn="l" defTabSz="12670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9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en-US" altLang="ja-JP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lang="ja-JP" altLang="en-US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公財</a:t>
            </a:r>
            <a:r>
              <a:rPr lang="en-US" altLang="ja-JP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r>
              <a:rPr lang="ja-JP" altLang="en-US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ひょうご震災記念</a:t>
            </a:r>
            <a:r>
              <a:rPr lang="en-US" altLang="ja-JP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21</a:t>
            </a:r>
            <a:r>
              <a:rPr lang="ja-JP" altLang="en-US" sz="2500" b="1" spc="-50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世紀研究機構と連携した調査研究（デジタル部門）</a:t>
            </a:r>
          </a:p>
        </p:txBody>
      </p:sp>
    </p:spTree>
    <p:extLst>
      <p:ext uri="{BB962C8B-B14F-4D97-AF65-F5344CB8AC3E}">
        <p14:creationId xmlns:p14="http://schemas.microsoft.com/office/powerpoint/2010/main" val="2726927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67418-636B-8130-D3B2-BA87F7399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タイトル 2">
            <a:extLst>
              <a:ext uri="{FF2B5EF4-FFF2-40B4-BE49-F238E27FC236}">
                <a16:creationId xmlns:a16="http://schemas.microsoft.com/office/drawing/2014/main" id="{BCCF27BA-6145-AC43-0C8B-AEB9FB1292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973136" y="0"/>
            <a:ext cx="9928072" cy="51437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32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デジタル部門で取り組みたいこと（案）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C690458B-3544-C5E6-0745-0F979B6E89C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-971550"/>
            <a:ext cx="0" cy="0"/>
          </a:xfrm>
          <a:prstGeom prst="rect">
            <a:avLst/>
          </a:prstGeom>
        </p:spPr>
      </p:pic>
      <p:sp>
        <p:nvSpPr>
          <p:cNvPr id="19" name="タイトル 2">
            <a:extLst>
              <a:ext uri="{FF2B5EF4-FFF2-40B4-BE49-F238E27FC236}">
                <a16:creationId xmlns:a16="http://schemas.microsoft.com/office/drawing/2014/main" id="{082D787A-5B29-6546-A562-BAA07A025B29}"/>
              </a:ext>
            </a:extLst>
          </p:cNvPr>
          <p:cNvSpPr txBox="1">
            <a:spLocks/>
          </p:cNvSpPr>
          <p:nvPr/>
        </p:nvSpPr>
        <p:spPr>
          <a:xfrm>
            <a:off x="497334" y="6542321"/>
            <a:ext cx="6759658" cy="3079663"/>
          </a:xfr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520"/>
              </a:lnSpc>
            </a:pPr>
            <a:r>
              <a:rPr lang="ja-JP" altLang="en-US" sz="3017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ja-JP" altLang="en-US" sz="2514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CA17C1-FB9E-AC6F-FAA5-A8DF5F797FE3}"/>
              </a:ext>
            </a:extLst>
          </p:cNvPr>
          <p:cNvSpPr txBox="1"/>
          <p:nvPr/>
        </p:nvSpPr>
        <p:spPr>
          <a:xfrm>
            <a:off x="123092" y="808892"/>
            <a:ext cx="13153293" cy="6793380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ja-JP" altLang="en-US" sz="2400" dirty="0"/>
              <a:t>大規模災害発生を想定した市町連携に関する勉強会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被災者台帳整備に係るデータ項目の整理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将来実装される国サービスの活用による情報連携の負担軽減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広域被災者データベースのあり方の検討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/>
              <a:t>都道府県を超えた連携に関する勉強会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先行する市町連携事例の情報収集、共同利用の検討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広域被災者データベースの都道府県を超えた共同利用の検討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/>
              <a:t>新たなデジタル技術に関する情報収集、市町への情報提供、共用化の検討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マイナンバーカード、スマートフォンを活用した本人確認手段の検討</a:t>
            </a:r>
            <a:endParaRPr lang="en-US" altLang="ja-JP" sz="2400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住民が日常利用するサービス（アプリ）への防災情報の包摂　</a:t>
            </a:r>
            <a:r>
              <a:rPr lang="en-US" altLang="ja-JP" sz="2400" b="1" dirty="0"/>
              <a:t>※</a:t>
            </a:r>
            <a:r>
              <a:rPr lang="ja-JP" altLang="en-US" sz="2400" b="1" dirty="0"/>
              <a:t>後述</a:t>
            </a:r>
            <a:endParaRPr lang="en-US" altLang="ja-JP" sz="2400" b="1" dirty="0"/>
          </a:p>
          <a:p>
            <a:pPr marL="954954" lvl="1" indent="-457200">
              <a:buFont typeface="Arial" panose="020B0604020202020204" pitchFamily="34" charset="0"/>
              <a:buChar char="•"/>
            </a:pPr>
            <a:r>
              <a:rPr lang="ja-JP" altLang="en-US" sz="2400" dirty="0"/>
              <a:t>スマートフォンを保有しない層への対応に関する先進事例の情報収集</a:t>
            </a:r>
            <a:br>
              <a:rPr lang="en-US" altLang="ja-JP" sz="2400" dirty="0"/>
            </a:br>
            <a:r>
              <a:rPr lang="ja-JP" altLang="en-US" sz="2400" dirty="0"/>
              <a:t>　</a:t>
            </a:r>
            <a:r>
              <a:rPr lang="en-US" altLang="ja-JP" sz="2400" dirty="0"/>
              <a:t>※</a:t>
            </a:r>
            <a:r>
              <a:rPr lang="ja-JP" altLang="en-US" sz="2400" dirty="0"/>
              <a:t>多数派であるスマートフォン所有層への対応はデジタル技術を活用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　　</a:t>
            </a:r>
            <a:endParaRPr lang="en-US" altLang="ja-JP" sz="2400" b="1" dirty="0"/>
          </a:p>
        </p:txBody>
      </p:sp>
    </p:spTree>
    <p:extLst>
      <p:ext uri="{BB962C8B-B14F-4D97-AF65-F5344CB8AC3E}">
        <p14:creationId xmlns:p14="http://schemas.microsoft.com/office/powerpoint/2010/main" val="136444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タイトル 2">
            <a:extLst>
              <a:ext uri="{FF2B5EF4-FFF2-40B4-BE49-F238E27FC236}">
                <a16:creationId xmlns:a16="http://schemas.microsoft.com/office/drawing/2014/main" id="{CE63F5E8-4977-45C0-9363-D631BC0685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77163" y="14514"/>
            <a:ext cx="10869306" cy="51437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3200" b="1" dirty="0">
                <a:solidFill>
                  <a:srgbClr val="1286AD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市町の皆様へのご相談事項</a:t>
            </a:r>
          </a:p>
        </p:txBody>
      </p:sp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1FC95AAA-3365-5039-7648-27239C0675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-971550"/>
            <a:ext cx="0" cy="0"/>
          </a:xfrm>
          <a:prstGeom prst="rect">
            <a:avLst/>
          </a:prstGeom>
        </p:spPr>
      </p:pic>
      <p:sp>
        <p:nvSpPr>
          <p:cNvPr id="19" name="タイトル 2">
            <a:extLst>
              <a:ext uri="{FF2B5EF4-FFF2-40B4-BE49-F238E27FC236}">
                <a16:creationId xmlns:a16="http://schemas.microsoft.com/office/drawing/2014/main" id="{08081F32-1924-4187-A40A-9C222FCE6525}"/>
              </a:ext>
            </a:extLst>
          </p:cNvPr>
          <p:cNvSpPr txBox="1">
            <a:spLocks/>
          </p:cNvSpPr>
          <p:nvPr/>
        </p:nvSpPr>
        <p:spPr>
          <a:xfrm>
            <a:off x="497334" y="6542321"/>
            <a:ext cx="6759658" cy="3079663"/>
          </a:xfr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520"/>
              </a:lnSpc>
            </a:pPr>
            <a:r>
              <a:rPr lang="ja-JP" altLang="en-US" sz="3017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ja-JP" altLang="en-US" sz="2514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97D098-6B64-4B9F-9649-C2F19C59D7B9}"/>
              </a:ext>
            </a:extLst>
          </p:cNvPr>
          <p:cNvSpPr txBox="1"/>
          <p:nvPr/>
        </p:nvSpPr>
        <p:spPr>
          <a:xfrm>
            <a:off x="123092" y="1121810"/>
            <a:ext cx="13316683" cy="5316053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r>
              <a:rPr lang="ja-JP" altLang="en-US" sz="2400" dirty="0"/>
              <a:t>防災分野へのデジタル技術活用について、協力頂ける市町を募集したい</a:t>
            </a:r>
            <a:endParaRPr lang="en-US" altLang="ja-JP" sz="2400" dirty="0"/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/>
              <a:t>各種団体との意見交換会への参加</a:t>
            </a:r>
            <a:endParaRPr lang="en-US" altLang="ja-JP" sz="2400" dirty="0"/>
          </a:p>
          <a:p>
            <a:pPr marL="840654" lvl="1" indent="-342900">
              <a:buFont typeface="Arial" panose="020B0604020202020204" pitchFamily="34" charset="0"/>
              <a:buChar char="•"/>
            </a:pPr>
            <a:r>
              <a:rPr lang="ja-JP" altLang="en-US" sz="2400" dirty="0"/>
              <a:t>先進自治体の現地視察、意見交換会への参加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上記会合等への参加に係る交通費は（公財）ひょうご震災記念</a:t>
            </a:r>
            <a:r>
              <a:rPr lang="en-US" altLang="ja-JP" sz="2400" dirty="0"/>
              <a:t>21</a:t>
            </a:r>
            <a:r>
              <a:rPr lang="ja-JP" altLang="en-US" sz="2400" dirty="0"/>
              <a:t>世紀研究機構からの拠出を予定</a:t>
            </a:r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調査研究事項について要望があれば併せてご教示いただきたい</a:t>
            </a:r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別途送付するアンケートにおいて、参加要望および調査研究事項への要望を伺いたい</a:t>
            </a:r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全市町向けの情報提供、意見交換会はこれに関わらず開催予定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445235847"/>
      </p:ext>
    </p:extLst>
  </p:cSld>
  <p:clrMapOvr>
    <a:masterClrMapping/>
  </p:clrMapOvr>
</p:sld>
</file>

<file path=ppt/theme/theme1.xml><?xml version="1.0" encoding="utf-8"?>
<a:theme xmlns:a="http://schemas.openxmlformats.org/drawingml/2006/main" name="メイン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最終頁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B1EBF8925AF5C4DB7ADA3270E4D9F35" ma:contentTypeVersion="" ma:contentTypeDescription="新しいドキュメントを作成します。" ma:contentTypeScope="" ma:versionID="821dbe9a7feb13c5401c5b655c71bbe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0d68df1d8f8eef02213e826368714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E6E349-C5D1-4EC5-84E3-8E44F19E2FDD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067DD0B-0485-4A07-A019-4D379BB94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82790D-4291-4998-92E3-81B56BBBCD93}">
  <ds:schemaRefs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1221</TotalTime>
  <Words>773</Words>
  <Application>Microsoft Office PowerPoint</Application>
  <PresentationFormat>ユーザー設定</PresentationFormat>
  <Paragraphs>76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BIZ UDゴシック</vt:lpstr>
      <vt:lpstr>Meiryo UI</vt:lpstr>
      <vt:lpstr>游ゴシック</vt:lpstr>
      <vt:lpstr>游ゴシック Light</vt:lpstr>
      <vt:lpstr>Arial</vt:lpstr>
      <vt:lpstr>Calibri</vt:lpstr>
      <vt:lpstr>Calibri Light</vt:lpstr>
      <vt:lpstr>Impact</vt:lpstr>
      <vt:lpstr>Times New Roman</vt:lpstr>
      <vt:lpstr>メインテーマ</vt:lpstr>
      <vt:lpstr>最終頁</vt:lpstr>
      <vt:lpstr>PowerPoint プレゼンテーション</vt:lpstr>
      <vt:lpstr>　ひょうご防災DX研究会について</vt:lpstr>
      <vt:lpstr>PowerPoint プレゼンテーション</vt:lpstr>
      <vt:lpstr>　</vt:lpstr>
      <vt:lpstr>　デジタル部門で取り組みたいこと（案）</vt:lpstr>
      <vt:lpstr>　市町の皆様へのご相談事項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村瀬　将虎</cp:lastModifiedBy>
  <cp:revision>25</cp:revision>
  <cp:lastPrinted>2025-06-03T00:43:24Z</cp:lastPrinted>
  <dcterms:created xsi:type="dcterms:W3CDTF">2023-08-17T00:35:59Z</dcterms:created>
  <dcterms:modified xsi:type="dcterms:W3CDTF">2026-01-06T08:45:27Z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0x010100AB1EBF8925AF5C4DB7ADA3270E4D9F35</vt:lpwstr>
  </property>
</Properties>
</file>