
<file path=[Content_Types].xml><?xml version="1.0" encoding="utf-8"?>
<Types xmlns="http://schemas.openxmlformats.org/package/2006/content-types">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rts/chart6.xml" ContentType="application/vnd.openxmlformats-officedocument.drawingml.chart+xml"/>
  <Override PartName="/ppt/drawings/drawing1.xml" ContentType="application/vnd.openxmlformats-officedocument.drawingml.chartshapes+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35"/>
  </p:notesMasterIdLst>
  <p:handoutMasterIdLst>
    <p:handoutMasterId r:id="rId36"/>
  </p:handoutMasterIdLst>
  <p:sldIdLst>
    <p:sldId id="309" r:id="rId2"/>
    <p:sldId id="1804" r:id="rId3"/>
    <p:sldId id="1764" r:id="rId4"/>
    <p:sldId id="1765" r:id="rId5"/>
    <p:sldId id="1640" r:id="rId6"/>
    <p:sldId id="1766" r:id="rId7"/>
    <p:sldId id="621" r:id="rId8"/>
    <p:sldId id="1787" r:id="rId9"/>
    <p:sldId id="1826" r:id="rId10"/>
    <p:sldId id="394" r:id="rId11"/>
    <p:sldId id="1669" r:id="rId12"/>
    <p:sldId id="1767" r:id="rId13"/>
    <p:sldId id="1642" r:id="rId14"/>
    <p:sldId id="624" r:id="rId15"/>
    <p:sldId id="627" r:id="rId16"/>
    <p:sldId id="625" r:id="rId17"/>
    <p:sldId id="928" r:id="rId18"/>
    <p:sldId id="1807" r:id="rId19"/>
    <p:sldId id="1610" r:id="rId20"/>
    <p:sldId id="1789" r:id="rId21"/>
    <p:sldId id="1734" r:id="rId22"/>
    <p:sldId id="268" r:id="rId23"/>
    <p:sldId id="1768" r:id="rId24"/>
    <p:sldId id="880" r:id="rId25"/>
    <p:sldId id="1780" r:id="rId26"/>
    <p:sldId id="949" r:id="rId27"/>
    <p:sldId id="1778" r:id="rId28"/>
    <p:sldId id="883" r:id="rId29"/>
    <p:sldId id="1779" r:id="rId30"/>
    <p:sldId id="884" r:id="rId31"/>
    <p:sldId id="1783" r:id="rId32"/>
    <p:sldId id="882" r:id="rId33"/>
    <p:sldId id="1782" r:id="rId34"/>
  </p:sldIdLst>
  <p:sldSz cx="9906000" cy="6858000" type="A4"/>
  <p:notesSz cx="6735763" cy="9866313"/>
  <p:defaultTextStyle>
    <a:defPPr>
      <a:defRPr lang="en-US"/>
    </a:defPPr>
    <a:lvl1pPr algn="l" rtl="0" eaLnBrk="0" fontAlgn="base" hangingPunct="0">
      <a:spcBef>
        <a:spcPct val="0"/>
      </a:spcBef>
      <a:spcAft>
        <a:spcPct val="0"/>
      </a:spcAft>
      <a:defRPr sz="2400" kern="1200">
        <a:solidFill>
          <a:schemeClr val="tx1"/>
        </a:solidFill>
        <a:latin typeface="Tahoma" panose="020B060403050404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sz="2400" kern="1200">
        <a:solidFill>
          <a:schemeClr val="tx1"/>
        </a:solidFill>
        <a:latin typeface="Tahoma" panose="020B060403050404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sz="2400" kern="1200">
        <a:solidFill>
          <a:schemeClr val="tx1"/>
        </a:solidFill>
        <a:latin typeface="Tahoma" panose="020B060403050404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sz="2400" kern="1200">
        <a:solidFill>
          <a:schemeClr val="tx1"/>
        </a:solidFill>
        <a:latin typeface="Tahoma" panose="020B060403050404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sz="2400" kern="1200">
        <a:solidFill>
          <a:schemeClr val="tx1"/>
        </a:solidFill>
        <a:latin typeface="Tahoma" panose="020B0604030504040204" pitchFamily="34" charset="0"/>
        <a:ea typeface="ＭＳ Ｐゴシック" panose="020B0600070205080204" pitchFamily="50" charset="-128"/>
        <a:cs typeface="+mn-cs"/>
      </a:defRPr>
    </a:lvl5pPr>
    <a:lvl6pPr marL="2286000" algn="l" defTabSz="914400" rtl="0" eaLnBrk="1" latinLnBrk="0" hangingPunct="1">
      <a:defRPr sz="2400" kern="1200">
        <a:solidFill>
          <a:schemeClr val="tx1"/>
        </a:solidFill>
        <a:latin typeface="Tahoma" panose="020B0604030504040204" pitchFamily="34" charset="0"/>
        <a:ea typeface="ＭＳ Ｐゴシック" panose="020B0600070205080204" pitchFamily="50" charset="-128"/>
        <a:cs typeface="+mn-cs"/>
      </a:defRPr>
    </a:lvl6pPr>
    <a:lvl7pPr marL="2743200" algn="l" defTabSz="914400" rtl="0" eaLnBrk="1" latinLnBrk="0" hangingPunct="1">
      <a:defRPr sz="2400" kern="1200">
        <a:solidFill>
          <a:schemeClr val="tx1"/>
        </a:solidFill>
        <a:latin typeface="Tahoma" panose="020B0604030504040204" pitchFamily="34" charset="0"/>
        <a:ea typeface="ＭＳ Ｐゴシック" panose="020B0600070205080204" pitchFamily="50" charset="-128"/>
        <a:cs typeface="+mn-cs"/>
      </a:defRPr>
    </a:lvl7pPr>
    <a:lvl8pPr marL="3200400" algn="l" defTabSz="914400" rtl="0" eaLnBrk="1" latinLnBrk="0" hangingPunct="1">
      <a:defRPr sz="2400" kern="1200">
        <a:solidFill>
          <a:schemeClr val="tx1"/>
        </a:solidFill>
        <a:latin typeface="Tahoma" panose="020B0604030504040204" pitchFamily="34" charset="0"/>
        <a:ea typeface="ＭＳ Ｐゴシック" panose="020B0600070205080204" pitchFamily="50" charset="-128"/>
        <a:cs typeface="+mn-cs"/>
      </a:defRPr>
    </a:lvl8pPr>
    <a:lvl9pPr marL="3657600" algn="l" defTabSz="914400" rtl="0" eaLnBrk="1" latinLnBrk="0" hangingPunct="1">
      <a:defRPr sz="2400" kern="1200">
        <a:solidFill>
          <a:schemeClr val="tx1"/>
        </a:solidFill>
        <a:latin typeface="Tahoma" panose="020B060403050404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1F1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59" autoAdjust="0"/>
    <p:restoredTop sz="86347" autoAdjust="0"/>
  </p:normalViewPr>
  <p:slideViewPr>
    <p:cSldViewPr>
      <p:cViewPr varScale="1">
        <p:scale>
          <a:sx n="62" d="100"/>
          <a:sy n="62" d="100"/>
        </p:scale>
        <p:origin x="720" y="78"/>
      </p:cViewPr>
      <p:guideLst>
        <p:guide orient="horz" pos="2160"/>
        <p:guide pos="3120"/>
      </p:guideLst>
    </p:cSldViewPr>
  </p:slideViewPr>
  <p:outlineViewPr>
    <p:cViewPr>
      <p:scale>
        <a:sx n="33" d="100"/>
        <a:sy n="33" d="100"/>
      </p:scale>
      <p:origin x="0" y="-30828"/>
    </p:cViewPr>
  </p:outlineViewPr>
  <p:notesTextViewPr>
    <p:cViewPr>
      <p:scale>
        <a:sx n="100" d="100"/>
        <a:sy n="100" d="100"/>
      </p:scale>
      <p:origin x="0" y="0"/>
    </p:cViewPr>
  </p:notesTextViewPr>
  <p:sorterViewPr>
    <p:cViewPr varScale="1">
      <p:scale>
        <a:sx n="1" d="1"/>
        <a:sy n="1" d="1"/>
      </p:scale>
      <p:origin x="0" y="-3832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Owner\Desktop\&#12464;&#12521;&#12501;&#20316;&#25104;&#12487;&#12540;&#12479;.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7460317460317461E-2"/>
          <c:y val="2.6315789473684209E-2"/>
          <c:w val="0.96825396825396826"/>
          <c:h val="0.95215311004784686"/>
        </c:manualLayout>
      </c:layout>
      <c:barChart>
        <c:barDir val="col"/>
        <c:grouping val="clustered"/>
        <c:varyColors val="0"/>
        <c:ser>
          <c:idx val="0"/>
          <c:order val="0"/>
          <c:tx>
            <c:strRef>
              <c:f>Sheet1!$A$2</c:f>
              <c:strCache>
                <c:ptCount val="1"/>
                <c:pt idx="0">
                  <c:v>東京</c:v>
                </c:pt>
              </c:strCache>
            </c:strRef>
          </c:tx>
          <c:spPr>
            <a:solidFill>
              <a:srgbClr val="FF0000"/>
            </a:solidFill>
            <a:ln w="1563">
              <a:solidFill>
                <a:schemeClr val="tx1"/>
              </a:solidFill>
              <a:prstDash val="solid"/>
            </a:ln>
          </c:spPr>
          <c:invertIfNegative val="0"/>
          <c:cat>
            <c:strRef>
              <c:f>Sheet1!$B$1:$E$1</c:f>
              <c:strCache>
                <c:ptCount val="4"/>
                <c:pt idx="0">
                  <c:v>1 月</c:v>
                </c:pt>
                <c:pt idx="1">
                  <c:v>2 月</c:v>
                </c:pt>
                <c:pt idx="2">
                  <c:v>3 月</c:v>
                </c:pt>
                <c:pt idx="3">
                  <c:v>4 月</c:v>
                </c:pt>
              </c:strCache>
            </c:strRef>
          </c:cat>
          <c:val>
            <c:numRef>
              <c:f>Sheet1!$B$2:$E$2</c:f>
              <c:numCache>
                <c:formatCode>g/"標""準"</c:formatCode>
                <c:ptCount val="4"/>
                <c:pt idx="0">
                  <c:v>20.399999999999999</c:v>
                </c:pt>
                <c:pt idx="1">
                  <c:v>27.4</c:v>
                </c:pt>
                <c:pt idx="2">
                  <c:v>90</c:v>
                </c:pt>
                <c:pt idx="3">
                  <c:v>20.399999999999999</c:v>
                </c:pt>
              </c:numCache>
            </c:numRef>
          </c:val>
          <c:extLst>
            <c:ext xmlns:c16="http://schemas.microsoft.com/office/drawing/2014/chart" uri="{C3380CC4-5D6E-409C-BE32-E72D297353CC}">
              <c16:uniqueId val="{00000000-F3B6-46FC-8913-F6DEC51A7DF8}"/>
            </c:ext>
          </c:extLst>
        </c:ser>
        <c:ser>
          <c:idx val="1"/>
          <c:order val="1"/>
          <c:tx>
            <c:strRef>
              <c:f>Sheet1!$A$3</c:f>
              <c:strCache>
                <c:ptCount val="1"/>
                <c:pt idx="0">
                  <c:v>名古屋</c:v>
                </c:pt>
              </c:strCache>
            </c:strRef>
          </c:tx>
          <c:spPr>
            <a:solidFill>
              <a:srgbClr val="3366FF"/>
            </a:solidFill>
            <a:ln w="1563">
              <a:solidFill>
                <a:schemeClr val="tx1"/>
              </a:solidFill>
              <a:prstDash val="solid"/>
            </a:ln>
          </c:spPr>
          <c:invertIfNegative val="0"/>
          <c:cat>
            <c:strRef>
              <c:f>Sheet1!$B$1:$E$1</c:f>
              <c:strCache>
                <c:ptCount val="4"/>
                <c:pt idx="0">
                  <c:v>1 月</c:v>
                </c:pt>
                <c:pt idx="1">
                  <c:v>2 月</c:v>
                </c:pt>
                <c:pt idx="2">
                  <c:v>3 月</c:v>
                </c:pt>
                <c:pt idx="3">
                  <c:v>4 月</c:v>
                </c:pt>
              </c:strCache>
            </c:strRef>
          </c:cat>
          <c:val>
            <c:numRef>
              <c:f>Sheet1!$B$3:$E$3</c:f>
              <c:numCache>
                <c:formatCode>g/"標""準"</c:formatCode>
                <c:ptCount val="4"/>
                <c:pt idx="0">
                  <c:v>30.6</c:v>
                </c:pt>
                <c:pt idx="1">
                  <c:v>38.6</c:v>
                </c:pt>
                <c:pt idx="2">
                  <c:v>34.6</c:v>
                </c:pt>
                <c:pt idx="3">
                  <c:v>31.6</c:v>
                </c:pt>
              </c:numCache>
            </c:numRef>
          </c:val>
          <c:extLst>
            <c:ext xmlns:c16="http://schemas.microsoft.com/office/drawing/2014/chart" uri="{C3380CC4-5D6E-409C-BE32-E72D297353CC}">
              <c16:uniqueId val="{00000001-F3B6-46FC-8913-F6DEC51A7DF8}"/>
            </c:ext>
          </c:extLst>
        </c:ser>
        <c:ser>
          <c:idx val="2"/>
          <c:order val="2"/>
          <c:tx>
            <c:strRef>
              <c:f>Sheet1!$A$4</c:f>
              <c:strCache>
                <c:ptCount val="1"/>
                <c:pt idx="0">
                  <c:v>大阪</c:v>
                </c:pt>
              </c:strCache>
            </c:strRef>
          </c:tx>
          <c:spPr>
            <a:solidFill>
              <a:srgbClr val="FFFF00"/>
            </a:solidFill>
            <a:ln w="1563">
              <a:solidFill>
                <a:schemeClr val="tx1"/>
              </a:solidFill>
              <a:prstDash val="solid"/>
            </a:ln>
          </c:spPr>
          <c:invertIfNegative val="0"/>
          <c:cat>
            <c:strRef>
              <c:f>Sheet1!$B$1:$E$1</c:f>
              <c:strCache>
                <c:ptCount val="4"/>
                <c:pt idx="0">
                  <c:v>1 月</c:v>
                </c:pt>
                <c:pt idx="1">
                  <c:v>2 月</c:v>
                </c:pt>
                <c:pt idx="2">
                  <c:v>3 月</c:v>
                </c:pt>
                <c:pt idx="3">
                  <c:v>4 月</c:v>
                </c:pt>
              </c:strCache>
            </c:strRef>
          </c:cat>
          <c:val>
            <c:numRef>
              <c:f>Sheet1!$B$4:$E$4</c:f>
              <c:numCache>
                <c:formatCode>g/"標""準"</c:formatCode>
                <c:ptCount val="4"/>
                <c:pt idx="0">
                  <c:v>45.9</c:v>
                </c:pt>
                <c:pt idx="1">
                  <c:v>46.9</c:v>
                </c:pt>
                <c:pt idx="2">
                  <c:v>45</c:v>
                </c:pt>
                <c:pt idx="3">
                  <c:v>43.9</c:v>
                </c:pt>
              </c:numCache>
            </c:numRef>
          </c:val>
          <c:extLst>
            <c:ext xmlns:c16="http://schemas.microsoft.com/office/drawing/2014/chart" uri="{C3380CC4-5D6E-409C-BE32-E72D297353CC}">
              <c16:uniqueId val="{00000002-F3B6-46FC-8913-F6DEC51A7DF8}"/>
            </c:ext>
          </c:extLst>
        </c:ser>
        <c:dLbls>
          <c:showLegendKey val="0"/>
          <c:showVal val="0"/>
          <c:showCatName val="0"/>
          <c:showSerName val="0"/>
          <c:showPercent val="0"/>
          <c:showBubbleSize val="0"/>
        </c:dLbls>
        <c:gapWidth val="150"/>
        <c:axId val="1695956783"/>
        <c:axId val="1"/>
      </c:barChart>
      <c:catAx>
        <c:axId val="1695956783"/>
        <c:scaling>
          <c:orientation val="minMax"/>
        </c:scaling>
        <c:delete val="1"/>
        <c:axPos val="b"/>
        <c:numFmt formatCode="General" sourceLinked="1"/>
        <c:majorTickMark val="out"/>
        <c:minorTickMark val="none"/>
        <c:tickLblPos val="nextTo"/>
        <c:crossAx val="1"/>
        <c:crosses val="autoZero"/>
        <c:auto val="1"/>
        <c:lblAlgn val="ctr"/>
        <c:lblOffset val="100"/>
        <c:noMultiLvlLbl val="0"/>
      </c:catAx>
      <c:valAx>
        <c:axId val="1"/>
        <c:scaling>
          <c:orientation val="minMax"/>
        </c:scaling>
        <c:delete val="1"/>
        <c:axPos val="l"/>
        <c:majorGridlines>
          <c:spPr>
            <a:ln w="391">
              <a:solidFill>
                <a:schemeClr val="tx1"/>
              </a:solidFill>
              <a:prstDash val="solid"/>
            </a:ln>
          </c:spPr>
        </c:majorGridlines>
        <c:numFmt formatCode="g/&quot;標&quot;&quot;準&quot;" sourceLinked="1"/>
        <c:majorTickMark val="out"/>
        <c:minorTickMark val="none"/>
        <c:tickLblPos val="nextTo"/>
        <c:crossAx val="1695956783"/>
        <c:crosses val="autoZero"/>
        <c:crossBetween val="between"/>
      </c:valAx>
      <c:spPr>
        <a:noFill/>
        <a:ln w="1563">
          <a:solidFill>
            <a:schemeClr val="tx1"/>
          </a:solidFill>
          <a:prstDash val="solid"/>
        </a:ln>
      </c:spPr>
    </c:plotArea>
    <c:plotVisOnly val="1"/>
    <c:dispBlanksAs val="gap"/>
    <c:showDLblsOverMax val="0"/>
  </c:chart>
  <c:spPr>
    <a:noFill/>
    <a:ln>
      <a:noFill/>
    </a:ln>
  </c:spPr>
  <c:txPr>
    <a:bodyPr/>
    <a:lstStyle/>
    <a:p>
      <a:pPr>
        <a:defRPr sz="222" b="1" i="0" u="none" strike="noStrike" baseline="0">
          <a:solidFill>
            <a:schemeClr val="tx1"/>
          </a:solidFill>
          <a:latin typeface="ＭＳ Ｐゴシック"/>
          <a:ea typeface="ＭＳ Ｐゴシック"/>
          <a:cs typeface="ＭＳ Ｐゴシック"/>
        </a:defRPr>
      </a:pPr>
      <a:endParaRPr lang="ja-JP"/>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7460317460317461E-2"/>
          <c:y val="2.6315789473684209E-2"/>
          <c:w val="0.96825396825396826"/>
          <c:h val="0.95215311004784686"/>
        </c:manualLayout>
      </c:layout>
      <c:barChart>
        <c:barDir val="bar"/>
        <c:grouping val="percentStacked"/>
        <c:varyColors val="0"/>
        <c:ser>
          <c:idx val="0"/>
          <c:order val="0"/>
          <c:tx>
            <c:strRef>
              <c:f>Sheet1!$A$2</c:f>
              <c:strCache>
                <c:ptCount val="1"/>
                <c:pt idx="0">
                  <c:v>東京</c:v>
                </c:pt>
              </c:strCache>
            </c:strRef>
          </c:tx>
          <c:spPr>
            <a:solidFill>
              <a:srgbClr val="FF0000"/>
            </a:solidFill>
            <a:ln w="1294">
              <a:solidFill>
                <a:schemeClr val="tx1"/>
              </a:solidFill>
              <a:prstDash val="solid"/>
            </a:ln>
          </c:spPr>
          <c:invertIfNegative val="0"/>
          <c:cat>
            <c:strRef>
              <c:f>Sheet1!$B$1:$E$1</c:f>
              <c:strCache>
                <c:ptCount val="4"/>
                <c:pt idx="0">
                  <c:v>1 月</c:v>
                </c:pt>
                <c:pt idx="1">
                  <c:v>2 月</c:v>
                </c:pt>
                <c:pt idx="2">
                  <c:v>3 月</c:v>
                </c:pt>
                <c:pt idx="3">
                  <c:v>4 月</c:v>
                </c:pt>
              </c:strCache>
            </c:strRef>
          </c:cat>
          <c:val>
            <c:numRef>
              <c:f>Sheet1!$B$2:$E$2</c:f>
              <c:numCache>
                <c:formatCode>g/"標""準"</c:formatCode>
                <c:ptCount val="4"/>
                <c:pt idx="0">
                  <c:v>20.399999999999999</c:v>
                </c:pt>
                <c:pt idx="1">
                  <c:v>27.4</c:v>
                </c:pt>
                <c:pt idx="2">
                  <c:v>90</c:v>
                </c:pt>
                <c:pt idx="3">
                  <c:v>20.399999999999999</c:v>
                </c:pt>
              </c:numCache>
            </c:numRef>
          </c:val>
          <c:extLst>
            <c:ext xmlns:c16="http://schemas.microsoft.com/office/drawing/2014/chart" uri="{C3380CC4-5D6E-409C-BE32-E72D297353CC}">
              <c16:uniqueId val="{00000000-B00F-450B-9E14-1C2F7DC304E4}"/>
            </c:ext>
          </c:extLst>
        </c:ser>
        <c:ser>
          <c:idx val="1"/>
          <c:order val="1"/>
          <c:tx>
            <c:strRef>
              <c:f>Sheet1!$A$3</c:f>
              <c:strCache>
                <c:ptCount val="1"/>
                <c:pt idx="0">
                  <c:v>名古屋</c:v>
                </c:pt>
              </c:strCache>
            </c:strRef>
          </c:tx>
          <c:spPr>
            <a:solidFill>
              <a:srgbClr val="3366FF"/>
            </a:solidFill>
            <a:ln w="1294">
              <a:solidFill>
                <a:schemeClr val="tx1"/>
              </a:solidFill>
              <a:prstDash val="solid"/>
            </a:ln>
          </c:spPr>
          <c:invertIfNegative val="0"/>
          <c:cat>
            <c:strRef>
              <c:f>Sheet1!$B$1:$E$1</c:f>
              <c:strCache>
                <c:ptCount val="4"/>
                <c:pt idx="0">
                  <c:v>1 月</c:v>
                </c:pt>
                <c:pt idx="1">
                  <c:v>2 月</c:v>
                </c:pt>
                <c:pt idx="2">
                  <c:v>3 月</c:v>
                </c:pt>
                <c:pt idx="3">
                  <c:v>4 月</c:v>
                </c:pt>
              </c:strCache>
            </c:strRef>
          </c:cat>
          <c:val>
            <c:numRef>
              <c:f>Sheet1!$B$3:$E$3</c:f>
              <c:numCache>
                <c:formatCode>g/"標""準"</c:formatCode>
                <c:ptCount val="4"/>
                <c:pt idx="0">
                  <c:v>30.6</c:v>
                </c:pt>
                <c:pt idx="1">
                  <c:v>38.6</c:v>
                </c:pt>
                <c:pt idx="2">
                  <c:v>34.6</c:v>
                </c:pt>
                <c:pt idx="3">
                  <c:v>31.6</c:v>
                </c:pt>
              </c:numCache>
            </c:numRef>
          </c:val>
          <c:extLst>
            <c:ext xmlns:c16="http://schemas.microsoft.com/office/drawing/2014/chart" uri="{C3380CC4-5D6E-409C-BE32-E72D297353CC}">
              <c16:uniqueId val="{00000001-B00F-450B-9E14-1C2F7DC304E4}"/>
            </c:ext>
          </c:extLst>
        </c:ser>
        <c:ser>
          <c:idx val="2"/>
          <c:order val="2"/>
          <c:tx>
            <c:strRef>
              <c:f>Sheet1!$A$4</c:f>
              <c:strCache>
                <c:ptCount val="1"/>
                <c:pt idx="0">
                  <c:v>大阪</c:v>
                </c:pt>
              </c:strCache>
            </c:strRef>
          </c:tx>
          <c:spPr>
            <a:solidFill>
              <a:srgbClr val="FFFF00"/>
            </a:solidFill>
            <a:ln w="1294">
              <a:solidFill>
                <a:schemeClr val="tx1"/>
              </a:solidFill>
              <a:prstDash val="solid"/>
            </a:ln>
          </c:spPr>
          <c:invertIfNegative val="0"/>
          <c:cat>
            <c:strRef>
              <c:f>Sheet1!$B$1:$E$1</c:f>
              <c:strCache>
                <c:ptCount val="4"/>
                <c:pt idx="0">
                  <c:v>1 月</c:v>
                </c:pt>
                <c:pt idx="1">
                  <c:v>2 月</c:v>
                </c:pt>
                <c:pt idx="2">
                  <c:v>3 月</c:v>
                </c:pt>
                <c:pt idx="3">
                  <c:v>4 月</c:v>
                </c:pt>
              </c:strCache>
            </c:strRef>
          </c:cat>
          <c:val>
            <c:numRef>
              <c:f>Sheet1!$B$4:$E$4</c:f>
              <c:numCache>
                <c:formatCode>g/"標""準"</c:formatCode>
                <c:ptCount val="4"/>
                <c:pt idx="0">
                  <c:v>45.9</c:v>
                </c:pt>
                <c:pt idx="1">
                  <c:v>46.9</c:v>
                </c:pt>
                <c:pt idx="2">
                  <c:v>45</c:v>
                </c:pt>
                <c:pt idx="3">
                  <c:v>43.9</c:v>
                </c:pt>
              </c:numCache>
            </c:numRef>
          </c:val>
          <c:extLst>
            <c:ext xmlns:c16="http://schemas.microsoft.com/office/drawing/2014/chart" uri="{C3380CC4-5D6E-409C-BE32-E72D297353CC}">
              <c16:uniqueId val="{00000002-B00F-450B-9E14-1C2F7DC304E4}"/>
            </c:ext>
          </c:extLst>
        </c:ser>
        <c:dLbls>
          <c:showLegendKey val="0"/>
          <c:showVal val="0"/>
          <c:showCatName val="0"/>
          <c:showSerName val="0"/>
          <c:showPercent val="0"/>
          <c:showBubbleSize val="0"/>
        </c:dLbls>
        <c:gapWidth val="150"/>
        <c:overlap val="100"/>
        <c:serLines>
          <c:spPr>
            <a:ln w="1294">
              <a:solidFill>
                <a:schemeClr val="tx1"/>
              </a:solidFill>
              <a:prstDash val="solid"/>
            </a:ln>
          </c:spPr>
        </c:serLines>
        <c:axId val="1572671295"/>
        <c:axId val="1"/>
      </c:barChart>
      <c:catAx>
        <c:axId val="1572671295"/>
        <c:scaling>
          <c:orientation val="minMax"/>
        </c:scaling>
        <c:delete val="1"/>
        <c:axPos val="l"/>
        <c:numFmt formatCode="General" sourceLinked="1"/>
        <c:majorTickMark val="out"/>
        <c:minorTickMark val="none"/>
        <c:tickLblPos val="nextTo"/>
        <c:crossAx val="1"/>
        <c:crosses val="autoZero"/>
        <c:auto val="1"/>
        <c:lblAlgn val="ctr"/>
        <c:lblOffset val="100"/>
        <c:noMultiLvlLbl val="0"/>
      </c:catAx>
      <c:valAx>
        <c:axId val="1"/>
        <c:scaling>
          <c:orientation val="minMax"/>
        </c:scaling>
        <c:delete val="1"/>
        <c:axPos val="b"/>
        <c:numFmt formatCode="0%" sourceLinked="1"/>
        <c:majorTickMark val="out"/>
        <c:minorTickMark val="none"/>
        <c:tickLblPos val="nextTo"/>
        <c:crossAx val="1572671295"/>
        <c:crosses val="autoZero"/>
        <c:crossBetween val="between"/>
      </c:valAx>
      <c:spPr>
        <a:noFill/>
        <a:ln w="1294">
          <a:solidFill>
            <a:schemeClr val="tx1"/>
          </a:solidFill>
          <a:prstDash val="solid"/>
        </a:ln>
      </c:spPr>
    </c:plotArea>
    <c:plotVisOnly val="1"/>
    <c:dispBlanksAs val="gap"/>
    <c:showDLblsOverMax val="0"/>
  </c:chart>
  <c:spPr>
    <a:noFill/>
    <a:ln>
      <a:noFill/>
    </a:ln>
  </c:spPr>
  <c:txPr>
    <a:bodyPr/>
    <a:lstStyle/>
    <a:p>
      <a:pPr>
        <a:defRPr sz="183" b="1" i="0" u="none" strike="noStrike" baseline="0">
          <a:solidFill>
            <a:schemeClr val="tx1"/>
          </a:solidFill>
          <a:latin typeface="ＭＳ Ｐゴシック"/>
          <a:ea typeface="ＭＳ Ｐゴシック"/>
          <a:cs typeface="ＭＳ Ｐゴシック"/>
        </a:defRPr>
      </a:pPr>
      <a:endParaRPr lang="ja-JP"/>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2831050228310501E-2"/>
          <c:y val="0.15550239234449761"/>
          <c:w val="0.64840182648401823"/>
          <c:h val="0.67942583732057416"/>
        </c:manualLayout>
      </c:layout>
      <c:pieChart>
        <c:varyColors val="1"/>
        <c:ser>
          <c:idx val="0"/>
          <c:order val="0"/>
          <c:tx>
            <c:strRef>
              <c:f>Sheet1!$A$2</c:f>
              <c:strCache>
                <c:ptCount val="1"/>
                <c:pt idx="0">
                  <c:v>東京</c:v>
                </c:pt>
              </c:strCache>
            </c:strRef>
          </c:tx>
          <c:spPr>
            <a:solidFill>
              <a:schemeClr val="accent1"/>
            </a:solidFill>
            <a:ln w="1813">
              <a:solidFill>
                <a:schemeClr val="tx1"/>
              </a:solidFill>
              <a:prstDash val="solid"/>
            </a:ln>
          </c:spPr>
          <c:dPt>
            <c:idx val="0"/>
            <c:bubble3D val="0"/>
            <c:spPr>
              <a:solidFill>
                <a:srgbClr val="FF0000"/>
              </a:solidFill>
              <a:ln w="1813">
                <a:solidFill>
                  <a:schemeClr val="tx1"/>
                </a:solidFill>
                <a:prstDash val="solid"/>
              </a:ln>
            </c:spPr>
            <c:extLst>
              <c:ext xmlns:c16="http://schemas.microsoft.com/office/drawing/2014/chart" uri="{C3380CC4-5D6E-409C-BE32-E72D297353CC}">
                <c16:uniqueId val="{00000000-49DA-455A-97BC-DB4C9F82CF6B}"/>
              </c:ext>
            </c:extLst>
          </c:dPt>
          <c:dPt>
            <c:idx val="1"/>
            <c:bubble3D val="0"/>
            <c:spPr>
              <a:solidFill>
                <a:srgbClr val="0000FF"/>
              </a:solidFill>
              <a:ln w="1813">
                <a:solidFill>
                  <a:schemeClr val="tx1"/>
                </a:solidFill>
                <a:prstDash val="solid"/>
              </a:ln>
            </c:spPr>
            <c:extLst>
              <c:ext xmlns:c16="http://schemas.microsoft.com/office/drawing/2014/chart" uri="{C3380CC4-5D6E-409C-BE32-E72D297353CC}">
                <c16:uniqueId val="{00000001-49DA-455A-97BC-DB4C9F82CF6B}"/>
              </c:ext>
            </c:extLst>
          </c:dPt>
          <c:dPt>
            <c:idx val="2"/>
            <c:bubble3D val="0"/>
            <c:spPr>
              <a:solidFill>
                <a:srgbClr val="FFFF00"/>
              </a:solidFill>
              <a:ln w="1813">
                <a:solidFill>
                  <a:schemeClr val="tx1"/>
                </a:solidFill>
                <a:prstDash val="solid"/>
              </a:ln>
            </c:spPr>
            <c:extLst>
              <c:ext xmlns:c16="http://schemas.microsoft.com/office/drawing/2014/chart" uri="{C3380CC4-5D6E-409C-BE32-E72D297353CC}">
                <c16:uniqueId val="{00000002-49DA-455A-97BC-DB4C9F82CF6B}"/>
              </c:ext>
            </c:extLst>
          </c:dPt>
          <c:cat>
            <c:strRef>
              <c:f>Sheet1!$B$1:$D$1</c:f>
              <c:strCache>
                <c:ptCount val="3"/>
                <c:pt idx="0">
                  <c:v>1 月</c:v>
                </c:pt>
                <c:pt idx="1">
                  <c:v>2 月</c:v>
                </c:pt>
                <c:pt idx="2">
                  <c:v>4 月</c:v>
                </c:pt>
              </c:strCache>
            </c:strRef>
          </c:cat>
          <c:val>
            <c:numRef>
              <c:f>Sheet1!$B$2:$D$2</c:f>
              <c:numCache>
                <c:formatCode>g/"標""準"</c:formatCode>
                <c:ptCount val="3"/>
                <c:pt idx="0">
                  <c:v>20.399999999999999</c:v>
                </c:pt>
                <c:pt idx="1">
                  <c:v>27.4</c:v>
                </c:pt>
                <c:pt idx="2">
                  <c:v>20.399999999999999</c:v>
                </c:pt>
              </c:numCache>
            </c:numRef>
          </c:val>
          <c:extLst>
            <c:ext xmlns:c16="http://schemas.microsoft.com/office/drawing/2014/chart" uri="{C3380CC4-5D6E-409C-BE32-E72D297353CC}">
              <c16:uniqueId val="{00000003-49DA-455A-97BC-DB4C9F82CF6B}"/>
            </c:ext>
          </c:extLst>
        </c:ser>
        <c:dLbls>
          <c:showLegendKey val="0"/>
          <c:showVal val="0"/>
          <c:showCatName val="0"/>
          <c:showSerName val="0"/>
          <c:showPercent val="0"/>
          <c:showBubbleSize val="0"/>
          <c:showLeaderLines val="1"/>
        </c:dLbls>
        <c:firstSliceAng val="0"/>
      </c:pieChart>
      <c:spPr>
        <a:noFill/>
        <a:ln w="3627">
          <a:noFill/>
        </a:ln>
      </c:spPr>
    </c:plotArea>
    <c:plotVisOnly val="1"/>
    <c:dispBlanksAs val="zero"/>
    <c:showDLblsOverMax val="0"/>
  </c:chart>
  <c:spPr>
    <a:noFill/>
    <a:ln>
      <a:noFill/>
    </a:ln>
  </c:spPr>
  <c:txPr>
    <a:bodyPr/>
    <a:lstStyle/>
    <a:p>
      <a:pPr>
        <a:defRPr sz="178" b="1" i="0" u="none" strike="noStrike" baseline="0">
          <a:solidFill>
            <a:schemeClr val="tx1"/>
          </a:solidFill>
          <a:latin typeface="ＭＳ Ｐゴシック"/>
          <a:ea typeface="ＭＳ Ｐゴシック"/>
          <a:cs typeface="ＭＳ Ｐゴシック"/>
        </a:defRPr>
      </a:pPr>
      <a:endParaRPr lang="ja-JP"/>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7460317460317461E-2"/>
          <c:y val="2.6315789473684209E-2"/>
          <c:w val="0.96825396825396826"/>
          <c:h val="0.95215311004784686"/>
        </c:manualLayout>
      </c:layout>
      <c:lineChart>
        <c:grouping val="standard"/>
        <c:varyColors val="0"/>
        <c:ser>
          <c:idx val="0"/>
          <c:order val="0"/>
          <c:tx>
            <c:strRef>
              <c:f>Sheet1!$A$2</c:f>
              <c:strCache>
                <c:ptCount val="1"/>
                <c:pt idx="0">
                  <c:v>東京</c:v>
                </c:pt>
              </c:strCache>
            </c:strRef>
          </c:tx>
          <c:spPr>
            <a:ln w="4698">
              <a:solidFill>
                <a:srgbClr val="FF0000"/>
              </a:solidFill>
              <a:prstDash val="solid"/>
            </a:ln>
          </c:spPr>
          <c:marker>
            <c:symbol val="diamond"/>
            <c:size val="2"/>
            <c:spPr>
              <a:solidFill>
                <a:srgbClr val="FF0000"/>
              </a:solidFill>
              <a:ln>
                <a:solidFill>
                  <a:srgbClr val="FF0000"/>
                </a:solidFill>
                <a:prstDash val="solid"/>
              </a:ln>
            </c:spPr>
          </c:marker>
          <c:cat>
            <c:strRef>
              <c:f>Sheet1!$B$1:$E$1</c:f>
              <c:strCache>
                <c:ptCount val="4"/>
                <c:pt idx="0">
                  <c:v>1 月</c:v>
                </c:pt>
                <c:pt idx="1">
                  <c:v>2 月</c:v>
                </c:pt>
                <c:pt idx="2">
                  <c:v>3 月</c:v>
                </c:pt>
                <c:pt idx="3">
                  <c:v>4 月</c:v>
                </c:pt>
              </c:strCache>
            </c:strRef>
          </c:cat>
          <c:val>
            <c:numRef>
              <c:f>Sheet1!$B$2:$E$2</c:f>
              <c:numCache>
                <c:formatCode>g/"標""準"</c:formatCode>
                <c:ptCount val="4"/>
                <c:pt idx="0">
                  <c:v>20.399999999999999</c:v>
                </c:pt>
                <c:pt idx="1">
                  <c:v>27.4</c:v>
                </c:pt>
                <c:pt idx="2">
                  <c:v>90</c:v>
                </c:pt>
                <c:pt idx="3">
                  <c:v>20.399999999999999</c:v>
                </c:pt>
              </c:numCache>
            </c:numRef>
          </c:val>
          <c:smooth val="0"/>
          <c:extLst>
            <c:ext xmlns:c16="http://schemas.microsoft.com/office/drawing/2014/chart" uri="{C3380CC4-5D6E-409C-BE32-E72D297353CC}">
              <c16:uniqueId val="{00000000-374D-4173-A946-368DD2D7908C}"/>
            </c:ext>
          </c:extLst>
        </c:ser>
        <c:ser>
          <c:idx val="1"/>
          <c:order val="1"/>
          <c:tx>
            <c:strRef>
              <c:f>Sheet1!$A$3</c:f>
              <c:strCache>
                <c:ptCount val="1"/>
                <c:pt idx="0">
                  <c:v>名古屋</c:v>
                </c:pt>
              </c:strCache>
            </c:strRef>
          </c:tx>
          <c:spPr>
            <a:ln w="4698">
              <a:solidFill>
                <a:srgbClr val="FF9900"/>
              </a:solidFill>
              <a:prstDash val="solid"/>
            </a:ln>
          </c:spPr>
          <c:marker>
            <c:symbol val="square"/>
            <c:size val="2"/>
            <c:spPr>
              <a:solidFill>
                <a:srgbClr val="FF9900"/>
              </a:solidFill>
              <a:ln>
                <a:solidFill>
                  <a:srgbClr val="FF9900"/>
                </a:solidFill>
                <a:prstDash val="solid"/>
              </a:ln>
            </c:spPr>
          </c:marker>
          <c:cat>
            <c:strRef>
              <c:f>Sheet1!$B$1:$E$1</c:f>
              <c:strCache>
                <c:ptCount val="4"/>
                <c:pt idx="0">
                  <c:v>1 月</c:v>
                </c:pt>
                <c:pt idx="1">
                  <c:v>2 月</c:v>
                </c:pt>
                <c:pt idx="2">
                  <c:v>3 月</c:v>
                </c:pt>
                <c:pt idx="3">
                  <c:v>4 月</c:v>
                </c:pt>
              </c:strCache>
            </c:strRef>
          </c:cat>
          <c:val>
            <c:numRef>
              <c:f>Sheet1!$B$3:$E$3</c:f>
              <c:numCache>
                <c:formatCode>g/"標""準"</c:formatCode>
                <c:ptCount val="4"/>
                <c:pt idx="0">
                  <c:v>30.6</c:v>
                </c:pt>
                <c:pt idx="1">
                  <c:v>38.6</c:v>
                </c:pt>
                <c:pt idx="2">
                  <c:v>34.6</c:v>
                </c:pt>
                <c:pt idx="3">
                  <c:v>31.6</c:v>
                </c:pt>
              </c:numCache>
            </c:numRef>
          </c:val>
          <c:smooth val="0"/>
          <c:extLst>
            <c:ext xmlns:c16="http://schemas.microsoft.com/office/drawing/2014/chart" uri="{C3380CC4-5D6E-409C-BE32-E72D297353CC}">
              <c16:uniqueId val="{00000001-374D-4173-A946-368DD2D7908C}"/>
            </c:ext>
          </c:extLst>
        </c:ser>
        <c:ser>
          <c:idx val="2"/>
          <c:order val="2"/>
          <c:tx>
            <c:strRef>
              <c:f>Sheet1!$A$4</c:f>
              <c:strCache>
                <c:ptCount val="1"/>
                <c:pt idx="0">
                  <c:v>大阪</c:v>
                </c:pt>
              </c:strCache>
            </c:strRef>
          </c:tx>
          <c:spPr>
            <a:ln w="4698">
              <a:solidFill>
                <a:srgbClr val="3366FF"/>
              </a:solidFill>
              <a:prstDash val="solid"/>
            </a:ln>
          </c:spPr>
          <c:marker>
            <c:symbol val="triangle"/>
            <c:size val="2"/>
            <c:spPr>
              <a:solidFill>
                <a:srgbClr val="0000FF"/>
              </a:solidFill>
              <a:ln>
                <a:solidFill>
                  <a:srgbClr val="0000FF"/>
                </a:solidFill>
                <a:prstDash val="solid"/>
              </a:ln>
            </c:spPr>
          </c:marker>
          <c:cat>
            <c:strRef>
              <c:f>Sheet1!$B$1:$E$1</c:f>
              <c:strCache>
                <c:ptCount val="4"/>
                <c:pt idx="0">
                  <c:v>1 月</c:v>
                </c:pt>
                <c:pt idx="1">
                  <c:v>2 月</c:v>
                </c:pt>
                <c:pt idx="2">
                  <c:v>3 月</c:v>
                </c:pt>
                <c:pt idx="3">
                  <c:v>4 月</c:v>
                </c:pt>
              </c:strCache>
            </c:strRef>
          </c:cat>
          <c:val>
            <c:numRef>
              <c:f>Sheet1!$B$4:$E$4</c:f>
              <c:numCache>
                <c:formatCode>g/"標""準"</c:formatCode>
                <c:ptCount val="4"/>
                <c:pt idx="0">
                  <c:v>45.9</c:v>
                </c:pt>
                <c:pt idx="1">
                  <c:v>46.9</c:v>
                </c:pt>
                <c:pt idx="2">
                  <c:v>45</c:v>
                </c:pt>
                <c:pt idx="3">
                  <c:v>43.9</c:v>
                </c:pt>
              </c:numCache>
            </c:numRef>
          </c:val>
          <c:smooth val="0"/>
          <c:extLst>
            <c:ext xmlns:c16="http://schemas.microsoft.com/office/drawing/2014/chart" uri="{C3380CC4-5D6E-409C-BE32-E72D297353CC}">
              <c16:uniqueId val="{00000002-374D-4173-A946-368DD2D7908C}"/>
            </c:ext>
          </c:extLst>
        </c:ser>
        <c:dLbls>
          <c:showLegendKey val="0"/>
          <c:showVal val="0"/>
          <c:showCatName val="0"/>
          <c:showSerName val="0"/>
          <c:showPercent val="0"/>
          <c:showBubbleSize val="0"/>
        </c:dLbls>
        <c:marker val="1"/>
        <c:smooth val="0"/>
        <c:axId val="1697475855"/>
        <c:axId val="1"/>
      </c:lineChart>
      <c:catAx>
        <c:axId val="1697475855"/>
        <c:scaling>
          <c:orientation val="minMax"/>
        </c:scaling>
        <c:delete val="1"/>
        <c:axPos val="b"/>
        <c:numFmt formatCode="General" sourceLinked="1"/>
        <c:majorTickMark val="out"/>
        <c:minorTickMark val="none"/>
        <c:tickLblPos val="nextTo"/>
        <c:crossAx val="1"/>
        <c:crosses val="autoZero"/>
        <c:auto val="1"/>
        <c:lblAlgn val="ctr"/>
        <c:lblOffset val="100"/>
        <c:noMultiLvlLbl val="0"/>
      </c:catAx>
      <c:valAx>
        <c:axId val="1"/>
        <c:scaling>
          <c:orientation val="minMax"/>
        </c:scaling>
        <c:delete val="1"/>
        <c:axPos val="l"/>
        <c:majorGridlines>
          <c:spPr>
            <a:ln w="392">
              <a:solidFill>
                <a:schemeClr val="tx1"/>
              </a:solidFill>
              <a:prstDash val="solid"/>
            </a:ln>
          </c:spPr>
        </c:majorGridlines>
        <c:numFmt formatCode="g/&quot;標&quot;&quot;準&quot;" sourceLinked="1"/>
        <c:majorTickMark val="out"/>
        <c:minorTickMark val="none"/>
        <c:tickLblPos val="nextTo"/>
        <c:crossAx val="1697475855"/>
        <c:crosses val="autoZero"/>
        <c:crossBetween val="between"/>
        <c:majorUnit val="20"/>
        <c:minorUnit val="5"/>
      </c:valAx>
      <c:spPr>
        <a:noFill/>
        <a:ln w="1566">
          <a:solidFill>
            <a:schemeClr val="tx1"/>
          </a:solidFill>
          <a:prstDash val="solid"/>
        </a:ln>
      </c:spPr>
    </c:plotArea>
    <c:plotVisOnly val="1"/>
    <c:dispBlanksAs val="gap"/>
    <c:showDLblsOverMax val="0"/>
  </c:chart>
  <c:spPr>
    <a:noFill/>
    <a:ln>
      <a:noFill/>
    </a:ln>
  </c:spPr>
  <c:txPr>
    <a:bodyPr/>
    <a:lstStyle/>
    <a:p>
      <a:pPr>
        <a:defRPr sz="222" b="1" i="0" u="none" strike="noStrike" baseline="0">
          <a:solidFill>
            <a:schemeClr val="tx1"/>
          </a:solidFill>
          <a:latin typeface="ＭＳ Ｐゴシック"/>
          <a:ea typeface="ＭＳ Ｐゴシック"/>
          <a:cs typeface="ＭＳ Ｐゴシック"/>
        </a:defRPr>
      </a:pPr>
      <a:endParaRPr lang="ja-JP"/>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3809523809523808E-2"/>
          <c:y val="3.1100478468899521E-2"/>
          <c:w val="0.95873015873015877"/>
          <c:h val="0.9425837320574163"/>
        </c:manualLayout>
      </c:layout>
      <c:scatterChart>
        <c:scatterStyle val="lineMarker"/>
        <c:varyColors val="0"/>
        <c:ser>
          <c:idx val="0"/>
          <c:order val="0"/>
          <c:tx>
            <c:strRef>
              <c:f>Sheet1!$A$2</c:f>
              <c:strCache>
                <c:ptCount val="1"/>
                <c:pt idx="0">
                  <c:v>東京</c:v>
                </c:pt>
              </c:strCache>
            </c:strRef>
          </c:tx>
          <c:spPr>
            <a:ln w="2196">
              <a:noFill/>
            </a:ln>
          </c:spPr>
          <c:marker>
            <c:symbol val="diamond"/>
            <c:size val="2"/>
            <c:spPr>
              <a:solidFill>
                <a:srgbClr val="FF0000"/>
              </a:solidFill>
              <a:ln>
                <a:solidFill>
                  <a:srgbClr val="FF0000"/>
                </a:solidFill>
                <a:prstDash val="solid"/>
              </a:ln>
            </c:spPr>
          </c:marker>
          <c:xVal>
            <c:strRef>
              <c:f>Sheet1!$B$1:$G$1</c:f>
              <c:strCache>
                <c:ptCount val="4"/>
                <c:pt idx="0">
                  <c:v>1 月</c:v>
                </c:pt>
                <c:pt idx="1">
                  <c:v>2 月</c:v>
                </c:pt>
                <c:pt idx="2">
                  <c:v>3 月</c:v>
                </c:pt>
                <c:pt idx="3">
                  <c:v>4 月</c:v>
                </c:pt>
              </c:strCache>
            </c:strRef>
          </c:xVal>
          <c:yVal>
            <c:numRef>
              <c:f>Sheet1!$B$2:$G$2</c:f>
              <c:numCache>
                <c:formatCode>g/"標""準"</c:formatCode>
                <c:ptCount val="6"/>
                <c:pt idx="0">
                  <c:v>20.399999999999999</c:v>
                </c:pt>
                <c:pt idx="1">
                  <c:v>30</c:v>
                </c:pt>
                <c:pt idx="2">
                  <c:v>60</c:v>
                </c:pt>
                <c:pt idx="3">
                  <c:v>55</c:v>
                </c:pt>
                <c:pt idx="4">
                  <c:v>68</c:v>
                </c:pt>
                <c:pt idx="5">
                  <c:v>90</c:v>
                </c:pt>
              </c:numCache>
            </c:numRef>
          </c:yVal>
          <c:smooth val="0"/>
          <c:extLst>
            <c:ext xmlns:c16="http://schemas.microsoft.com/office/drawing/2014/chart" uri="{C3380CC4-5D6E-409C-BE32-E72D297353CC}">
              <c16:uniqueId val="{00000000-72BC-4152-B097-835AA2AF9CA3}"/>
            </c:ext>
          </c:extLst>
        </c:ser>
        <c:ser>
          <c:idx val="1"/>
          <c:order val="1"/>
          <c:tx>
            <c:strRef>
              <c:f>Sheet1!$A$3</c:f>
              <c:strCache>
                <c:ptCount val="1"/>
                <c:pt idx="0">
                  <c:v>名古屋</c:v>
                </c:pt>
              </c:strCache>
            </c:strRef>
          </c:tx>
          <c:spPr>
            <a:ln w="2196">
              <a:noFill/>
            </a:ln>
          </c:spPr>
          <c:marker>
            <c:symbol val="diamond"/>
            <c:size val="2"/>
            <c:spPr>
              <a:solidFill>
                <a:srgbClr val="FF0000"/>
              </a:solidFill>
              <a:ln>
                <a:solidFill>
                  <a:srgbClr val="FF0000"/>
                </a:solidFill>
                <a:prstDash val="solid"/>
              </a:ln>
            </c:spPr>
          </c:marker>
          <c:xVal>
            <c:strRef>
              <c:f>Sheet1!$B$1:$G$1</c:f>
              <c:strCache>
                <c:ptCount val="4"/>
                <c:pt idx="0">
                  <c:v>1 月</c:v>
                </c:pt>
                <c:pt idx="1">
                  <c:v>2 月</c:v>
                </c:pt>
                <c:pt idx="2">
                  <c:v>3 月</c:v>
                </c:pt>
                <c:pt idx="3">
                  <c:v>4 月</c:v>
                </c:pt>
              </c:strCache>
            </c:strRef>
          </c:xVal>
          <c:yVal>
            <c:numRef>
              <c:f>Sheet1!$B$3:$G$3</c:f>
              <c:numCache>
                <c:formatCode>g/"標""準"</c:formatCode>
                <c:ptCount val="6"/>
                <c:pt idx="0">
                  <c:v>30.6</c:v>
                </c:pt>
                <c:pt idx="1">
                  <c:v>38.6</c:v>
                </c:pt>
                <c:pt idx="2">
                  <c:v>34.6</c:v>
                </c:pt>
                <c:pt idx="3">
                  <c:v>78</c:v>
                </c:pt>
                <c:pt idx="4">
                  <c:v>72</c:v>
                </c:pt>
                <c:pt idx="5">
                  <c:v>75</c:v>
                </c:pt>
              </c:numCache>
            </c:numRef>
          </c:yVal>
          <c:smooth val="0"/>
          <c:extLst>
            <c:ext xmlns:c16="http://schemas.microsoft.com/office/drawing/2014/chart" uri="{C3380CC4-5D6E-409C-BE32-E72D297353CC}">
              <c16:uniqueId val="{00000001-72BC-4152-B097-835AA2AF9CA3}"/>
            </c:ext>
          </c:extLst>
        </c:ser>
        <c:ser>
          <c:idx val="2"/>
          <c:order val="2"/>
          <c:tx>
            <c:strRef>
              <c:f>Sheet1!$A$4</c:f>
              <c:strCache>
                <c:ptCount val="1"/>
                <c:pt idx="0">
                  <c:v>大阪</c:v>
                </c:pt>
              </c:strCache>
            </c:strRef>
          </c:tx>
          <c:spPr>
            <a:ln w="2196">
              <a:noFill/>
            </a:ln>
          </c:spPr>
          <c:marker>
            <c:symbol val="diamond"/>
            <c:size val="2"/>
            <c:spPr>
              <a:solidFill>
                <a:srgbClr val="FF0000"/>
              </a:solidFill>
              <a:ln>
                <a:solidFill>
                  <a:srgbClr val="FF0000"/>
                </a:solidFill>
                <a:prstDash val="solid"/>
              </a:ln>
            </c:spPr>
          </c:marker>
          <c:xVal>
            <c:strRef>
              <c:f>Sheet1!$B$1:$G$1</c:f>
              <c:strCache>
                <c:ptCount val="4"/>
                <c:pt idx="0">
                  <c:v>1 月</c:v>
                </c:pt>
                <c:pt idx="1">
                  <c:v>2 月</c:v>
                </c:pt>
                <c:pt idx="2">
                  <c:v>3 月</c:v>
                </c:pt>
                <c:pt idx="3">
                  <c:v>4 月</c:v>
                </c:pt>
              </c:strCache>
            </c:strRef>
          </c:xVal>
          <c:yVal>
            <c:numRef>
              <c:f>Sheet1!$B$4:$G$4</c:f>
              <c:numCache>
                <c:formatCode>g/"標""準"</c:formatCode>
                <c:ptCount val="6"/>
                <c:pt idx="1">
                  <c:v>46.9</c:v>
                </c:pt>
                <c:pt idx="2">
                  <c:v>45</c:v>
                </c:pt>
                <c:pt idx="3">
                  <c:v>43.9</c:v>
                </c:pt>
                <c:pt idx="4">
                  <c:v>54</c:v>
                </c:pt>
                <c:pt idx="5">
                  <c:v>57</c:v>
                </c:pt>
              </c:numCache>
            </c:numRef>
          </c:yVal>
          <c:smooth val="0"/>
          <c:extLst>
            <c:ext xmlns:c16="http://schemas.microsoft.com/office/drawing/2014/chart" uri="{C3380CC4-5D6E-409C-BE32-E72D297353CC}">
              <c16:uniqueId val="{00000002-72BC-4152-B097-835AA2AF9CA3}"/>
            </c:ext>
          </c:extLst>
        </c:ser>
        <c:ser>
          <c:idx val="3"/>
          <c:order val="3"/>
          <c:tx>
            <c:strRef>
              <c:f>Sheet1!$A$5</c:f>
              <c:strCache>
                <c:ptCount val="1"/>
              </c:strCache>
            </c:strRef>
          </c:tx>
          <c:spPr>
            <a:ln w="2196">
              <a:noFill/>
            </a:ln>
          </c:spPr>
          <c:marker>
            <c:symbol val="diamond"/>
            <c:size val="2"/>
            <c:spPr>
              <a:solidFill>
                <a:srgbClr val="FF0000"/>
              </a:solidFill>
              <a:ln>
                <a:solidFill>
                  <a:srgbClr val="FF0000"/>
                </a:solidFill>
                <a:prstDash val="solid"/>
              </a:ln>
            </c:spPr>
          </c:marker>
          <c:xVal>
            <c:strRef>
              <c:f>Sheet1!$B$1:$G$1</c:f>
              <c:strCache>
                <c:ptCount val="4"/>
                <c:pt idx="0">
                  <c:v>1 月</c:v>
                </c:pt>
                <c:pt idx="1">
                  <c:v>2 月</c:v>
                </c:pt>
                <c:pt idx="2">
                  <c:v>3 月</c:v>
                </c:pt>
                <c:pt idx="3">
                  <c:v>4 月</c:v>
                </c:pt>
              </c:strCache>
            </c:strRef>
          </c:xVal>
          <c:yVal>
            <c:numRef>
              <c:f>Sheet1!$B$5:$G$5</c:f>
              <c:numCache>
                <c:formatCode>g/"標""準"</c:formatCode>
                <c:ptCount val="6"/>
                <c:pt idx="1">
                  <c:v>45</c:v>
                </c:pt>
                <c:pt idx="2">
                  <c:v>55</c:v>
                </c:pt>
                <c:pt idx="3">
                  <c:v>60</c:v>
                </c:pt>
                <c:pt idx="4">
                  <c:v>40</c:v>
                </c:pt>
                <c:pt idx="5">
                  <c:v>66</c:v>
                </c:pt>
              </c:numCache>
            </c:numRef>
          </c:yVal>
          <c:smooth val="0"/>
          <c:extLst>
            <c:ext xmlns:c16="http://schemas.microsoft.com/office/drawing/2014/chart" uri="{C3380CC4-5D6E-409C-BE32-E72D297353CC}">
              <c16:uniqueId val="{00000003-72BC-4152-B097-835AA2AF9CA3}"/>
            </c:ext>
          </c:extLst>
        </c:ser>
        <c:ser>
          <c:idx val="4"/>
          <c:order val="4"/>
          <c:tx>
            <c:strRef>
              <c:f>Sheet1!$A$6</c:f>
              <c:strCache>
                <c:ptCount val="1"/>
              </c:strCache>
            </c:strRef>
          </c:tx>
          <c:spPr>
            <a:ln w="2196">
              <a:noFill/>
            </a:ln>
          </c:spPr>
          <c:marker>
            <c:symbol val="diamond"/>
            <c:size val="2"/>
            <c:spPr>
              <a:solidFill>
                <a:srgbClr val="FF0000"/>
              </a:solidFill>
              <a:ln>
                <a:solidFill>
                  <a:srgbClr val="FF0000"/>
                </a:solidFill>
                <a:prstDash val="solid"/>
              </a:ln>
            </c:spPr>
          </c:marker>
          <c:xVal>
            <c:strRef>
              <c:f>Sheet1!$B$1:$G$1</c:f>
              <c:strCache>
                <c:ptCount val="4"/>
                <c:pt idx="0">
                  <c:v>1 月</c:v>
                </c:pt>
                <c:pt idx="1">
                  <c:v>2 月</c:v>
                </c:pt>
                <c:pt idx="2">
                  <c:v>3 月</c:v>
                </c:pt>
                <c:pt idx="3">
                  <c:v>4 月</c:v>
                </c:pt>
              </c:strCache>
            </c:strRef>
          </c:xVal>
          <c:yVal>
            <c:numRef>
              <c:f>Sheet1!$B$6:$G$6</c:f>
              <c:numCache>
                <c:formatCode>g/"標""準"</c:formatCode>
                <c:ptCount val="6"/>
                <c:pt idx="0">
                  <c:v>35</c:v>
                </c:pt>
                <c:pt idx="1">
                  <c:v>47</c:v>
                </c:pt>
                <c:pt idx="2">
                  <c:v>40</c:v>
                </c:pt>
                <c:pt idx="3">
                  <c:v>32</c:v>
                </c:pt>
              </c:numCache>
            </c:numRef>
          </c:yVal>
          <c:smooth val="0"/>
          <c:extLst>
            <c:ext xmlns:c16="http://schemas.microsoft.com/office/drawing/2014/chart" uri="{C3380CC4-5D6E-409C-BE32-E72D297353CC}">
              <c16:uniqueId val="{00000004-72BC-4152-B097-835AA2AF9CA3}"/>
            </c:ext>
          </c:extLst>
        </c:ser>
        <c:dLbls>
          <c:showLegendKey val="0"/>
          <c:showVal val="0"/>
          <c:showCatName val="0"/>
          <c:showSerName val="0"/>
          <c:showPercent val="0"/>
          <c:showBubbleSize val="0"/>
        </c:dLbls>
        <c:axId val="1697551359"/>
        <c:axId val="1"/>
      </c:scatterChart>
      <c:valAx>
        <c:axId val="1697551359"/>
        <c:scaling>
          <c:orientation val="minMax"/>
        </c:scaling>
        <c:delete val="1"/>
        <c:axPos val="b"/>
        <c:majorTickMark val="out"/>
        <c:minorTickMark val="none"/>
        <c:tickLblPos val="nextTo"/>
        <c:crossAx val="1"/>
        <c:crosses val="autoZero"/>
        <c:crossBetween val="midCat"/>
      </c:valAx>
      <c:valAx>
        <c:axId val="1"/>
        <c:scaling>
          <c:orientation val="minMax"/>
        </c:scaling>
        <c:delete val="1"/>
        <c:axPos val="l"/>
        <c:majorGridlines>
          <c:spPr>
            <a:ln w="366">
              <a:solidFill>
                <a:schemeClr val="tx1"/>
              </a:solidFill>
              <a:prstDash val="solid"/>
            </a:ln>
          </c:spPr>
        </c:majorGridlines>
        <c:numFmt formatCode="g/&quot;標&quot;&quot;準&quot;" sourceLinked="1"/>
        <c:majorTickMark val="out"/>
        <c:minorTickMark val="none"/>
        <c:tickLblPos val="nextTo"/>
        <c:crossAx val="1697551359"/>
        <c:crosses val="autoZero"/>
        <c:crossBetween val="midCat"/>
        <c:majorUnit val="20"/>
      </c:valAx>
      <c:spPr>
        <a:noFill/>
        <a:ln w="1464">
          <a:solidFill>
            <a:schemeClr val="tx1"/>
          </a:solidFill>
          <a:prstDash val="solid"/>
        </a:ln>
      </c:spPr>
    </c:plotArea>
    <c:plotVisOnly val="1"/>
    <c:dispBlanksAs val="gap"/>
    <c:showDLblsOverMax val="0"/>
  </c:chart>
  <c:spPr>
    <a:noFill/>
    <a:ln>
      <a:noFill/>
    </a:ln>
  </c:spPr>
  <c:txPr>
    <a:bodyPr/>
    <a:lstStyle/>
    <a:p>
      <a:pPr>
        <a:defRPr sz="208" b="1" i="0" u="none" strike="noStrike" baseline="0">
          <a:solidFill>
            <a:schemeClr val="tx1"/>
          </a:solidFill>
          <a:latin typeface="ＭＳ Ｐゴシック"/>
          <a:ea typeface="ＭＳ Ｐゴシック"/>
          <a:cs typeface="ＭＳ Ｐゴシック"/>
        </a:defRPr>
      </a:pPr>
      <a:endParaRPr lang="ja-JP"/>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ja-JP" altLang="en-US"/>
              <a:t>●農業産出額割合</a:t>
            </a:r>
          </a:p>
        </c:rich>
      </c:tx>
      <c:layout>
        <c:manualLayout>
          <c:xMode val="edge"/>
          <c:yMode val="edge"/>
          <c:x val="3.5067506750675048E-2"/>
          <c:y val="2.2519352568613652E-2"/>
        </c:manualLayout>
      </c:layout>
      <c:overlay val="0"/>
      <c:spPr>
        <a:noFill/>
        <a:ln>
          <a:noFill/>
        </a:ln>
        <a:effectLst/>
      </c:spPr>
    </c:title>
    <c:autoTitleDeleted val="0"/>
    <c:plotArea>
      <c:layout/>
      <c:doughnutChart>
        <c:varyColors val="1"/>
        <c:ser>
          <c:idx val="0"/>
          <c:order val="0"/>
          <c:dPt>
            <c:idx val="0"/>
            <c:bubble3D val="0"/>
            <c:spPr>
              <a:solidFill>
                <a:schemeClr val="accent5">
                  <a:lumMod val="40000"/>
                  <a:lumOff val="60000"/>
                </a:schemeClr>
              </a:solidFill>
              <a:ln w="19050">
                <a:solidFill>
                  <a:schemeClr val="lt1"/>
                </a:solidFill>
              </a:ln>
              <a:effectLst/>
            </c:spPr>
            <c:extLst>
              <c:ext xmlns:c16="http://schemas.microsoft.com/office/drawing/2014/chart" uri="{C3380CC4-5D6E-409C-BE32-E72D297353CC}">
                <c16:uniqueId val="{00000001-2C0F-403A-BF4C-66294AE2EE3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2C0F-403A-BF4C-66294AE2EE3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2C0F-403A-BF4C-66294AE2EE3B}"/>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2C0F-403A-BF4C-66294AE2EE3B}"/>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2C0F-403A-BF4C-66294AE2EE3B}"/>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2C0F-403A-BF4C-66294AE2EE3B}"/>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2C0F-403A-BF4C-66294AE2EE3B}"/>
              </c:ext>
            </c:extLst>
          </c:dPt>
          <c:dPt>
            <c:idx val="7"/>
            <c:bubble3D val="0"/>
            <c:spPr>
              <a:solidFill>
                <a:schemeClr val="accent6">
                  <a:lumMod val="60000"/>
                  <a:lumOff val="40000"/>
                </a:schemeClr>
              </a:solidFill>
              <a:ln w="19050">
                <a:solidFill>
                  <a:schemeClr val="lt1"/>
                </a:solidFill>
              </a:ln>
              <a:effectLst/>
            </c:spPr>
            <c:extLst>
              <c:ext xmlns:c16="http://schemas.microsoft.com/office/drawing/2014/chart" uri="{C3380CC4-5D6E-409C-BE32-E72D297353CC}">
                <c16:uniqueId val="{0000000F-2C0F-403A-BF4C-66294AE2EE3B}"/>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11-2C0F-403A-BF4C-66294AE2EE3B}"/>
              </c:ext>
            </c:extLst>
          </c:dPt>
          <c:dPt>
            <c:idx val="9"/>
            <c:bubble3D val="0"/>
            <c:spPr>
              <a:solidFill>
                <a:schemeClr val="accent4">
                  <a:lumMod val="60000"/>
                </a:schemeClr>
              </a:solidFill>
              <a:ln w="19050">
                <a:solidFill>
                  <a:schemeClr val="lt1"/>
                </a:solidFill>
              </a:ln>
              <a:effectLst/>
            </c:spPr>
            <c:extLst>
              <c:ext xmlns:c16="http://schemas.microsoft.com/office/drawing/2014/chart" uri="{C3380CC4-5D6E-409C-BE32-E72D297353CC}">
                <c16:uniqueId val="{00000013-2C0F-403A-BF4C-66294AE2EE3B}"/>
              </c:ext>
            </c:extLst>
          </c:dPt>
          <c:dPt>
            <c:idx val="10"/>
            <c:bubble3D val="0"/>
            <c:spPr>
              <a:solidFill>
                <a:schemeClr val="accent5">
                  <a:lumMod val="60000"/>
                </a:schemeClr>
              </a:solidFill>
              <a:ln w="19050">
                <a:solidFill>
                  <a:schemeClr val="lt1"/>
                </a:solidFill>
              </a:ln>
              <a:effectLst/>
            </c:spPr>
            <c:extLst>
              <c:ext xmlns:c16="http://schemas.microsoft.com/office/drawing/2014/chart" uri="{C3380CC4-5D6E-409C-BE32-E72D297353CC}">
                <c16:uniqueId val="{00000015-2C0F-403A-BF4C-66294AE2EE3B}"/>
              </c:ext>
            </c:extLst>
          </c:dPt>
          <c:dPt>
            <c:idx val="11"/>
            <c:bubble3D val="0"/>
            <c:spPr>
              <a:solidFill>
                <a:schemeClr val="accent6">
                  <a:lumMod val="60000"/>
                </a:schemeClr>
              </a:solidFill>
              <a:ln w="19050">
                <a:solidFill>
                  <a:schemeClr val="lt1"/>
                </a:solidFill>
              </a:ln>
              <a:effectLst/>
            </c:spPr>
            <c:extLst>
              <c:ext xmlns:c16="http://schemas.microsoft.com/office/drawing/2014/chart" uri="{C3380CC4-5D6E-409C-BE32-E72D297353CC}">
                <c16:uniqueId val="{00000017-2C0F-403A-BF4C-66294AE2EE3B}"/>
              </c:ext>
            </c:extLst>
          </c:dPt>
          <c:dPt>
            <c:idx val="12"/>
            <c:bubble3D val="0"/>
            <c:spPr>
              <a:solidFill>
                <a:schemeClr val="accent1">
                  <a:lumMod val="80000"/>
                  <a:lumOff val="20000"/>
                </a:schemeClr>
              </a:solidFill>
              <a:ln w="19050">
                <a:solidFill>
                  <a:schemeClr val="lt1"/>
                </a:solidFill>
              </a:ln>
              <a:effectLst/>
            </c:spPr>
            <c:extLst>
              <c:ext xmlns:c16="http://schemas.microsoft.com/office/drawing/2014/chart" uri="{C3380CC4-5D6E-409C-BE32-E72D297353CC}">
                <c16:uniqueId val="{00000019-2C0F-403A-BF4C-66294AE2EE3B}"/>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円!$I$6:$I$18</c:f>
              <c:strCache>
                <c:ptCount val="13"/>
                <c:pt idx="0">
                  <c:v>耕種</c:v>
                </c:pt>
                <c:pt idx="1">
                  <c:v>米</c:v>
                </c:pt>
                <c:pt idx="2">
                  <c:v>野菜</c:v>
                </c:pt>
                <c:pt idx="3">
                  <c:v>花き</c:v>
                </c:pt>
                <c:pt idx="4">
                  <c:v>果実</c:v>
                </c:pt>
                <c:pt idx="5">
                  <c:v>豆類</c:v>
                </c:pt>
                <c:pt idx="6">
                  <c:v>その他</c:v>
                </c:pt>
                <c:pt idx="7">
                  <c:v>畜産</c:v>
                </c:pt>
                <c:pt idx="8">
                  <c:v>鶏</c:v>
                </c:pt>
                <c:pt idx="9">
                  <c:v>肉用牛</c:v>
                </c:pt>
                <c:pt idx="10">
                  <c:v>乳用牛</c:v>
                </c:pt>
                <c:pt idx="11">
                  <c:v>豚</c:v>
                </c:pt>
                <c:pt idx="12">
                  <c:v>その他畜産物</c:v>
                </c:pt>
              </c:strCache>
            </c:strRef>
          </c:cat>
          <c:val>
            <c:numRef>
              <c:f>円!$J$6:$J$18</c:f>
              <c:numCache>
                <c:formatCode>General</c:formatCode>
                <c:ptCount val="13"/>
                <c:pt idx="0" formatCode="#,##0_);[Red]\(#,##0\)">
                  <c:v>940</c:v>
                </c:pt>
                <c:pt idx="7" formatCode="#,##0_);[Red]\(#,##0\)">
                  <c:v>604</c:v>
                </c:pt>
              </c:numCache>
            </c:numRef>
          </c:val>
          <c:extLst>
            <c:ext xmlns:c16="http://schemas.microsoft.com/office/drawing/2014/chart" uri="{C3380CC4-5D6E-409C-BE32-E72D297353CC}">
              <c16:uniqueId val="{0000001A-2C0F-403A-BF4C-66294AE2EE3B}"/>
            </c:ext>
          </c:extLst>
        </c:ser>
        <c:ser>
          <c:idx val="1"/>
          <c:order val="1"/>
          <c:dPt>
            <c:idx val="0"/>
            <c:bubble3D val="0"/>
            <c:spPr>
              <a:solidFill>
                <a:schemeClr val="accent1"/>
              </a:solidFill>
              <a:ln w="19050">
                <a:solidFill>
                  <a:schemeClr val="lt1"/>
                </a:solidFill>
              </a:ln>
              <a:effectLst/>
            </c:spPr>
            <c:extLst>
              <c:ext xmlns:c16="http://schemas.microsoft.com/office/drawing/2014/chart" uri="{C3380CC4-5D6E-409C-BE32-E72D297353CC}">
                <c16:uniqueId val="{0000001C-2C0F-403A-BF4C-66294AE2EE3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1E-2C0F-403A-BF4C-66294AE2EE3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20-2C0F-403A-BF4C-66294AE2EE3B}"/>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22-2C0F-403A-BF4C-66294AE2EE3B}"/>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24-2C0F-403A-BF4C-66294AE2EE3B}"/>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26-2C0F-403A-BF4C-66294AE2EE3B}"/>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28-2C0F-403A-BF4C-66294AE2EE3B}"/>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2A-2C0F-403A-BF4C-66294AE2EE3B}"/>
              </c:ext>
            </c:extLst>
          </c:dPt>
          <c:dPt>
            <c:idx val="8"/>
            <c:bubble3D val="0"/>
            <c:spPr>
              <a:solidFill>
                <a:srgbClr val="00B050"/>
              </a:solidFill>
              <a:ln w="19050">
                <a:solidFill>
                  <a:schemeClr val="lt1"/>
                </a:solidFill>
              </a:ln>
              <a:effectLst/>
            </c:spPr>
            <c:extLst>
              <c:ext xmlns:c16="http://schemas.microsoft.com/office/drawing/2014/chart" uri="{C3380CC4-5D6E-409C-BE32-E72D297353CC}">
                <c16:uniqueId val="{0000002C-2C0F-403A-BF4C-66294AE2EE3B}"/>
              </c:ext>
            </c:extLst>
          </c:dPt>
          <c:dPt>
            <c:idx val="9"/>
            <c:bubble3D val="0"/>
            <c:spPr>
              <a:solidFill>
                <a:schemeClr val="accent4">
                  <a:lumMod val="40000"/>
                  <a:lumOff val="60000"/>
                </a:schemeClr>
              </a:solidFill>
              <a:ln w="19050">
                <a:solidFill>
                  <a:schemeClr val="lt1"/>
                </a:solidFill>
              </a:ln>
              <a:effectLst/>
            </c:spPr>
            <c:extLst>
              <c:ext xmlns:c16="http://schemas.microsoft.com/office/drawing/2014/chart" uri="{C3380CC4-5D6E-409C-BE32-E72D297353CC}">
                <c16:uniqueId val="{0000002E-2C0F-403A-BF4C-66294AE2EE3B}"/>
              </c:ext>
            </c:extLst>
          </c:dPt>
          <c:dPt>
            <c:idx val="10"/>
            <c:bubble3D val="0"/>
            <c:spPr>
              <a:solidFill>
                <a:schemeClr val="accent1">
                  <a:lumMod val="40000"/>
                  <a:lumOff val="60000"/>
                </a:schemeClr>
              </a:solidFill>
              <a:ln w="19050">
                <a:solidFill>
                  <a:schemeClr val="lt1"/>
                </a:solidFill>
              </a:ln>
              <a:effectLst/>
            </c:spPr>
            <c:extLst>
              <c:ext xmlns:c16="http://schemas.microsoft.com/office/drawing/2014/chart" uri="{C3380CC4-5D6E-409C-BE32-E72D297353CC}">
                <c16:uniqueId val="{00000030-2C0F-403A-BF4C-66294AE2EE3B}"/>
              </c:ext>
            </c:extLst>
          </c:dPt>
          <c:dPt>
            <c:idx val="11"/>
            <c:bubble3D val="0"/>
            <c:spPr>
              <a:solidFill>
                <a:srgbClr val="FF0000"/>
              </a:solidFill>
              <a:ln w="19050">
                <a:solidFill>
                  <a:schemeClr val="lt1"/>
                </a:solidFill>
              </a:ln>
              <a:effectLst/>
            </c:spPr>
            <c:extLst>
              <c:ext xmlns:c16="http://schemas.microsoft.com/office/drawing/2014/chart" uri="{C3380CC4-5D6E-409C-BE32-E72D297353CC}">
                <c16:uniqueId val="{00000032-2C0F-403A-BF4C-66294AE2EE3B}"/>
              </c:ext>
            </c:extLst>
          </c:dPt>
          <c:dPt>
            <c:idx val="12"/>
            <c:bubble3D val="0"/>
            <c:spPr>
              <a:solidFill>
                <a:schemeClr val="accent1">
                  <a:lumMod val="80000"/>
                  <a:lumOff val="20000"/>
                </a:schemeClr>
              </a:solidFill>
              <a:ln w="19050">
                <a:solidFill>
                  <a:schemeClr val="lt1"/>
                </a:solidFill>
              </a:ln>
              <a:effectLst/>
            </c:spPr>
            <c:extLst>
              <c:ext xmlns:c16="http://schemas.microsoft.com/office/drawing/2014/chart" uri="{C3380CC4-5D6E-409C-BE32-E72D297353CC}">
                <c16:uniqueId val="{00000034-2C0F-403A-BF4C-66294AE2EE3B}"/>
              </c:ext>
            </c:extLst>
          </c:dPt>
          <c:dLbls>
            <c:dLbl>
              <c:idx val="3"/>
              <c:layout>
                <c:manualLayout>
                  <c:x val="1.4312253937701126E-2"/>
                  <c:y val="8.7865653761326698E-2"/>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22-2C0F-403A-BF4C-66294AE2EE3B}"/>
                </c:ext>
              </c:extLst>
            </c:dLbl>
            <c:dLbl>
              <c:idx val="4"/>
              <c:layout>
                <c:manualLayout>
                  <c:x val="-5.3670952266379218E-2"/>
                  <c:y val="0.101594662161534"/>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24-2C0F-403A-BF4C-66294AE2EE3B}"/>
                </c:ext>
              </c:extLst>
            </c:dLbl>
            <c:dLbl>
              <c:idx val="5"/>
              <c:layout>
                <c:manualLayout>
                  <c:x val="-0.15027866634586182"/>
                  <c:y val="9.335725712140952E-2"/>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26-2C0F-403A-BF4C-66294AE2EE3B}"/>
                </c:ext>
              </c:extLst>
            </c:dLbl>
            <c:dLbl>
              <c:idx val="6"/>
              <c:layout>
                <c:manualLayout>
                  <c:x val="-0.16101285679913765"/>
                  <c:y val="6.315343864095356E-2"/>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28-2C0F-403A-BF4C-66294AE2EE3B}"/>
                </c:ext>
              </c:extLst>
            </c:dLbl>
            <c:dLbl>
              <c:idx val="10"/>
              <c:layout>
                <c:manualLayout>
                  <c:x val="-3.5780634844252814E-3"/>
                  <c:y val="-8.2374050401243775E-3"/>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30-2C0F-403A-BF4C-66294AE2EE3B}"/>
                </c:ext>
              </c:extLst>
            </c:dLbl>
            <c:dLbl>
              <c:idx val="11"/>
              <c:layout>
                <c:manualLayout>
                  <c:x val="-0.10734190453275844"/>
                  <c:y val="-0.10434046384157548"/>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32-2C0F-403A-BF4C-66294AE2EE3B}"/>
                </c:ext>
              </c:extLst>
            </c:dLbl>
            <c:dLbl>
              <c:idx val="12"/>
              <c:layout>
                <c:manualLayout>
                  <c:x val="7.5139333172930908E-2"/>
                  <c:y val="-0.10708626552161694"/>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34-2C0F-403A-BF4C-66294AE2EE3B}"/>
                </c:ext>
              </c:extLst>
            </c:dLbl>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円!$I$6:$I$18</c:f>
              <c:strCache>
                <c:ptCount val="13"/>
                <c:pt idx="0">
                  <c:v>耕種</c:v>
                </c:pt>
                <c:pt idx="1">
                  <c:v>米</c:v>
                </c:pt>
                <c:pt idx="2">
                  <c:v>野菜</c:v>
                </c:pt>
                <c:pt idx="3">
                  <c:v>花き</c:v>
                </c:pt>
                <c:pt idx="4">
                  <c:v>果実</c:v>
                </c:pt>
                <c:pt idx="5">
                  <c:v>豆類</c:v>
                </c:pt>
                <c:pt idx="6">
                  <c:v>その他</c:v>
                </c:pt>
                <c:pt idx="7">
                  <c:v>畜産</c:v>
                </c:pt>
                <c:pt idx="8">
                  <c:v>鶏</c:v>
                </c:pt>
                <c:pt idx="9">
                  <c:v>肉用牛</c:v>
                </c:pt>
                <c:pt idx="10">
                  <c:v>乳用牛</c:v>
                </c:pt>
                <c:pt idx="11">
                  <c:v>豚</c:v>
                </c:pt>
                <c:pt idx="12">
                  <c:v>その他畜産物</c:v>
                </c:pt>
              </c:strCache>
            </c:strRef>
          </c:cat>
          <c:val>
            <c:numRef>
              <c:f>円!$K$6:$K$18</c:f>
              <c:numCache>
                <c:formatCode>#,##0_);[Red]\(#,##0\)</c:formatCode>
                <c:ptCount val="13"/>
                <c:pt idx="1">
                  <c:v>479</c:v>
                </c:pt>
                <c:pt idx="2">
                  <c:v>355</c:v>
                </c:pt>
                <c:pt idx="3">
                  <c:v>41</c:v>
                </c:pt>
                <c:pt idx="4">
                  <c:v>32</c:v>
                </c:pt>
                <c:pt idx="5">
                  <c:v>18</c:v>
                </c:pt>
                <c:pt idx="6">
                  <c:v>15</c:v>
                </c:pt>
                <c:pt idx="8">
                  <c:v>289</c:v>
                </c:pt>
                <c:pt idx="9">
                  <c:v>184</c:v>
                </c:pt>
                <c:pt idx="10">
                  <c:v>115</c:v>
                </c:pt>
                <c:pt idx="11">
                  <c:v>14</c:v>
                </c:pt>
                <c:pt idx="12">
                  <c:v>2</c:v>
                </c:pt>
              </c:numCache>
            </c:numRef>
          </c:val>
          <c:extLst>
            <c:ext xmlns:c16="http://schemas.microsoft.com/office/drawing/2014/chart" uri="{C3380CC4-5D6E-409C-BE32-E72D297353CC}">
              <c16:uniqueId val="{00000035-2C0F-403A-BF4C-66294AE2EE3B}"/>
            </c:ext>
          </c:extLst>
        </c:ser>
        <c:dLbls>
          <c:showLegendKey val="0"/>
          <c:showVal val="0"/>
          <c:showCatName val="0"/>
          <c:showSerName val="0"/>
          <c:showPercent val="0"/>
          <c:showBubbleSize val="0"/>
          <c:showLeaderLines val="1"/>
        </c:dLbls>
        <c:firstSliceAng val="0"/>
        <c:holeSize val="29"/>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ja-JP"/>
    </a:p>
  </c:txPr>
  <c:externalData r:id="rId1">
    <c:autoUpdate val="0"/>
  </c:externalData>
  <c:userShapes r:id="rId2"/>
</c:chartSpace>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drawing1.xml><?xml version="1.0" encoding="utf-8"?>
<c:userShapes xmlns:c="http://schemas.openxmlformats.org/drawingml/2006/chart">
  <cdr:relSizeAnchor xmlns:cdr="http://schemas.openxmlformats.org/drawingml/2006/chartDrawing">
    <cdr:from>
      <cdr:x>0.71668</cdr:x>
      <cdr:y>0.06009</cdr:y>
    </cdr:from>
    <cdr:to>
      <cdr:x>0.93549</cdr:x>
      <cdr:y>0.10603</cdr:y>
    </cdr:to>
    <cdr:sp macro="" textlink="">
      <cdr:nvSpPr>
        <cdr:cNvPr id="2" name="テキスト ボックス 1">
          <a:extLst xmlns:a="http://schemas.openxmlformats.org/drawingml/2006/main">
            <a:ext uri="{FF2B5EF4-FFF2-40B4-BE49-F238E27FC236}">
              <a16:creationId xmlns:a16="http://schemas.microsoft.com/office/drawing/2014/main" id="{C0218462-F25A-4E35-9DA0-73935426B615}"/>
            </a:ext>
          </a:extLst>
        </cdr:cNvPr>
        <cdr:cNvSpPr txBox="1"/>
      </cdr:nvSpPr>
      <cdr:spPr>
        <a:xfrm xmlns:a="http://schemas.openxmlformats.org/drawingml/2006/main">
          <a:off x="2543786" y="277935"/>
          <a:ext cx="776654" cy="21248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altLang="ja-JP" sz="800"/>
        </a:p>
        <a:p xmlns:a="http://schemas.openxmlformats.org/drawingml/2006/main">
          <a:endParaRPr lang="en-US" altLang="ja-JP" sz="800"/>
        </a:p>
        <a:p xmlns:a="http://schemas.openxmlformats.org/drawingml/2006/main">
          <a:endParaRPr lang="ja-JP" altLang="en-US" sz="800"/>
        </a:p>
      </cdr:txBody>
    </cdr:sp>
  </cdr:relSizeAnchor>
  <cdr:relSizeAnchor xmlns:cdr="http://schemas.openxmlformats.org/drawingml/2006/chartDrawing">
    <cdr:from>
      <cdr:x>0.58444</cdr:x>
      <cdr:y>0.07752</cdr:y>
    </cdr:from>
    <cdr:to>
      <cdr:x>0.88822</cdr:x>
      <cdr:y>0.12504</cdr:y>
    </cdr:to>
    <cdr:sp macro="" textlink="">
      <cdr:nvSpPr>
        <cdr:cNvPr id="3" name="テキスト ボックス 2">
          <a:extLst xmlns:a="http://schemas.openxmlformats.org/drawingml/2006/main">
            <a:ext uri="{FF2B5EF4-FFF2-40B4-BE49-F238E27FC236}">
              <a16:creationId xmlns:a16="http://schemas.microsoft.com/office/drawing/2014/main" id="{D05759D2-5588-4748-9174-EBBBAE44E9AF}"/>
            </a:ext>
          </a:extLst>
        </cdr:cNvPr>
        <cdr:cNvSpPr txBox="1"/>
      </cdr:nvSpPr>
      <cdr:spPr>
        <a:xfrm xmlns:a="http://schemas.openxmlformats.org/drawingml/2006/main">
          <a:off x="2061582" y="349461"/>
          <a:ext cx="1071562" cy="21422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ja-JP" altLang="en-US" sz="800"/>
            <a:t>（単位：億円）</a:t>
          </a:r>
        </a:p>
      </cdr:txBody>
    </cdr:sp>
  </cdr:relSizeAnchor>
  <cdr:relSizeAnchor xmlns:cdr="http://schemas.openxmlformats.org/drawingml/2006/chartDrawing">
    <cdr:from>
      <cdr:x>0.36842</cdr:x>
      <cdr:y>0.49255</cdr:y>
    </cdr:from>
    <cdr:to>
      <cdr:x>0.68402</cdr:x>
      <cdr:y>0.62696</cdr:y>
    </cdr:to>
    <cdr:sp macro="" textlink="">
      <cdr:nvSpPr>
        <cdr:cNvPr id="4" name="テキスト ボックス 3">
          <a:extLst xmlns:a="http://schemas.openxmlformats.org/drawingml/2006/main">
            <a:ext uri="{FF2B5EF4-FFF2-40B4-BE49-F238E27FC236}">
              <a16:creationId xmlns:a16="http://schemas.microsoft.com/office/drawing/2014/main" id="{9F186F8E-F0F0-4F29-B0C9-5376F156DE74}"/>
            </a:ext>
          </a:extLst>
        </cdr:cNvPr>
        <cdr:cNvSpPr txBox="1"/>
      </cdr:nvSpPr>
      <cdr:spPr>
        <a:xfrm xmlns:a="http://schemas.openxmlformats.org/drawingml/2006/main">
          <a:off x="1299582" y="2220421"/>
          <a:ext cx="1113234" cy="60591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ja-JP" altLang="en-US" sz="900"/>
            <a:t>平成</a:t>
          </a:r>
          <a:r>
            <a:rPr lang="en-US" altLang="ja-JP" sz="900"/>
            <a:t>30</a:t>
          </a:r>
          <a:r>
            <a:rPr lang="ja-JP" altLang="en-US" sz="900"/>
            <a:t>年合計</a:t>
          </a:r>
          <a:endParaRPr lang="en-US" altLang="ja-JP" sz="900"/>
        </a:p>
        <a:p xmlns:a="http://schemas.openxmlformats.org/drawingml/2006/main">
          <a:r>
            <a:rPr lang="ja-JP" altLang="en-US" sz="900"/>
            <a:t>　　</a:t>
          </a:r>
          <a:r>
            <a:rPr lang="en-US" altLang="ja-JP" sz="900"/>
            <a:t>1,544</a:t>
          </a:r>
          <a:r>
            <a:rPr lang="ja-JP" altLang="en-US" sz="900"/>
            <a:t>億円</a:t>
          </a:r>
        </a:p>
      </cdr:txBody>
    </cdr:sp>
  </cdr:relSizeAnchor>
  <cdr:relSizeAnchor xmlns:cdr="http://schemas.openxmlformats.org/drawingml/2006/chartDrawing">
    <cdr:from>
      <cdr:x>0.38699</cdr:x>
      <cdr:y>0.91076</cdr:y>
    </cdr:from>
    <cdr:to>
      <cdr:x>0.90866</cdr:x>
      <cdr:y>0.95987</cdr:y>
    </cdr:to>
    <cdr:sp macro="" textlink="">
      <cdr:nvSpPr>
        <cdr:cNvPr id="5" name="テキスト ボックス 4">
          <a:extLst xmlns:a="http://schemas.openxmlformats.org/drawingml/2006/main">
            <a:ext uri="{FF2B5EF4-FFF2-40B4-BE49-F238E27FC236}">
              <a16:creationId xmlns:a16="http://schemas.microsoft.com/office/drawing/2014/main" id="{54B36583-0B78-4F7C-AA27-1636FFE4789B}"/>
            </a:ext>
          </a:extLst>
        </cdr:cNvPr>
        <cdr:cNvSpPr txBox="1"/>
      </cdr:nvSpPr>
      <cdr:spPr>
        <a:xfrm xmlns:a="http://schemas.openxmlformats.org/drawingml/2006/main">
          <a:off x="1365066" y="4105717"/>
          <a:ext cx="1840164" cy="22138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ja-JP" altLang="en-US" sz="800"/>
            <a:t>農林水産省「生産農業所得統計」</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67748AB8-6E59-45FC-84DB-58475BE538B7}"/>
              </a:ext>
            </a:extLst>
          </p:cNvPr>
          <p:cNvSpPr>
            <a:spLocks noGrp="1" noChangeArrowheads="1"/>
          </p:cNvSpPr>
          <p:nvPr>
            <p:ph type="hdr" sz="quarte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t" anchorCtr="0" compatLnSpc="1">
            <a:prstTxWarp prst="textNoShape">
              <a:avLst/>
            </a:prstTxWarp>
          </a:bodyPr>
          <a:lstStyle>
            <a:lvl1pPr>
              <a:defRPr kumimoji="1" sz="1000">
                <a:latin typeface="Times New Roman" pitchFamily="18" charset="0"/>
                <a:ea typeface="ＭＳ Ｐゴシック" panose="020B0600070205080204" pitchFamily="50" charset="-128"/>
              </a:defRPr>
            </a:lvl1pPr>
          </a:lstStyle>
          <a:p>
            <a:pPr>
              <a:defRPr/>
            </a:pPr>
            <a:endParaRPr lang="en-US" altLang="ja-JP"/>
          </a:p>
        </p:txBody>
      </p:sp>
      <p:sp>
        <p:nvSpPr>
          <p:cNvPr id="5123" name="Rectangle 3">
            <a:extLst>
              <a:ext uri="{FF2B5EF4-FFF2-40B4-BE49-F238E27FC236}">
                <a16:creationId xmlns:a16="http://schemas.microsoft.com/office/drawing/2014/main" id="{420FC3DB-1A80-4B87-9AD1-751FC8FBE68F}"/>
              </a:ext>
            </a:extLst>
          </p:cNvPr>
          <p:cNvSpPr>
            <a:spLocks noGrp="1" noChangeArrowheads="1"/>
          </p:cNvSpPr>
          <p:nvPr>
            <p:ph type="dt" sz="quarter" idx="1"/>
          </p:nvPr>
        </p:nvSpPr>
        <p:spPr bwMode="auto">
          <a:xfrm>
            <a:off x="381635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t" anchorCtr="0" compatLnSpc="1">
            <a:prstTxWarp prst="textNoShape">
              <a:avLst/>
            </a:prstTxWarp>
          </a:bodyPr>
          <a:lstStyle>
            <a:lvl1pPr algn="r">
              <a:defRPr kumimoji="1" sz="1000">
                <a:latin typeface="Times New Roman" pitchFamily="18" charset="0"/>
                <a:ea typeface="ＭＳ Ｐゴシック" panose="020B0600070205080204" pitchFamily="50" charset="-128"/>
              </a:defRPr>
            </a:lvl1pPr>
          </a:lstStyle>
          <a:p>
            <a:pPr>
              <a:defRPr/>
            </a:pPr>
            <a:endParaRPr lang="en-US" altLang="ja-JP"/>
          </a:p>
        </p:txBody>
      </p:sp>
      <p:sp>
        <p:nvSpPr>
          <p:cNvPr id="5124" name="Rectangle 4">
            <a:extLst>
              <a:ext uri="{FF2B5EF4-FFF2-40B4-BE49-F238E27FC236}">
                <a16:creationId xmlns:a16="http://schemas.microsoft.com/office/drawing/2014/main" id="{202AB731-A241-4905-8AAE-53CC852FDD27}"/>
              </a:ext>
            </a:extLst>
          </p:cNvPr>
          <p:cNvSpPr>
            <a:spLocks noGrp="1" noChangeArrowheads="1"/>
          </p:cNvSpPr>
          <p:nvPr>
            <p:ph type="ftr" sz="quarter" idx="2"/>
          </p:nvPr>
        </p:nvSpPr>
        <p:spPr bwMode="auto">
          <a:xfrm>
            <a:off x="0" y="937260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b" anchorCtr="0" compatLnSpc="1">
            <a:prstTxWarp prst="textNoShape">
              <a:avLst/>
            </a:prstTxWarp>
          </a:bodyPr>
          <a:lstStyle>
            <a:lvl1pPr>
              <a:defRPr kumimoji="1" sz="1000">
                <a:latin typeface="Times New Roman" pitchFamily="18" charset="0"/>
                <a:ea typeface="ＭＳ Ｐゴシック" panose="020B0600070205080204" pitchFamily="50" charset="-128"/>
              </a:defRPr>
            </a:lvl1pPr>
          </a:lstStyle>
          <a:p>
            <a:pPr>
              <a:defRPr/>
            </a:pPr>
            <a:endParaRPr lang="en-US" altLang="ja-JP"/>
          </a:p>
        </p:txBody>
      </p:sp>
      <p:sp>
        <p:nvSpPr>
          <p:cNvPr id="5125" name="Rectangle 5">
            <a:extLst>
              <a:ext uri="{FF2B5EF4-FFF2-40B4-BE49-F238E27FC236}">
                <a16:creationId xmlns:a16="http://schemas.microsoft.com/office/drawing/2014/main" id="{445EB243-3B37-4905-9515-2F477A0E007F}"/>
              </a:ext>
            </a:extLst>
          </p:cNvPr>
          <p:cNvSpPr>
            <a:spLocks noGrp="1" noChangeArrowheads="1"/>
          </p:cNvSpPr>
          <p:nvPr>
            <p:ph type="sldNum" sz="quarter" idx="3"/>
          </p:nvPr>
        </p:nvSpPr>
        <p:spPr bwMode="auto">
          <a:xfrm>
            <a:off x="3816350" y="937260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b" anchorCtr="0" compatLnSpc="1">
            <a:prstTxWarp prst="textNoShape">
              <a:avLst/>
            </a:prstTxWarp>
          </a:bodyPr>
          <a:lstStyle>
            <a:lvl1pPr algn="r">
              <a:defRPr kumimoji="1" sz="1000" smtClean="0">
                <a:latin typeface="Times New Roman" panose="02020603050405020304" pitchFamily="18" charset="0"/>
              </a:defRPr>
            </a:lvl1pPr>
          </a:lstStyle>
          <a:p>
            <a:pPr>
              <a:defRPr/>
            </a:pPr>
            <a:fld id="{E6597324-7707-4715-9DE5-5A1AA454AEB4}" type="slidenum">
              <a:rPr lang="ja-JP" altLang="en-US"/>
              <a:pPr>
                <a:defRPr/>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6A9BDFA1-54B7-444F-98A9-56971EDD0C5B}"/>
              </a:ext>
            </a:extLst>
          </p:cNvPr>
          <p:cNvSpPr>
            <a:spLocks noGrp="1" noChangeArrowheads="1"/>
          </p:cNvSpPr>
          <p:nvPr>
            <p:ph type="hdr" sz="quarte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t" anchorCtr="0" compatLnSpc="1">
            <a:prstTxWarp prst="textNoShape">
              <a:avLst/>
            </a:prstTxWarp>
          </a:bodyPr>
          <a:lstStyle>
            <a:lvl1pPr>
              <a:defRPr kumimoji="1" sz="1000">
                <a:latin typeface="Times New Roman" pitchFamily="18" charset="0"/>
                <a:ea typeface="ＭＳ Ｐゴシック" panose="020B0600070205080204" pitchFamily="50" charset="-128"/>
              </a:defRPr>
            </a:lvl1pPr>
          </a:lstStyle>
          <a:p>
            <a:pPr>
              <a:defRPr/>
            </a:pPr>
            <a:endParaRPr lang="en-US" altLang="ja-JP"/>
          </a:p>
        </p:txBody>
      </p:sp>
      <p:sp>
        <p:nvSpPr>
          <p:cNvPr id="4099" name="Rectangle 3">
            <a:extLst>
              <a:ext uri="{FF2B5EF4-FFF2-40B4-BE49-F238E27FC236}">
                <a16:creationId xmlns:a16="http://schemas.microsoft.com/office/drawing/2014/main" id="{A2F826CC-AD67-4F48-8358-378C48BD55CB}"/>
              </a:ext>
            </a:extLst>
          </p:cNvPr>
          <p:cNvSpPr>
            <a:spLocks noGrp="1" noChangeArrowheads="1"/>
          </p:cNvSpPr>
          <p:nvPr>
            <p:ph type="dt" idx="1"/>
          </p:nvPr>
        </p:nvSpPr>
        <p:spPr bwMode="auto">
          <a:xfrm>
            <a:off x="381635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t" anchorCtr="0" compatLnSpc="1">
            <a:prstTxWarp prst="textNoShape">
              <a:avLst/>
            </a:prstTxWarp>
          </a:bodyPr>
          <a:lstStyle>
            <a:lvl1pPr algn="r">
              <a:defRPr kumimoji="1" sz="1000">
                <a:latin typeface="Times New Roman" pitchFamily="18" charset="0"/>
                <a:ea typeface="ＭＳ Ｐゴシック" panose="020B0600070205080204" pitchFamily="50" charset="-128"/>
              </a:defRPr>
            </a:lvl1pPr>
          </a:lstStyle>
          <a:p>
            <a:pPr>
              <a:defRPr/>
            </a:pPr>
            <a:endParaRPr lang="en-US" altLang="ja-JP"/>
          </a:p>
        </p:txBody>
      </p:sp>
      <p:sp>
        <p:nvSpPr>
          <p:cNvPr id="3076" name="Rectangle 4">
            <a:extLst>
              <a:ext uri="{FF2B5EF4-FFF2-40B4-BE49-F238E27FC236}">
                <a16:creationId xmlns:a16="http://schemas.microsoft.com/office/drawing/2014/main" id="{C490059E-014C-4CEF-9FD1-0E1B669FB800}"/>
              </a:ext>
            </a:extLst>
          </p:cNvPr>
          <p:cNvSpPr>
            <a:spLocks noGrp="1" noRot="1" noChangeAspect="1" noChangeArrowheads="1"/>
          </p:cNvSpPr>
          <p:nvPr>
            <p:ph type="sldImg" idx="2"/>
          </p:nvPr>
        </p:nvSpPr>
        <p:spPr bwMode="auto">
          <a:xfrm>
            <a:off x="696913" y="739775"/>
            <a:ext cx="5343525" cy="36988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723CDE1B-D891-4CC1-B9F2-5802CB9C6FD9}"/>
              </a:ext>
            </a:extLst>
          </p:cNvPr>
          <p:cNvSpPr>
            <a:spLocks noGrp="1" noChangeArrowheads="1"/>
          </p:cNvSpPr>
          <p:nvPr>
            <p:ph type="body" sz="quarter" idx="3"/>
          </p:nvPr>
        </p:nvSpPr>
        <p:spPr bwMode="auto">
          <a:xfrm>
            <a:off x="898525" y="4686300"/>
            <a:ext cx="4938713" cy="4440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t" anchorCtr="0" compatLnSpc="1">
            <a:prstTxWarp prst="textNoShape">
              <a:avLst/>
            </a:prstTxWarp>
          </a:bodyPr>
          <a:lstStyle/>
          <a:p>
            <a:pPr lvl="0"/>
            <a:r>
              <a:rPr lang="ja-JP" altLang="en-US" noProof="0"/>
              <a:t>マスターテキストの書式設定</a:t>
            </a:r>
          </a:p>
          <a:p>
            <a:pPr lvl="1"/>
            <a:r>
              <a:rPr lang="ja-JP" altLang="en-US" noProof="0"/>
              <a:t>第 2 レベル</a:t>
            </a:r>
          </a:p>
          <a:p>
            <a:pPr lvl="2"/>
            <a:r>
              <a:rPr lang="ja-JP" altLang="en-US" noProof="0"/>
              <a:t>第 3 レベル</a:t>
            </a:r>
          </a:p>
          <a:p>
            <a:pPr lvl="3"/>
            <a:r>
              <a:rPr lang="ja-JP" altLang="en-US" noProof="0"/>
              <a:t>第 4 レベル</a:t>
            </a:r>
          </a:p>
          <a:p>
            <a:pPr lvl="4"/>
            <a:r>
              <a:rPr lang="ja-JP" altLang="en-US" noProof="0"/>
              <a:t>第 5 レベル</a:t>
            </a:r>
          </a:p>
        </p:txBody>
      </p:sp>
      <p:sp>
        <p:nvSpPr>
          <p:cNvPr id="4102" name="Rectangle 6">
            <a:extLst>
              <a:ext uri="{FF2B5EF4-FFF2-40B4-BE49-F238E27FC236}">
                <a16:creationId xmlns:a16="http://schemas.microsoft.com/office/drawing/2014/main" id="{7A492AC4-9DB7-4FA4-B54B-7F19ACF9A829}"/>
              </a:ext>
            </a:extLst>
          </p:cNvPr>
          <p:cNvSpPr>
            <a:spLocks noGrp="1" noChangeArrowheads="1"/>
          </p:cNvSpPr>
          <p:nvPr>
            <p:ph type="ftr" sz="quarter" idx="4"/>
          </p:nvPr>
        </p:nvSpPr>
        <p:spPr bwMode="auto">
          <a:xfrm>
            <a:off x="0" y="937260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b" anchorCtr="0" compatLnSpc="1">
            <a:prstTxWarp prst="textNoShape">
              <a:avLst/>
            </a:prstTxWarp>
          </a:bodyPr>
          <a:lstStyle>
            <a:lvl1pPr>
              <a:defRPr kumimoji="1" sz="1000">
                <a:latin typeface="Times New Roman" pitchFamily="18" charset="0"/>
                <a:ea typeface="ＭＳ Ｐゴシック" panose="020B0600070205080204" pitchFamily="50" charset="-128"/>
              </a:defRPr>
            </a:lvl1pPr>
          </a:lstStyle>
          <a:p>
            <a:pPr>
              <a:defRPr/>
            </a:pPr>
            <a:endParaRPr lang="en-US" altLang="ja-JP"/>
          </a:p>
        </p:txBody>
      </p:sp>
      <p:sp>
        <p:nvSpPr>
          <p:cNvPr id="4103" name="Rectangle 7">
            <a:extLst>
              <a:ext uri="{FF2B5EF4-FFF2-40B4-BE49-F238E27FC236}">
                <a16:creationId xmlns:a16="http://schemas.microsoft.com/office/drawing/2014/main" id="{3F35A185-401B-4B44-9C0B-818ADB2A5CA5}"/>
              </a:ext>
            </a:extLst>
          </p:cNvPr>
          <p:cNvSpPr>
            <a:spLocks noGrp="1" noChangeArrowheads="1"/>
          </p:cNvSpPr>
          <p:nvPr>
            <p:ph type="sldNum" sz="quarter" idx="5"/>
          </p:nvPr>
        </p:nvSpPr>
        <p:spPr bwMode="auto">
          <a:xfrm>
            <a:off x="3816350" y="937260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b" anchorCtr="0" compatLnSpc="1">
            <a:prstTxWarp prst="textNoShape">
              <a:avLst/>
            </a:prstTxWarp>
          </a:bodyPr>
          <a:lstStyle>
            <a:lvl1pPr algn="r">
              <a:defRPr kumimoji="1" sz="1000" smtClean="0">
                <a:latin typeface="Times New Roman" panose="02020603050405020304" pitchFamily="18" charset="0"/>
              </a:defRPr>
            </a:lvl1pPr>
          </a:lstStyle>
          <a:p>
            <a:pPr>
              <a:defRPr/>
            </a:pPr>
            <a:fld id="{5D6F26F0-2ADE-4749-8632-04C3401CF662}" type="slidenum">
              <a:rPr lang="ja-JP" altLang="en-US"/>
              <a:pPr>
                <a:defRPr/>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9E2F22BB-CA8E-403E-ACC5-6B9C113D5FB6}"/>
              </a:ext>
            </a:extLst>
          </p:cNvPr>
          <p:cNvSpPr>
            <a:spLocks noGrp="1" noChangeArrowheads="1"/>
          </p:cNvSpPr>
          <p:nvPr>
            <p:ph type="sldNum" sz="quarter" idx="5"/>
          </p:nvPr>
        </p:nvSpPr>
        <p:spPr>
          <a:noFill/>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C7072517-4B53-4EBC-8FD1-A8F4058154FA}" type="slidenum">
              <a:rPr lang="ja-JP" altLang="en-US" sz="1000">
                <a:latin typeface="Times New Roman" panose="02020603050405020304" pitchFamily="18" charset="0"/>
              </a:rPr>
              <a:pPr/>
              <a:t>1</a:t>
            </a:fld>
            <a:endParaRPr lang="en-US" altLang="ja-JP" sz="1000">
              <a:latin typeface="Times New Roman" panose="02020603050405020304" pitchFamily="18" charset="0"/>
            </a:endParaRPr>
          </a:p>
        </p:txBody>
      </p:sp>
      <p:sp>
        <p:nvSpPr>
          <p:cNvPr id="6147" name="Rectangle 2">
            <a:extLst>
              <a:ext uri="{FF2B5EF4-FFF2-40B4-BE49-F238E27FC236}">
                <a16:creationId xmlns:a16="http://schemas.microsoft.com/office/drawing/2014/main" id="{2B6D5449-DFC1-4E27-B871-88B86F2142EE}"/>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DAEAE853-4F60-405E-B865-7069367C1B47}"/>
              </a:ext>
            </a:extLst>
          </p:cNvPr>
          <p:cNvSpPr>
            <a:spLocks noGrp="1" noChangeArrowheads="1"/>
          </p:cNvSpPr>
          <p:nvPr>
            <p:ph type="body" idx="1"/>
          </p:nvPr>
        </p:nvSpPr>
        <p:spPr>
          <a:noFill/>
        </p:spPr>
        <p:txBody>
          <a:bodyPr/>
          <a:lstStyle/>
          <a:p>
            <a:pPr eaLnBrk="1" hangingPunct="1"/>
            <a:r>
              <a:rPr lang="ja-JP" altLang="en-US" dirty="0"/>
              <a:t>研修資料　統計データの見方・使い方（</a:t>
            </a:r>
            <a:r>
              <a:rPr lang="en-US" altLang="ja-JP" dirty="0"/>
              <a:t>2024</a:t>
            </a:r>
            <a:r>
              <a:rPr lang="ja-JP" altLang="en-US" dirty="0"/>
              <a:t>年</a:t>
            </a:r>
            <a:r>
              <a:rPr lang="en-US" altLang="ja-JP" dirty="0"/>
              <a:t>8</a:t>
            </a:r>
            <a:r>
              <a:rPr lang="ja-JP" altLang="en-US" dirty="0"/>
              <a:t>月</a:t>
            </a:r>
            <a:r>
              <a:rPr lang="en-US" altLang="ja-JP" dirty="0"/>
              <a:t>31</a:t>
            </a:r>
            <a:r>
              <a:rPr lang="ja-JP" altLang="en-US" dirty="0"/>
              <a:t>日版）</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6C02BEC5-7679-4746-8C77-A424EA405AC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452136A0-1CB8-4D0F-9EC2-CA2A6EEE8782}" type="slidenum">
              <a:rPr lang="ja-JP" altLang="en-US" sz="1000" smtClean="0">
                <a:latin typeface="Times New Roman" panose="02020603050405020304" pitchFamily="18" charset="0"/>
              </a:rPr>
              <a:pPr/>
              <a:t>10</a:t>
            </a:fld>
            <a:endParaRPr lang="en-US" altLang="ja-JP" sz="1000">
              <a:latin typeface="Times New Roman" panose="02020603050405020304" pitchFamily="18" charset="0"/>
            </a:endParaRPr>
          </a:p>
        </p:txBody>
      </p:sp>
      <p:sp>
        <p:nvSpPr>
          <p:cNvPr id="22531" name="Rectangle 2">
            <a:extLst>
              <a:ext uri="{FF2B5EF4-FFF2-40B4-BE49-F238E27FC236}">
                <a16:creationId xmlns:a16="http://schemas.microsoft.com/office/drawing/2014/main" id="{693610F0-F8DA-4A49-AC9C-60CC3540A923}"/>
              </a:ext>
            </a:extLst>
          </p:cNvPr>
          <p:cNvSpPr>
            <a:spLocks noGrp="1" noRot="1" noChangeAspect="1" noChangeArrowheads="1" noTextEdit="1"/>
          </p:cNvSpPr>
          <p:nvPr>
            <p:ph type="sldImg"/>
          </p:nvPr>
        </p:nvSpPr>
        <p:spPr>
          <a:ln/>
        </p:spPr>
      </p:sp>
      <p:sp>
        <p:nvSpPr>
          <p:cNvPr id="22532" name="Rectangle 3">
            <a:extLst>
              <a:ext uri="{FF2B5EF4-FFF2-40B4-BE49-F238E27FC236}">
                <a16:creationId xmlns:a16="http://schemas.microsoft.com/office/drawing/2014/main" id="{5FDDE505-F37F-4159-8472-3E8F0D59B7FF}"/>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ja-JP" altLang="en-US" dirty="0"/>
              <a:t>データの読むための</a:t>
            </a:r>
            <a:r>
              <a:rPr lang="ja-JP" altLang="en-US" b="0" i="0" dirty="0"/>
              <a:t>区分等の分け方を</a:t>
            </a:r>
            <a:r>
              <a:rPr lang="ja-JP" altLang="en-US" dirty="0"/>
              <a:t>紹介します。</a:t>
            </a:r>
            <a:endParaRPr lang="en-US" altLang="ja-JP" dirty="0"/>
          </a:p>
          <a:p>
            <a:pPr eaLnBrk="1" hangingPunct="1"/>
            <a:r>
              <a:rPr lang="ja-JP" altLang="en-US" dirty="0"/>
              <a:t>地域では、国、県、市町、小地域・町丁字、ﾒｯｼｭ統計（緯度経度の地理情報で整理）です。</a:t>
            </a:r>
          </a:p>
          <a:p>
            <a:pPr eaLnBrk="1" hangingPunct="1"/>
            <a:r>
              <a:rPr lang="ja-JP" altLang="en-US" dirty="0"/>
              <a:t>時間では、日次、月次、四半期次、年次では暦年、年度があります。</a:t>
            </a:r>
          </a:p>
          <a:p>
            <a:pPr eaLnBrk="1" hangingPunct="1"/>
            <a:r>
              <a:rPr lang="ja-JP" altLang="en-US" dirty="0"/>
              <a:t>定義（調査方法）では全数、抽出、裾切り調査（従業者</a:t>
            </a:r>
            <a:r>
              <a:rPr lang="en-US" altLang="ja-JP" dirty="0"/>
              <a:t>4</a:t>
            </a:r>
            <a:r>
              <a:rPr lang="ja-JP" altLang="en-US" dirty="0"/>
              <a:t>人以上を事業所を調査し、</a:t>
            </a:r>
            <a:r>
              <a:rPr lang="en-US" altLang="ja-JP" dirty="0"/>
              <a:t>3</a:t>
            </a:r>
            <a:r>
              <a:rPr lang="ja-JP" altLang="en-US" dirty="0"/>
              <a:t>人以下は調査しない：経済産業省「旧工業統計調査」）です。</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DBD9FECD-6692-4BC4-80C3-A591B4C7727C}"/>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1pPr>
            <a:lvl2pPr marL="749300" indent="-28733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2pPr>
            <a:lvl3pPr marL="1154113"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3pPr>
            <a:lvl4pPr marL="1616075"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4pPr>
            <a:lvl5pPr marL="2076450"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5pPr>
            <a:lvl6pPr marL="25336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6pPr>
            <a:lvl7pPr marL="29908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7pPr>
            <a:lvl8pPr marL="34480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8pPr>
            <a:lvl9pPr marL="39052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en-US" altLang="ja-JP" sz="1000">
                <a:solidFill>
                  <a:srgbClr val="000000"/>
                </a:solidFill>
                <a:ea typeface="ＭＳ Ｐゴシック" panose="020B0600070205080204" pitchFamily="50" charset="-128"/>
              </a:rPr>
              <a:t>*</a:t>
            </a:r>
          </a:p>
        </p:txBody>
      </p:sp>
      <p:sp>
        <p:nvSpPr>
          <p:cNvPr id="59395" name="Rectangle 3">
            <a:extLst>
              <a:ext uri="{FF2B5EF4-FFF2-40B4-BE49-F238E27FC236}">
                <a16:creationId xmlns:a16="http://schemas.microsoft.com/office/drawing/2014/main" id="{891AF074-38BE-4410-8B48-73714FF6AFF0}"/>
              </a:ext>
            </a:extLst>
          </p:cNvPr>
          <p:cNvSpPr>
            <a:spLocks noGrp="1" noChangeArrowheads="1"/>
          </p:cNvSpPr>
          <p:nvPr>
            <p:ph type="dt" sz="quarter"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1pPr>
            <a:lvl2pPr marL="749300" indent="-28733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2pPr>
            <a:lvl3pPr marL="1154113"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3pPr>
            <a:lvl4pPr marL="1616075"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4pPr>
            <a:lvl5pPr marL="2076450"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5pPr>
            <a:lvl6pPr marL="25336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6pPr>
            <a:lvl7pPr marL="29908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7pPr>
            <a:lvl8pPr marL="34480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8pPr>
            <a:lvl9pPr marL="39052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en-US" altLang="ja-JP" sz="1000">
                <a:solidFill>
                  <a:srgbClr val="000000"/>
                </a:solidFill>
                <a:ea typeface="ＭＳ Ｐゴシック" panose="020B0600070205080204" pitchFamily="50" charset="-128"/>
              </a:rPr>
              <a:t>07/16/96</a:t>
            </a:r>
          </a:p>
        </p:txBody>
      </p:sp>
      <p:sp>
        <p:nvSpPr>
          <p:cNvPr id="59396" name="Rectangle 6">
            <a:extLst>
              <a:ext uri="{FF2B5EF4-FFF2-40B4-BE49-F238E27FC236}">
                <a16:creationId xmlns:a16="http://schemas.microsoft.com/office/drawing/2014/main" id="{76B57439-E9D1-48CC-8744-3BB7876614AA}"/>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1pPr>
            <a:lvl2pPr marL="749300" indent="-28733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2pPr>
            <a:lvl3pPr marL="1154113"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3pPr>
            <a:lvl4pPr marL="1616075"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4pPr>
            <a:lvl5pPr marL="2076450"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5pPr>
            <a:lvl6pPr marL="25336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6pPr>
            <a:lvl7pPr marL="29908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7pPr>
            <a:lvl8pPr marL="34480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8pPr>
            <a:lvl9pPr marL="39052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en-US" altLang="ja-JP" sz="1000">
                <a:solidFill>
                  <a:srgbClr val="000000"/>
                </a:solidFill>
                <a:ea typeface="ＭＳ Ｐゴシック" panose="020B0600070205080204" pitchFamily="50" charset="-128"/>
              </a:rPr>
              <a:t>*</a:t>
            </a:r>
          </a:p>
        </p:txBody>
      </p:sp>
      <p:sp>
        <p:nvSpPr>
          <p:cNvPr id="59397" name="Rectangle 7">
            <a:extLst>
              <a:ext uri="{FF2B5EF4-FFF2-40B4-BE49-F238E27FC236}">
                <a16:creationId xmlns:a16="http://schemas.microsoft.com/office/drawing/2014/main" id="{2A3D2D25-E9CE-42CB-8988-B84F7C693C8A}"/>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1pPr>
            <a:lvl2pPr marL="749300" indent="-28733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2pPr>
            <a:lvl3pPr marL="1154113"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3pPr>
            <a:lvl4pPr marL="1616075"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4pPr>
            <a:lvl5pPr marL="2076450"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5pPr>
            <a:lvl6pPr marL="25336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6pPr>
            <a:lvl7pPr marL="29908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7pPr>
            <a:lvl8pPr marL="34480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8pPr>
            <a:lvl9pPr marL="39052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44A6D92D-5F17-41DE-A595-1DA4C344D453}" type="slidenum">
              <a:rPr lang="ja-JP" altLang="ja-JP" sz="1000" smtClean="0">
                <a:solidFill>
                  <a:srgbClr val="000000"/>
                </a:solidFill>
                <a:ea typeface="ＭＳ Ｐゴシック" panose="020B0600070205080204" pitchFamily="50" charset="-128"/>
              </a:rPr>
              <a:pPr>
                <a:spcBef>
                  <a:spcPct val="0"/>
                </a:spcBef>
              </a:pPr>
              <a:t>11</a:t>
            </a:fld>
            <a:r>
              <a:rPr lang="en-US" altLang="ja-JP" sz="1000">
                <a:solidFill>
                  <a:srgbClr val="000000"/>
                </a:solidFill>
                <a:ea typeface="ＭＳ Ｐゴシック" panose="020B0600070205080204" pitchFamily="50" charset="-128"/>
              </a:rPr>
              <a:t>##</a:t>
            </a:r>
          </a:p>
        </p:txBody>
      </p:sp>
      <p:sp>
        <p:nvSpPr>
          <p:cNvPr id="59398" name="Rectangle 1">
            <a:extLst>
              <a:ext uri="{FF2B5EF4-FFF2-40B4-BE49-F238E27FC236}">
                <a16:creationId xmlns:a16="http://schemas.microsoft.com/office/drawing/2014/main" id="{3DB10986-87A7-4B6B-8817-CE16EE30041C}"/>
              </a:ext>
            </a:extLst>
          </p:cNvPr>
          <p:cNvSpPr>
            <a:spLocks noGrp="1" noRot="1" noChangeAspect="1" noChangeArrowheads="1" noTextEdit="1"/>
          </p:cNvSpPr>
          <p:nvPr>
            <p:ph type="sldImg"/>
          </p:nvPr>
        </p:nvSpPr>
        <p:spPr>
          <a:xfrm>
            <a:off x="3130550" y="509588"/>
            <a:ext cx="3689350" cy="2554287"/>
          </a:xfrm>
          <a:solidFill>
            <a:srgbClr val="FFFFFF"/>
          </a:solidFill>
          <a:ln/>
        </p:spPr>
      </p:sp>
      <p:sp>
        <p:nvSpPr>
          <p:cNvPr id="59399" name="Rectangle 2">
            <a:extLst>
              <a:ext uri="{FF2B5EF4-FFF2-40B4-BE49-F238E27FC236}">
                <a16:creationId xmlns:a16="http://schemas.microsoft.com/office/drawing/2014/main" id="{1D5C8541-F65D-43A7-8613-28377A4DFF2B}"/>
              </a:ext>
            </a:extLst>
          </p:cNvPr>
          <p:cNvSpPr>
            <a:spLocks noGrp="1" noChangeArrowheads="1"/>
          </p:cNvSpPr>
          <p:nvPr>
            <p:ph type="body" idx="1"/>
          </p:nvPr>
        </p:nvSpPr>
        <p:spPr>
          <a:xfrm>
            <a:off x="1325563" y="3232150"/>
            <a:ext cx="7286625" cy="3065463"/>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465A4"/>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ja-JP" altLang="en-US" dirty="0">
                <a:latin typeface="Arial" panose="020B0604020202020204" pitchFamily="34" charset="0"/>
              </a:rPr>
              <a:t>データ取り扱いのポイントを紹介します。</a:t>
            </a:r>
            <a:endParaRPr lang="en-US" altLang="ja-JP" dirty="0">
              <a:latin typeface="Arial" panose="020B0604020202020204" pitchFamily="34" charset="0"/>
            </a:endParaRPr>
          </a:p>
          <a:p>
            <a:r>
              <a:rPr lang="ja-JP" altLang="en-US" dirty="0">
                <a:latin typeface="Arial" panose="020B0604020202020204" pitchFamily="34" charset="0"/>
              </a:rPr>
              <a:t>定量データは、数値データ、マクロ分析などで統一基準で比較できます。その他、オープンデータ、データ集計加工があります。</a:t>
            </a:r>
          </a:p>
          <a:p>
            <a:r>
              <a:rPr lang="ja-JP" altLang="en-US" dirty="0">
                <a:latin typeface="Arial" panose="020B0604020202020204" pitchFamily="34" charset="0"/>
              </a:rPr>
              <a:t>定性データは、記述データ、ミクロ分析が可能で定量的効果に分解、指標化で住みよさ：安心、利便性、快適性、所得など解釈者の尺度で比較します。</a:t>
            </a:r>
          </a:p>
          <a:p>
            <a:endParaRPr lang="ja-JP" altLang="ja-JP" dirty="0">
              <a:latin typeface="Arial" panose="020B0604020202020204" pitchFamily="34" charset="0"/>
            </a:endParaRPr>
          </a:p>
        </p:txBody>
      </p:sp>
    </p:spTree>
    <p:extLst>
      <p:ext uri="{BB962C8B-B14F-4D97-AF65-F5344CB8AC3E}">
        <p14:creationId xmlns:p14="http://schemas.microsoft.com/office/powerpoint/2010/main" val="27203928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a:extLst>
              <a:ext uri="{FF2B5EF4-FFF2-40B4-BE49-F238E27FC236}">
                <a16:creationId xmlns:a16="http://schemas.microsoft.com/office/drawing/2014/main" id="{C85855C3-34FE-4955-B9E7-F50C5558329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D16A915A-CEFD-4B41-B466-677A56D64BC8}" type="slidenum">
              <a:rPr lang="ja-JP" altLang="en-US" sz="1000" smtClean="0">
                <a:latin typeface="Times New Roman" panose="02020603050405020304" pitchFamily="18" charset="0"/>
              </a:rPr>
              <a:pPr/>
              <a:t>12</a:t>
            </a:fld>
            <a:endParaRPr lang="en-US" altLang="ja-JP" sz="1000">
              <a:latin typeface="Times New Roman" panose="02020603050405020304" pitchFamily="18" charset="0"/>
            </a:endParaRPr>
          </a:p>
        </p:txBody>
      </p:sp>
      <p:sp>
        <p:nvSpPr>
          <p:cNvPr id="77827" name="Rectangle 2">
            <a:extLst>
              <a:ext uri="{FF2B5EF4-FFF2-40B4-BE49-F238E27FC236}">
                <a16:creationId xmlns:a16="http://schemas.microsoft.com/office/drawing/2014/main" id="{61CBCE7F-B3A9-45C8-BB04-8A2B98B2EFAD}"/>
              </a:ext>
            </a:extLst>
          </p:cNvPr>
          <p:cNvSpPr>
            <a:spLocks noGrp="1" noRot="1" noChangeAspect="1" noChangeArrowheads="1" noTextEdit="1"/>
          </p:cNvSpPr>
          <p:nvPr>
            <p:ph type="sldImg"/>
          </p:nvPr>
        </p:nvSpPr>
        <p:spPr>
          <a:ln/>
        </p:spPr>
      </p:sp>
      <p:sp>
        <p:nvSpPr>
          <p:cNvPr id="77828" name="Rectangle 3">
            <a:extLst>
              <a:ext uri="{FF2B5EF4-FFF2-40B4-BE49-F238E27FC236}">
                <a16:creationId xmlns:a16="http://schemas.microsoft.com/office/drawing/2014/main" id="{74208EB4-4B76-4A9C-BE2C-8F32D055DBBC}"/>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ja-JP" altLang="en-US" dirty="0"/>
              <a:t>統計データを一覧表にまとめたものが統計表です。</a:t>
            </a:r>
            <a:endParaRPr lang="en-US" altLang="ja-JP" dirty="0"/>
          </a:p>
          <a:p>
            <a:pPr eaLnBrk="1" hangingPunct="1"/>
            <a:r>
              <a:rPr lang="zh-TW" altLang="en-US" dirty="0"/>
              <a:t>統計表</a:t>
            </a:r>
            <a:r>
              <a:rPr lang="ja-JP" altLang="en-US" dirty="0"/>
              <a:t>は、表題や単位のほか</a:t>
            </a:r>
            <a:r>
              <a:rPr lang="zh-TW" altLang="en-US" dirty="0"/>
              <a:t>実数、増減率、構成比、寄与度</a:t>
            </a:r>
            <a:r>
              <a:rPr lang="ja-JP" altLang="en-US" dirty="0"/>
              <a:t>などでまとめます。</a:t>
            </a:r>
            <a:endParaRPr lang="en-US" altLang="ja-JP" dirty="0"/>
          </a:p>
          <a:p>
            <a:pPr eaLnBrk="1" hangingPunct="1"/>
            <a:r>
              <a:rPr lang="ja-JP" altLang="en-US" dirty="0"/>
              <a:t>これは、県統計課が作成した「兵庫県民経済計算」の経済活動別名目</a:t>
            </a:r>
            <a:r>
              <a:rPr lang="en-US" altLang="ja-JP" dirty="0"/>
              <a:t>GDP</a:t>
            </a:r>
            <a:r>
              <a:rPr lang="ja-JP" altLang="en-US" dirty="0"/>
              <a:t>の統計表です。データは、実数、増加率、構成比、寄与度で整理されています。</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8B246CDC-BEB3-49A0-949B-CE424B59FF1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1E8C6BA3-4C12-4DE1-AA80-4C94DE7952B1}" type="slidenum">
              <a:rPr lang="ja-JP" altLang="en-US" sz="1000" smtClean="0">
                <a:latin typeface="Times New Roman" panose="02020603050405020304" pitchFamily="18" charset="0"/>
              </a:rPr>
              <a:pPr/>
              <a:t>13</a:t>
            </a:fld>
            <a:endParaRPr lang="en-US" altLang="ja-JP" sz="1000">
              <a:latin typeface="Times New Roman" panose="02020603050405020304" pitchFamily="18" charset="0"/>
            </a:endParaRPr>
          </a:p>
        </p:txBody>
      </p:sp>
      <p:sp>
        <p:nvSpPr>
          <p:cNvPr id="24579" name="Rectangle 2">
            <a:extLst>
              <a:ext uri="{FF2B5EF4-FFF2-40B4-BE49-F238E27FC236}">
                <a16:creationId xmlns:a16="http://schemas.microsoft.com/office/drawing/2014/main" id="{DE8CE5C3-5A98-485F-81CC-6ECB4339B7FE}"/>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F19BC918-08EA-41AC-8684-D43AB532D57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rtl="0"/>
            <a:r>
              <a:rPr lang="ja-JP" altLang="en-US" sz="1200" b="0" i="0" u="none" strike="noStrike" baseline="0" dirty="0">
                <a:solidFill>
                  <a:srgbClr val="000000"/>
                </a:solidFill>
                <a:latin typeface="ＭＳ Ｐゴシック" panose="020B0600070205080204" pitchFamily="50" charset="-128"/>
                <a:ea typeface="ＭＳ Ｐゴシック" panose="020B0600070205080204" pitchFamily="50" charset="-128"/>
              </a:rPr>
              <a:t>統計表の形式を説明します。</a:t>
            </a:r>
            <a:endParaRPr lang="en-US" altLang="ja-JP" sz="1200" b="0" i="0" u="none" strike="noStrike" baseline="0" dirty="0">
              <a:solidFill>
                <a:srgbClr val="000000"/>
              </a:solidFill>
              <a:latin typeface="ＭＳ Ｐゴシック" panose="020B0600070205080204" pitchFamily="50" charset="-128"/>
              <a:ea typeface="ＭＳ Ｐゴシック" panose="020B0600070205080204" pitchFamily="50" charset="-128"/>
            </a:endParaRPr>
          </a:p>
          <a:p>
            <a:pPr rtl="0"/>
            <a:r>
              <a:rPr lang="ja-JP" altLang="en-US" sz="1200" b="0" i="0" u="none" strike="noStrike" baseline="0" dirty="0">
                <a:solidFill>
                  <a:srgbClr val="000000"/>
                </a:solidFill>
                <a:latin typeface="ＭＳ Ｐゴシック" panose="020B0600070205080204" pitchFamily="50" charset="-128"/>
                <a:ea typeface="ＭＳ Ｐゴシック" panose="020B0600070205080204" pitchFamily="50" charset="-128"/>
              </a:rPr>
              <a:t>・表題には表番号、タイトルを入れます。</a:t>
            </a:r>
            <a:endParaRPr lang="en-US" altLang="ja-JP" sz="1200" b="0" i="0" u="none" strike="noStrike" baseline="0" dirty="0">
              <a:solidFill>
                <a:srgbClr val="000000"/>
              </a:solidFill>
              <a:latin typeface="ＭＳ Ｐゴシック" panose="020B0600070205080204" pitchFamily="50" charset="-128"/>
              <a:ea typeface="ＭＳ Ｐゴシック" panose="020B0600070205080204" pitchFamily="50" charset="-128"/>
            </a:endParaRPr>
          </a:p>
          <a:p>
            <a:pPr rtl="0"/>
            <a:r>
              <a:rPr lang="ja-JP" altLang="en-US" sz="1200" b="0" i="0" u="none" strike="noStrike" baseline="0" dirty="0">
                <a:solidFill>
                  <a:srgbClr val="000000"/>
                </a:solidFill>
                <a:latin typeface="ＭＳ Ｐゴシック" panose="020B0600070205080204" pitchFamily="50" charset="-128"/>
                <a:ea typeface="ＭＳ Ｐゴシック" panose="020B0600070205080204" pitchFamily="50" charset="-128"/>
              </a:rPr>
              <a:t>・頭注には、単位、単位名を入れます。</a:t>
            </a:r>
            <a:endParaRPr lang="en-US" altLang="ja-JP" sz="1200" b="0" i="0" u="none" strike="noStrike" baseline="0" dirty="0">
              <a:solidFill>
                <a:srgbClr val="000000"/>
              </a:solidFill>
              <a:latin typeface="ＭＳ Ｐゴシック" panose="020B0600070205080204" pitchFamily="50" charset="-128"/>
              <a:ea typeface="ＭＳ Ｐゴシック" panose="020B0600070205080204" pitchFamily="50" charset="-128"/>
            </a:endParaRPr>
          </a:p>
          <a:p>
            <a:pPr rtl="0"/>
            <a:r>
              <a:rPr lang="ja-JP" altLang="en-US" sz="1200" b="0" i="0" u="none" strike="noStrike" baseline="0" dirty="0">
                <a:solidFill>
                  <a:srgbClr val="000000"/>
                </a:solidFill>
                <a:latin typeface="ＭＳ Ｐゴシック" panose="020B0600070205080204" pitchFamily="50" charset="-128"/>
                <a:ea typeface="ＭＳ Ｐゴシック" panose="020B0600070205080204" pitchFamily="50" charset="-128"/>
              </a:rPr>
              <a:t>・統計表の上部を表頭、側面は、表側です。この表の中は、数値（コマ）が入ります。</a:t>
            </a:r>
            <a:endParaRPr lang="en-US" altLang="ja-JP" sz="1200" b="0" i="0" u="none" strike="noStrike" baseline="0" dirty="0">
              <a:solidFill>
                <a:srgbClr val="000000"/>
              </a:solidFill>
              <a:latin typeface="ＭＳ Ｐゴシック" panose="020B0600070205080204" pitchFamily="50" charset="-128"/>
              <a:ea typeface="ＭＳ Ｐゴシック" panose="020B0600070205080204" pitchFamily="50" charset="-128"/>
            </a:endParaRPr>
          </a:p>
          <a:p>
            <a:pPr rtl="0"/>
            <a:r>
              <a:rPr lang="ja-JP" altLang="en-US" sz="1200" b="0" i="0" u="none" strike="noStrike" baseline="0" dirty="0">
                <a:solidFill>
                  <a:srgbClr val="000000"/>
                </a:solidFill>
                <a:latin typeface="ＭＳ Ｐゴシック" panose="020B0600070205080204" pitchFamily="50" charset="-128"/>
                <a:ea typeface="ＭＳ Ｐゴシック" panose="020B0600070205080204" pitchFamily="50" charset="-128"/>
              </a:rPr>
              <a:t>・脚注には出所（統計作成者、統計調査名）を入れます。</a:t>
            </a:r>
            <a:endParaRPr lang="en-US" altLang="ja-JP" sz="1200" b="0" i="0" u="none" strike="noStrike" baseline="0" dirty="0">
              <a:solidFill>
                <a:srgbClr val="000000"/>
              </a:solidFill>
              <a:latin typeface="ＭＳ Ｐゴシック" panose="020B0600070205080204" pitchFamily="50" charset="-128"/>
              <a:ea typeface="ＭＳ Ｐゴシック" panose="020B0600070205080204" pitchFamily="50" charset="-128"/>
            </a:endParaRPr>
          </a:p>
          <a:p>
            <a:pPr eaLnBrk="1" hangingPunct="1"/>
            <a:endParaRPr lang="ja-JP" alt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4463788D-8BC7-4273-82B7-334677844BBA}"/>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67885B8A-6382-4706-9CE9-977232192136}" type="slidenum">
              <a:rPr lang="ja-JP" altLang="en-US" sz="1000" smtClean="0">
                <a:latin typeface="Times New Roman" panose="02020603050405020304" pitchFamily="18" charset="0"/>
              </a:rPr>
              <a:pPr/>
              <a:t>14</a:t>
            </a:fld>
            <a:endParaRPr lang="en-US" altLang="ja-JP" sz="1000">
              <a:latin typeface="Times New Roman" panose="02020603050405020304" pitchFamily="18" charset="0"/>
            </a:endParaRPr>
          </a:p>
        </p:txBody>
      </p:sp>
      <p:sp>
        <p:nvSpPr>
          <p:cNvPr id="26627" name="Rectangle 2">
            <a:extLst>
              <a:ext uri="{FF2B5EF4-FFF2-40B4-BE49-F238E27FC236}">
                <a16:creationId xmlns:a16="http://schemas.microsoft.com/office/drawing/2014/main" id="{5FAE4BCB-B005-4F2C-A8E1-D8639CE02B2E}"/>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1413BEA4-6795-4835-A4D1-4070B61377B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ja-JP" altLang="en-US" dirty="0"/>
              <a:t>統計表で用いられる記号を紹介します。</a:t>
            </a:r>
            <a:endParaRPr lang="en-US" altLang="ja-JP" dirty="0"/>
          </a:p>
          <a:p>
            <a:pPr eaLnBrk="1" hangingPunct="1"/>
            <a:r>
              <a:rPr lang="ja-JP" altLang="en-US" dirty="0"/>
              <a:t>０、</a:t>
            </a:r>
            <a:r>
              <a:rPr lang="en-US" altLang="ja-JP" dirty="0"/>
              <a:t>0.0</a:t>
            </a:r>
            <a:r>
              <a:rPr lang="ja-JP" altLang="en-US" dirty="0"/>
              <a:t>は、単位未満の数値（たとえば、統計比率微少等）</a:t>
            </a:r>
          </a:p>
          <a:p>
            <a:pPr eaLnBrk="1" hangingPunct="1"/>
            <a:r>
              <a:rPr lang="ja-JP" altLang="en-US" dirty="0"/>
              <a:t>－　</a:t>
            </a:r>
            <a:r>
              <a:rPr lang="en-US" altLang="ja-JP" dirty="0"/>
              <a:t>(</a:t>
            </a:r>
            <a:r>
              <a:rPr lang="ja-JP" altLang="en-US" dirty="0"/>
              <a:t>バー）は該当数値がない（たとえば、未報告、未計算、資料欠如等）</a:t>
            </a:r>
          </a:p>
          <a:p>
            <a:pPr eaLnBrk="1" hangingPunct="1"/>
            <a:r>
              <a:rPr lang="ja-JP" altLang="en-US" dirty="0"/>
              <a:t>・・・　は該当数値が不詳又は不明の場合です。</a:t>
            </a:r>
          </a:p>
          <a:p>
            <a:pPr eaLnBrk="1" hangingPunct="1"/>
            <a:r>
              <a:rPr lang="ja-JP" altLang="en-US" dirty="0"/>
              <a:t>△、－　は負数（マイナス）なお、△は見落としを避けるために使われます。</a:t>
            </a:r>
          </a:p>
          <a:p>
            <a:pPr eaLnBrk="1" hangingPunct="1"/>
            <a:r>
              <a:rPr lang="en-US" altLang="ja-JP" dirty="0"/>
              <a:t>P</a:t>
            </a:r>
            <a:r>
              <a:rPr lang="ja-JP" altLang="en-US" dirty="0" err="1"/>
              <a:t>、</a:t>
            </a:r>
            <a:r>
              <a:rPr lang="en-US" altLang="ja-JP" dirty="0"/>
              <a:t>※(</a:t>
            </a:r>
            <a:r>
              <a:rPr lang="ja-JP" altLang="en-US" dirty="0"/>
              <a:t>アステリスク）　は暫定数値（</a:t>
            </a:r>
            <a:r>
              <a:rPr lang="en-US" altLang="ja-JP" dirty="0"/>
              <a:t>Preliminary)</a:t>
            </a:r>
            <a:r>
              <a:rPr lang="ja-JP" altLang="en-US" dirty="0"/>
              <a:t>です。</a:t>
            </a:r>
            <a:endParaRPr lang="en-US" altLang="ja-JP" dirty="0"/>
          </a:p>
          <a:p>
            <a:pPr eaLnBrk="1" hangingPunct="1"/>
            <a:r>
              <a:rPr lang="ja-JP" altLang="en-US" dirty="0"/>
              <a:t>＊（米印）　は利用上で注意が必要（たとえば、注記処理、強調、例：前回値と不連続）</a:t>
            </a:r>
          </a:p>
          <a:p>
            <a:pPr eaLnBrk="1" hangingPunct="1"/>
            <a:r>
              <a:rPr lang="ja-JP" altLang="en-US" dirty="0"/>
              <a:t>Ｘ </a:t>
            </a:r>
            <a:r>
              <a:rPr lang="en-US" altLang="ja-JP" dirty="0"/>
              <a:t>(</a:t>
            </a:r>
            <a:r>
              <a:rPr lang="ja-JP" altLang="en-US" dirty="0"/>
              <a:t>エックス</a:t>
            </a:r>
            <a:r>
              <a:rPr lang="en-US" altLang="ja-JP" dirty="0"/>
              <a:t>)</a:t>
            </a:r>
            <a:r>
              <a:rPr lang="ja-JP" altLang="en-US" dirty="0"/>
              <a:t>　該当数値が秘匿を表し、特定の世帯や事業所のテータの公表がで統計法できないためです。</a:t>
            </a:r>
          </a:p>
          <a:p>
            <a:pPr eaLnBrk="1" hangingPunct="1"/>
            <a:r>
              <a:rPr lang="en-US" altLang="ja-JP" dirty="0"/>
              <a:t>R</a:t>
            </a:r>
            <a:r>
              <a:rPr lang="ja-JP" altLang="en-US" dirty="0"/>
              <a:t>またはｒ　修正値（</a:t>
            </a:r>
            <a:r>
              <a:rPr lang="en-US" altLang="ja-JP" dirty="0"/>
              <a:t>Revised</a:t>
            </a:r>
            <a:r>
              <a:rPr lang="ja-JP" altLang="en-US" dirty="0"/>
              <a:t>　たとえば速報値から確報値で修正された場合です）</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E826DF87-0943-43E2-8FC9-3A264C13C873}"/>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0D83C214-0E4F-4D57-AD4D-2A0DF52B20B4}" type="slidenum">
              <a:rPr lang="ja-JP" altLang="en-US" sz="1000" smtClean="0">
                <a:latin typeface="Times New Roman" panose="02020603050405020304" pitchFamily="18" charset="0"/>
              </a:rPr>
              <a:pPr/>
              <a:t>15</a:t>
            </a:fld>
            <a:endParaRPr lang="en-US" altLang="ja-JP" sz="1000">
              <a:latin typeface="Times New Roman" panose="02020603050405020304" pitchFamily="18" charset="0"/>
            </a:endParaRPr>
          </a:p>
        </p:txBody>
      </p:sp>
      <p:sp>
        <p:nvSpPr>
          <p:cNvPr id="32771" name="Rectangle 2">
            <a:extLst>
              <a:ext uri="{FF2B5EF4-FFF2-40B4-BE49-F238E27FC236}">
                <a16:creationId xmlns:a16="http://schemas.microsoft.com/office/drawing/2014/main" id="{7D662605-36FE-4397-AD34-7906D547C143}"/>
              </a:ext>
            </a:extLst>
          </p:cNvPr>
          <p:cNvSpPr>
            <a:spLocks noGrp="1" noRot="1" noChangeAspect="1" noChangeArrowheads="1" noTextEdit="1"/>
          </p:cNvSpPr>
          <p:nvPr>
            <p:ph type="sldImg"/>
          </p:nvPr>
        </p:nvSpPr>
        <p:spPr>
          <a:ln/>
        </p:spPr>
      </p:sp>
      <p:sp>
        <p:nvSpPr>
          <p:cNvPr id="32772" name="Rectangle 3">
            <a:extLst>
              <a:ext uri="{FF2B5EF4-FFF2-40B4-BE49-F238E27FC236}">
                <a16:creationId xmlns:a16="http://schemas.microsoft.com/office/drawing/2014/main" id="{3ED5DFD5-4DB9-4FC3-9CDE-832D430DD4AF}"/>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ja-JP" altLang="en-US" dirty="0"/>
              <a:t>統計データの大小を説明するときにコメント用語の留意点を紹介します。</a:t>
            </a:r>
            <a:endParaRPr lang="en-US" altLang="ja-JP" dirty="0"/>
          </a:p>
          <a:p>
            <a:pPr eaLnBrk="1" hangingPunct="1"/>
            <a:r>
              <a:rPr lang="ja-JP" altLang="en-US" dirty="0"/>
              <a:t>増加と減少は、集計値や推計値などの実数値の時系列変化の説明に使用します。</a:t>
            </a:r>
          </a:p>
          <a:p>
            <a:pPr eaLnBrk="1" hangingPunct="1"/>
            <a:r>
              <a:rPr lang="ja-JP" altLang="en-US" dirty="0"/>
              <a:t>上昇と低下は、たとえば消費者物価指数な基準年値との統計比率を示す数値の変化の説明に使用します。　　　　　　　　　　　</a:t>
            </a:r>
          </a:p>
          <a:p>
            <a:pPr eaLnBrk="1" hangingPunct="1"/>
            <a:r>
              <a:rPr lang="ja-JP" altLang="en-US" dirty="0"/>
              <a:t>拡大と縮小は、たとえば貿易収支</a:t>
            </a:r>
            <a:r>
              <a:rPr lang="en-US" altLang="ja-JP" dirty="0"/>
              <a:t>(</a:t>
            </a:r>
            <a:r>
              <a:rPr lang="ja-JP" altLang="en-US" dirty="0"/>
              <a:t>輸出－輸入）など二つ以上の統計数値の差の変化の説明に使用します。　　　　　　</a:t>
            </a:r>
            <a:endParaRPr lang="en-US" altLang="ja-JP" b="1" i="1" dirty="0"/>
          </a:p>
          <a:p>
            <a:pPr eaLnBrk="1" hangingPunct="1"/>
            <a:r>
              <a:rPr lang="ja-JP" altLang="en-US" dirty="0"/>
              <a:t>このほか、百分率の比較は「ポイント」を使います。たとえば、</a:t>
            </a:r>
            <a:r>
              <a:rPr lang="en-US" altLang="ja-JP" dirty="0"/>
              <a:t>5</a:t>
            </a:r>
            <a:r>
              <a:rPr lang="ja-JP" altLang="en-US" dirty="0"/>
              <a:t>％と</a:t>
            </a:r>
            <a:r>
              <a:rPr lang="en-US" altLang="ja-JP" dirty="0"/>
              <a:t>10</a:t>
            </a:r>
            <a:r>
              <a:rPr lang="ja-JP" altLang="en-US" dirty="0"/>
              <a:t>％の差は</a:t>
            </a:r>
            <a:r>
              <a:rPr lang="en-US" altLang="ja-JP" dirty="0"/>
              <a:t>5</a:t>
            </a:r>
            <a:r>
              <a:rPr lang="ja-JP" altLang="en-US" dirty="0"/>
              <a:t>ポイントです。</a:t>
            </a:r>
          </a:p>
          <a:p>
            <a:pPr eaLnBrk="1" hangingPunct="1"/>
            <a:endParaRPr lang="ja-JP" alt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0AADD0D5-3497-4E8C-807D-6E3D015D1CCE}"/>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2338">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1363" indent="-284163" defTabSz="922338">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1413" indent="-227013" defTabSz="922338">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598613" indent="-227013" defTabSz="922338">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5813" indent="-227013" defTabSz="922338">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3013" indent="-227013" defTabSz="922338"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70213" indent="-227013" defTabSz="922338"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7413" indent="-227013" defTabSz="922338"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4613" indent="-227013" defTabSz="922338"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a:spcBef>
                <a:spcPct val="0"/>
              </a:spcBef>
            </a:pPr>
            <a:fld id="{C9FF95BC-37B0-4BF4-8908-0F894193562C}" type="slidenum">
              <a:rPr lang="ja-JP" altLang="en-US" sz="1000" smtClean="0">
                <a:latin typeface="Arial" panose="020B0604020202020204" pitchFamily="34" charset="0"/>
                <a:ea typeface="ＭＳ Ｐゴシック" panose="020B0600070205080204" pitchFamily="50" charset="-128"/>
              </a:rPr>
              <a:pPr>
                <a:spcBef>
                  <a:spcPct val="0"/>
                </a:spcBef>
              </a:pPr>
              <a:t>16</a:t>
            </a:fld>
            <a:endParaRPr lang="en-US" altLang="ja-JP" sz="1000">
              <a:latin typeface="Arial" panose="020B0604020202020204" pitchFamily="34" charset="0"/>
              <a:ea typeface="ＭＳ Ｐゴシック" panose="020B0600070205080204" pitchFamily="50" charset="-128"/>
            </a:endParaRPr>
          </a:p>
        </p:txBody>
      </p:sp>
      <p:sp>
        <p:nvSpPr>
          <p:cNvPr id="28675" name="Rectangle 2">
            <a:extLst>
              <a:ext uri="{FF2B5EF4-FFF2-40B4-BE49-F238E27FC236}">
                <a16:creationId xmlns:a16="http://schemas.microsoft.com/office/drawing/2014/main" id="{76341CBD-4792-4A52-804A-EF3D84B8F36E}"/>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35564AE2-531B-4077-9000-D8658E79B13E}"/>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ja-JP" altLang="en-US" dirty="0">
                <a:latin typeface="Arial" panose="020B0604020202020204" pitchFamily="34" charset="0"/>
              </a:rPr>
              <a:t>各種統計表の金額単位は異なっています。用いられる単位の事例を紹介します。</a:t>
            </a:r>
            <a:endParaRPr lang="en-US" altLang="ja-JP" dirty="0">
              <a:latin typeface="Arial" panose="020B0604020202020204" pitchFamily="34" charset="0"/>
            </a:endParaRPr>
          </a:p>
          <a:p>
            <a:r>
              <a:rPr lang="ja-JP" altLang="en-US" dirty="0">
                <a:latin typeface="Arial" panose="020B0604020202020204" pitchFamily="34" charset="0"/>
              </a:rPr>
              <a:t>概ねカンマ区切りでデータの単位は整理されています。</a:t>
            </a:r>
          </a:p>
          <a:p>
            <a:r>
              <a:rPr lang="ja-JP" altLang="en-US" dirty="0">
                <a:latin typeface="Arial" panose="020B0604020202020204" pitchFamily="34" charset="0"/>
              </a:rPr>
              <a:t>・国民経済計算（</a:t>
            </a:r>
            <a:r>
              <a:rPr lang="en-US" altLang="ja-JP" dirty="0">
                <a:latin typeface="Arial" panose="020B0604020202020204" pitchFamily="34" charset="0"/>
              </a:rPr>
              <a:t>10</a:t>
            </a:r>
            <a:r>
              <a:rPr lang="ja-JP" altLang="en-US" dirty="0">
                <a:latin typeface="Arial" panose="020B0604020202020204" pitchFamily="34" charset="0"/>
              </a:rPr>
              <a:t>億円）、県民経済計算（</a:t>
            </a:r>
            <a:r>
              <a:rPr lang="en-US" altLang="ja-JP" dirty="0">
                <a:latin typeface="Arial" panose="020B0604020202020204" pitchFamily="34" charset="0"/>
              </a:rPr>
              <a:t>100</a:t>
            </a:r>
            <a:r>
              <a:rPr lang="ja-JP" altLang="en-US" dirty="0">
                <a:latin typeface="Arial" panose="020B0604020202020204" pitchFamily="34" charset="0"/>
              </a:rPr>
              <a:t>万円）数値の桁数を考慮した単位です。</a:t>
            </a:r>
          </a:p>
          <a:p>
            <a:r>
              <a:rPr lang="ja-JP" altLang="en-US" dirty="0">
                <a:latin typeface="Arial" panose="020B0604020202020204" pitchFamily="34" charset="0"/>
              </a:rPr>
              <a:t>・工業統計・製造品出荷額等（万円）、商業統計・年間販売額（万円）統計調査単位で記入しやすい単位です。</a:t>
            </a:r>
            <a:endParaRPr lang="en-US" altLang="ja-JP" dirty="0">
              <a:latin typeface="Arial" panose="020B0604020202020204" pitchFamily="34" charset="0"/>
            </a:endParaRPr>
          </a:p>
          <a:p>
            <a:r>
              <a:rPr lang="ja-JP" altLang="en-US" dirty="0">
                <a:latin typeface="Arial" panose="020B0604020202020204" pitchFamily="34" charset="0"/>
              </a:rPr>
              <a:t>　カンマ区切りではないため、注意が必要です。</a:t>
            </a:r>
          </a:p>
          <a:p>
            <a:r>
              <a:rPr lang="ja-JP" altLang="en-US" dirty="0">
                <a:latin typeface="Arial" panose="020B0604020202020204" pitchFamily="34" charset="0"/>
              </a:rPr>
              <a:t>・県・市町決算書（千円）　慣例的に用いられる単位です。</a:t>
            </a:r>
            <a:endParaRPr lang="en-US" altLang="ja-JP" dirty="0">
              <a:latin typeface="Arial" panose="020B0604020202020204" pitchFamily="34" charset="0"/>
            </a:endParaRPr>
          </a:p>
          <a:p>
            <a:r>
              <a:rPr lang="ja-JP" altLang="en-US" dirty="0">
                <a:latin typeface="Arial" panose="020B0604020202020204" pitchFamily="34" charset="0"/>
              </a:rPr>
              <a:t>　概要の</a:t>
            </a:r>
            <a:r>
              <a:rPr lang="ja-JP" altLang="en-US" dirty="0">
                <a:latin typeface="+mn-ea"/>
              </a:rPr>
              <a:t>統計表は、読み取りやすい桁数（たとえば</a:t>
            </a:r>
            <a:r>
              <a:rPr lang="en-US" altLang="ja-JP" dirty="0">
                <a:latin typeface="+mn-ea"/>
              </a:rPr>
              <a:t>6</a:t>
            </a:r>
            <a:r>
              <a:rPr lang="ja-JP" altLang="en-US" dirty="0">
                <a:latin typeface="+mn-ea"/>
              </a:rPr>
              <a:t>桁）で整理されています。</a:t>
            </a:r>
            <a:endParaRPr lang="ja-JP" altLang="en-US" dirty="0">
              <a:latin typeface="Arial" panose="020B0604020202020204" pitchFamily="34" charset="0"/>
            </a:endParaRPr>
          </a:p>
          <a:p>
            <a:r>
              <a:rPr lang="ja-JP" altLang="en-US" b="0" i="0" strike="noStrike" baseline="0" dirty="0">
                <a:latin typeface="Arial" panose="020B0604020202020204" pitchFamily="34" charset="0"/>
              </a:rPr>
              <a:t>なお、</a:t>
            </a:r>
            <a:r>
              <a:rPr lang="ja-JP" altLang="en-US" b="0" i="0" dirty="0">
                <a:latin typeface="Arial" panose="020B0604020202020204" pitchFamily="34" charset="0"/>
              </a:rPr>
              <a:t>統計表は単位未満四捨五入の関係で合計と内訳が一致しない場合があります。合計と内訳を一致させる場合は、調整項目</a:t>
            </a:r>
            <a:r>
              <a:rPr lang="en-US" altLang="ja-JP" b="0" i="0" dirty="0">
                <a:latin typeface="Arial" panose="020B0604020202020204" pitchFamily="34" charset="0"/>
              </a:rPr>
              <a:t>(</a:t>
            </a:r>
            <a:r>
              <a:rPr lang="ja-JP" altLang="en-US" b="0" i="0" dirty="0">
                <a:latin typeface="Arial" panose="020B0604020202020204" pitchFamily="34" charset="0"/>
              </a:rPr>
              <a:t>構成比が最大の項目）で調整します。</a:t>
            </a:r>
            <a:endParaRPr lang="en-US" altLang="ja-JP" b="0" i="0" dirty="0">
              <a:latin typeface="Arial" panose="020B0604020202020204" pitchFamily="34" charset="0"/>
            </a:endParaRPr>
          </a:p>
          <a:p>
            <a:endParaRPr lang="ja-JP" altLang="en-US" b="0" i="0" strike="dblStrike" baseline="0" dirty="0">
              <a:latin typeface="Arial" panose="020B0604020202020204" pitchFamily="34" charset="0"/>
            </a:endParaRPr>
          </a:p>
          <a:p>
            <a:endParaRPr lang="ja-JP" altLang="en-US" dirty="0">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統計表の見方とデータの整理方法を説明します。</a:t>
            </a:r>
            <a:endParaRPr kumimoji="1" lang="en-US" altLang="ja-JP" dirty="0"/>
          </a:p>
          <a:p>
            <a:r>
              <a:rPr kumimoji="1" lang="ja-JP" altLang="en-US" dirty="0"/>
              <a:t>地域データは、縦軸は地域、横軸：特性による分類で整理します。</a:t>
            </a:r>
          </a:p>
          <a:p>
            <a:r>
              <a:rPr kumimoji="1" lang="ja-JP" altLang="en-US" dirty="0"/>
              <a:t>　縦方向に並べた方が、桁の違いもわかり比較しやすい。</a:t>
            </a:r>
          </a:p>
          <a:p>
            <a:r>
              <a:rPr kumimoji="1" lang="ja-JP" altLang="en-US" dirty="0"/>
              <a:t>・時系列データは、縦軸は時間軸、横軸は属性の分類で、上から古い→新しいで整理します。</a:t>
            </a:r>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17</a:t>
            </a:fld>
            <a:endParaRPr lang="en-US" altLang="ja-JP"/>
          </a:p>
        </p:txBody>
      </p:sp>
    </p:spTree>
    <p:extLst>
      <p:ext uri="{BB962C8B-B14F-4D97-AF65-F5344CB8AC3E}">
        <p14:creationId xmlns:p14="http://schemas.microsoft.com/office/powerpoint/2010/main" val="41448691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lnSpc>
                <a:spcPct val="90000"/>
              </a:lnSpc>
              <a:buFont typeface="Wingdings" panose="05000000000000000000" pitchFamily="2" charset="2"/>
              <a:buNone/>
              <a:defRPr/>
            </a:pPr>
            <a:r>
              <a:rPr lang="ja-JP" altLang="en-US" sz="1200" dirty="0">
                <a:latin typeface="+mn-ea"/>
                <a:ea typeface="+mn-ea"/>
              </a:rPr>
              <a:t>データには、離散データと連続データがあります。</a:t>
            </a:r>
            <a:endParaRPr lang="en-US" altLang="ja-JP" sz="1200" dirty="0">
              <a:latin typeface="+mn-ea"/>
            </a:endParaRPr>
          </a:p>
          <a:p>
            <a:pPr eaLnBrk="1" hangingPunct="1">
              <a:lnSpc>
                <a:spcPct val="90000"/>
              </a:lnSpc>
              <a:buFont typeface="Wingdings" panose="05000000000000000000" pitchFamily="2" charset="2"/>
              <a:buNone/>
              <a:defRPr/>
            </a:pPr>
            <a:r>
              <a:rPr lang="ja-JP" altLang="en-US" sz="1200" dirty="0">
                <a:latin typeface="+mn-ea"/>
              </a:rPr>
              <a:t>・離散データは、整数値のみを記録したデータで、たとえば、リンゴは個数、ボールペンは本数があります。</a:t>
            </a:r>
            <a:endParaRPr lang="en-US" altLang="ja-JP" sz="1200" dirty="0">
              <a:latin typeface="+mn-ea"/>
            </a:endParaRPr>
          </a:p>
          <a:p>
            <a:pPr eaLnBrk="1" hangingPunct="1">
              <a:lnSpc>
                <a:spcPct val="90000"/>
              </a:lnSpc>
              <a:buFont typeface="Wingdings" panose="05000000000000000000" pitchFamily="2" charset="2"/>
              <a:buNone/>
              <a:defRPr/>
            </a:pPr>
            <a:r>
              <a:rPr lang="ja-JP" altLang="en-US" sz="1200" dirty="0">
                <a:latin typeface="+mn-ea"/>
              </a:rPr>
              <a:t>・連続データは、値の範囲を階級（クラス）に分けて整理するデータで、たとえば、身長（単位：ｃｍ）、体重（同：㎏）があります。</a:t>
            </a:r>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18</a:t>
            </a:fld>
            <a:endParaRPr lang="en-US" altLang="ja-JP"/>
          </a:p>
        </p:txBody>
      </p:sp>
    </p:spTree>
    <p:extLst>
      <p:ext uri="{BB962C8B-B14F-4D97-AF65-F5344CB8AC3E}">
        <p14:creationId xmlns:p14="http://schemas.microsoft.com/office/powerpoint/2010/main" val="28023123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solidFill>
                  <a:schemeClr val="tx1"/>
                </a:solidFill>
                <a:latin typeface="+mn-ea"/>
                <a:ea typeface="+mn-ea"/>
              </a:rPr>
              <a:t>データチェックの方法を紹介します。</a:t>
            </a:r>
            <a:endParaRPr kumimoji="1" lang="en-US" altLang="ja-JP" dirty="0"/>
          </a:p>
          <a:p>
            <a:r>
              <a:rPr kumimoji="1" lang="ja-JP" altLang="en-US" dirty="0"/>
              <a:t>・理論チェックは、　結果数値の意味について理論的な立場から価値判断を行うことで、データの信頼性を検討します。</a:t>
            </a:r>
          </a:p>
          <a:p>
            <a:r>
              <a:rPr kumimoji="1" lang="ja-JP" altLang="en-US" dirty="0"/>
              <a:t>・論理チェックは、集計過程に誤りがないかチェックします。統計表内、表間の論理チェックがあります。</a:t>
            </a: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19</a:t>
            </a:fld>
            <a:endParaRPr lang="en-US" altLang="ja-JP"/>
          </a:p>
        </p:txBody>
      </p:sp>
    </p:spTree>
    <p:extLst>
      <p:ext uri="{BB962C8B-B14F-4D97-AF65-F5344CB8AC3E}">
        <p14:creationId xmlns:p14="http://schemas.microsoft.com/office/powerpoint/2010/main" val="20014930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lnSpc>
                <a:spcPct val="90000"/>
              </a:lnSpc>
              <a:buFont typeface="Wingdings" panose="05000000000000000000" pitchFamily="2" charset="2"/>
              <a:buNone/>
              <a:defRPr/>
            </a:pPr>
            <a:r>
              <a:rPr lang="ja-JP" altLang="en-US" dirty="0">
                <a:latin typeface="+mn-ea"/>
              </a:rPr>
              <a:t>報告の概要です。</a:t>
            </a:r>
            <a:endParaRPr lang="en-US" altLang="ja-JP" dirty="0">
              <a:latin typeface="+mn-ea"/>
            </a:endParaRPr>
          </a:p>
          <a:p>
            <a:pPr eaLnBrk="1" hangingPunct="1">
              <a:lnSpc>
                <a:spcPct val="90000"/>
              </a:lnSpc>
              <a:buFont typeface="Wingdings" panose="05000000000000000000" pitchFamily="2" charset="2"/>
              <a:buNone/>
              <a:defRPr/>
            </a:pPr>
            <a:r>
              <a:rPr lang="en-US" altLang="ja-JP" dirty="0">
                <a:latin typeface="+mn-ea"/>
              </a:rPr>
              <a:t>4</a:t>
            </a:r>
            <a:r>
              <a:rPr lang="ja-JP" altLang="en-US" dirty="0" err="1">
                <a:latin typeface="+mn-ea"/>
              </a:rPr>
              <a:t>つの</a:t>
            </a:r>
            <a:r>
              <a:rPr lang="ja-JP" altLang="en-US" dirty="0">
                <a:latin typeface="+mn-ea"/>
              </a:rPr>
              <a:t>パートで説明します。</a:t>
            </a:r>
            <a:endParaRPr lang="en-US" altLang="ja-JP" dirty="0">
              <a:latin typeface="+mn-ea"/>
            </a:endParaRPr>
          </a:p>
          <a:p>
            <a:pPr eaLnBrk="1" hangingPunct="1">
              <a:lnSpc>
                <a:spcPct val="90000"/>
              </a:lnSpc>
              <a:buFont typeface="Wingdings" panose="05000000000000000000" pitchFamily="2" charset="2"/>
              <a:buNone/>
              <a:defRPr/>
            </a:pPr>
            <a:r>
              <a:rPr lang="en-US" altLang="ja-JP" dirty="0">
                <a:latin typeface="+mn-ea"/>
              </a:rPr>
              <a:t>Ⅰ </a:t>
            </a:r>
            <a:r>
              <a:rPr lang="ja-JP" altLang="en-US" dirty="0">
                <a:latin typeface="+mn-ea"/>
              </a:rPr>
              <a:t>統計データの見方・表し方　</a:t>
            </a:r>
            <a:r>
              <a:rPr lang="en-US" altLang="ja-JP" dirty="0">
                <a:latin typeface="+mn-ea"/>
              </a:rPr>
              <a:t>※2</a:t>
            </a:r>
            <a:r>
              <a:rPr lang="ja-JP" altLang="en-US" dirty="0">
                <a:latin typeface="+mn-ea"/>
              </a:rPr>
              <a:t>Ｓ～</a:t>
            </a:r>
            <a:r>
              <a:rPr lang="en-US" altLang="ja-JP" dirty="0">
                <a:latin typeface="+mn-ea"/>
              </a:rPr>
              <a:t>19</a:t>
            </a:r>
            <a:r>
              <a:rPr lang="ja-JP" altLang="en-US" dirty="0">
                <a:latin typeface="+mn-ea"/>
              </a:rPr>
              <a:t>Ｓ</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　</a:t>
            </a:r>
            <a:r>
              <a:rPr lang="en-US" altLang="ja-JP" dirty="0">
                <a:latin typeface="+mn-ea"/>
              </a:rPr>
              <a:t>1 </a:t>
            </a:r>
            <a:r>
              <a:rPr lang="ja-JP" altLang="en-US" dirty="0">
                <a:latin typeface="+mn-ea"/>
              </a:rPr>
              <a:t>統計用語の見方、</a:t>
            </a:r>
            <a:r>
              <a:rPr lang="en-US" altLang="ja-JP" dirty="0">
                <a:latin typeface="+mn-ea"/>
              </a:rPr>
              <a:t>2 </a:t>
            </a:r>
            <a:r>
              <a:rPr lang="ja-JP" altLang="en-US" dirty="0">
                <a:latin typeface="ＭＳ Ｐゴシック" panose="020B0600070205080204" pitchFamily="50" charset="-128"/>
              </a:rPr>
              <a:t>基本的グラフ・データの種類</a:t>
            </a:r>
            <a:endParaRPr lang="en-US" altLang="ja-JP" dirty="0">
              <a:latin typeface="ＭＳ Ｐゴシック" panose="020B0600070205080204" pitchFamily="50" charset="-128"/>
            </a:endParaRPr>
          </a:p>
          <a:p>
            <a:pPr eaLnBrk="1" hangingPunct="1">
              <a:lnSpc>
                <a:spcPct val="90000"/>
              </a:lnSpc>
              <a:buFont typeface="Wingdings" panose="05000000000000000000" pitchFamily="2" charset="2"/>
              <a:buNone/>
              <a:defRPr/>
            </a:pPr>
            <a:r>
              <a:rPr lang="en-US" altLang="ja-JP" dirty="0">
                <a:latin typeface="ＭＳ Ｐゴシック" panose="020B0600070205080204" pitchFamily="50" charset="-128"/>
              </a:rPr>
              <a:t>Ⅱ </a:t>
            </a:r>
            <a:r>
              <a:rPr lang="ja-JP" altLang="en-US" dirty="0">
                <a:latin typeface="ＭＳ Ｐゴシック" panose="020B0600070205080204" pitchFamily="50" charset="-128"/>
              </a:rPr>
              <a:t>統計量・データ分布の見方　</a:t>
            </a:r>
            <a:r>
              <a:rPr lang="en-US" altLang="ja-JP" dirty="0">
                <a:latin typeface="ＭＳ Ｐゴシック" panose="020B0600070205080204" pitchFamily="50" charset="-128"/>
              </a:rPr>
              <a:t>※20</a:t>
            </a:r>
            <a:r>
              <a:rPr lang="ja-JP" altLang="en-US" dirty="0">
                <a:latin typeface="ＭＳ Ｐゴシック" panose="020B0600070205080204" pitchFamily="50" charset="-128"/>
              </a:rPr>
              <a:t>Ｓ～</a:t>
            </a:r>
            <a:r>
              <a:rPr lang="en-US" altLang="ja-JP" dirty="0">
                <a:latin typeface="ＭＳ Ｐゴシック" panose="020B0600070205080204" pitchFamily="50" charset="-128"/>
              </a:rPr>
              <a:t>82S</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　</a:t>
            </a:r>
            <a:r>
              <a:rPr lang="en-US" altLang="ja-JP" dirty="0">
                <a:latin typeface="+mn-ea"/>
              </a:rPr>
              <a:t>3 </a:t>
            </a:r>
            <a:r>
              <a:rPr lang="ja-JP" altLang="en-US" dirty="0">
                <a:latin typeface="ＭＳ Ｐゴシック" panose="020B0600070205080204" pitchFamily="50" charset="-128"/>
              </a:rPr>
              <a:t>度数分布表とヒストグラム、</a:t>
            </a:r>
            <a:r>
              <a:rPr lang="en-US" altLang="ja-JP" dirty="0">
                <a:latin typeface="+mn-ea"/>
              </a:rPr>
              <a:t>4 </a:t>
            </a:r>
            <a:r>
              <a:rPr lang="ja-JP" altLang="en-US" dirty="0">
                <a:latin typeface="ＭＳ Ｐゴシック" panose="020B0600070205080204" pitchFamily="50" charset="-128"/>
              </a:rPr>
              <a:t>代表値の概要、</a:t>
            </a:r>
            <a:r>
              <a:rPr lang="en-US" altLang="ja-JP" dirty="0">
                <a:latin typeface="ＭＳ Ｐゴシック" panose="020B0600070205080204" pitchFamily="50" charset="-128"/>
              </a:rPr>
              <a:t>5 </a:t>
            </a:r>
            <a:r>
              <a:rPr lang="ja-JP" altLang="en-US" dirty="0">
                <a:latin typeface="ＭＳ Ｐゴシック" panose="020B0600070205080204" pitchFamily="50" charset="-128"/>
              </a:rPr>
              <a:t>分布のちらばりの尺度</a:t>
            </a:r>
            <a:endParaRPr lang="en-US" altLang="ja-JP" dirty="0">
              <a:latin typeface="+mn-ea"/>
            </a:endParaRPr>
          </a:p>
          <a:p>
            <a:pPr eaLnBrk="1" hangingPunct="1">
              <a:lnSpc>
                <a:spcPct val="90000"/>
              </a:lnSpc>
              <a:buFont typeface="Wingdings" panose="05000000000000000000" pitchFamily="2" charset="2"/>
              <a:buNone/>
              <a:defRPr/>
            </a:pPr>
            <a:r>
              <a:rPr lang="en-US" altLang="ja-JP" dirty="0">
                <a:latin typeface="+mn-ea"/>
              </a:rPr>
              <a:t>Ⅲ </a:t>
            </a:r>
            <a:r>
              <a:rPr lang="ja-JP" altLang="en-US" dirty="0">
                <a:latin typeface="+mn-ea"/>
              </a:rPr>
              <a:t>統計表作成と変化の分析　</a:t>
            </a:r>
            <a:r>
              <a:rPr lang="en-US" altLang="ja-JP" dirty="0">
                <a:latin typeface="+mn-ea"/>
              </a:rPr>
              <a:t>※83S</a:t>
            </a:r>
            <a:r>
              <a:rPr lang="ja-JP" altLang="en-US" dirty="0">
                <a:latin typeface="+mn-ea"/>
              </a:rPr>
              <a:t>～</a:t>
            </a:r>
            <a:r>
              <a:rPr lang="en-US" altLang="ja-JP" dirty="0">
                <a:latin typeface="+mn-ea"/>
              </a:rPr>
              <a:t>111S</a:t>
            </a:r>
          </a:p>
          <a:p>
            <a:pPr eaLnBrk="1" hangingPunct="1">
              <a:lnSpc>
                <a:spcPct val="90000"/>
              </a:lnSpc>
              <a:buFont typeface="Wingdings" panose="05000000000000000000" pitchFamily="2" charset="2"/>
              <a:buNone/>
              <a:defRPr/>
            </a:pPr>
            <a:r>
              <a:rPr lang="ja-JP" altLang="en-US" dirty="0">
                <a:latin typeface="+mn-ea"/>
              </a:rPr>
              <a:t>　</a:t>
            </a:r>
            <a:r>
              <a:rPr lang="en-US" altLang="ja-JP" dirty="0">
                <a:latin typeface="+mn-ea"/>
              </a:rPr>
              <a:t>6 </a:t>
            </a:r>
            <a:r>
              <a:rPr lang="ja-JP" altLang="en-US" dirty="0">
                <a:latin typeface="ＭＳ Ｐゴシック" panose="020B0600070205080204" pitchFamily="50" charset="-128"/>
              </a:rPr>
              <a:t>クロス集計表の概要、</a:t>
            </a:r>
            <a:r>
              <a:rPr lang="en-US" altLang="ja-JP" dirty="0">
                <a:latin typeface="ＭＳ Ｐゴシック" panose="020B0600070205080204" pitchFamily="50" charset="-128"/>
              </a:rPr>
              <a:t>7 </a:t>
            </a:r>
            <a:r>
              <a:rPr lang="ja-JP" altLang="en-US" dirty="0">
                <a:latin typeface="ＭＳ Ｐゴシック" panose="020B0600070205080204" pitchFamily="50" charset="-128"/>
              </a:rPr>
              <a:t>時系列データの見方</a:t>
            </a:r>
            <a:endParaRPr lang="en-US" altLang="ja-JP" dirty="0">
              <a:latin typeface="+mn-ea"/>
            </a:endParaRPr>
          </a:p>
          <a:p>
            <a:pPr eaLnBrk="1" hangingPunct="1">
              <a:lnSpc>
                <a:spcPct val="90000"/>
              </a:lnSpc>
              <a:buFont typeface="Wingdings" panose="05000000000000000000" pitchFamily="2" charset="2"/>
              <a:buNone/>
              <a:defRPr/>
            </a:pPr>
            <a:r>
              <a:rPr lang="en-US" altLang="ja-JP" dirty="0">
                <a:latin typeface="+mn-ea"/>
              </a:rPr>
              <a:t>Ⅳ </a:t>
            </a:r>
            <a:r>
              <a:rPr lang="ja-JP" altLang="en-US" dirty="0">
                <a:latin typeface="+mn-ea"/>
              </a:rPr>
              <a:t>統計データの収集・整理の方法　</a:t>
            </a:r>
            <a:r>
              <a:rPr lang="en-US" altLang="ja-JP" dirty="0">
                <a:latin typeface="+mn-ea"/>
              </a:rPr>
              <a:t>※112S</a:t>
            </a:r>
            <a:r>
              <a:rPr lang="ja-JP" altLang="en-US" dirty="0">
                <a:latin typeface="+mn-ea"/>
              </a:rPr>
              <a:t>～</a:t>
            </a:r>
            <a:r>
              <a:rPr lang="en-US" altLang="ja-JP" dirty="0">
                <a:latin typeface="+mn-ea"/>
              </a:rPr>
              <a:t>125S</a:t>
            </a:r>
          </a:p>
          <a:p>
            <a:pPr eaLnBrk="1" hangingPunct="1">
              <a:lnSpc>
                <a:spcPct val="90000"/>
              </a:lnSpc>
              <a:buFont typeface="Wingdings" panose="05000000000000000000" pitchFamily="2" charset="2"/>
              <a:buNone/>
              <a:defRPr/>
            </a:pPr>
            <a:r>
              <a:rPr lang="ja-JP" altLang="en-US" dirty="0">
                <a:latin typeface="+mn-ea"/>
              </a:rPr>
              <a:t>　</a:t>
            </a:r>
            <a:r>
              <a:rPr lang="en-US" altLang="ja-JP" dirty="0">
                <a:latin typeface="+mn-ea"/>
              </a:rPr>
              <a:t>8 </a:t>
            </a:r>
            <a:r>
              <a:rPr lang="ja-JP" altLang="en-US" dirty="0">
                <a:latin typeface="+mn-ea"/>
              </a:rPr>
              <a:t>統計的な見方・</a:t>
            </a:r>
            <a:r>
              <a:rPr lang="ja-JP" altLang="en-US" dirty="0">
                <a:latin typeface="ＭＳ Ｐゴシック" panose="020B0600070205080204" pitchFamily="50" charset="-128"/>
              </a:rPr>
              <a:t>データの集め方、</a:t>
            </a:r>
            <a:r>
              <a:rPr lang="en-US" altLang="ja-JP" dirty="0">
                <a:latin typeface="ＭＳ Ｐゴシック" panose="020B0600070205080204" pitchFamily="50" charset="-128"/>
              </a:rPr>
              <a:t>9 </a:t>
            </a:r>
            <a:r>
              <a:rPr lang="ja-JP" altLang="en-US" dirty="0">
                <a:latin typeface="+mn-ea"/>
              </a:rPr>
              <a:t>データ分類と集計地域区分・データ整理方法、</a:t>
            </a:r>
            <a:r>
              <a:rPr lang="en-US" altLang="ja-JP" dirty="0">
                <a:latin typeface="+mn-ea"/>
              </a:rPr>
              <a:t>10 </a:t>
            </a:r>
            <a:r>
              <a:rPr lang="ja-JP" altLang="en-US" dirty="0">
                <a:latin typeface="+mn-ea"/>
              </a:rPr>
              <a:t>まとめ　</a:t>
            </a:r>
            <a:endParaRPr lang="ja-JP" altLang="ja-JP" dirty="0">
              <a:latin typeface="+mn-ea"/>
            </a:endParaRPr>
          </a:p>
          <a:p>
            <a:pPr eaLnBrk="1" hangingPunct="1">
              <a:lnSpc>
                <a:spcPct val="90000"/>
              </a:lnSpc>
              <a:buFont typeface="Wingdings" panose="05000000000000000000" pitchFamily="2" charset="2"/>
              <a:buNone/>
              <a:defRPr/>
            </a:pPr>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2</a:t>
            </a:fld>
            <a:endParaRPr lang="en-US" altLang="ja-JP"/>
          </a:p>
        </p:txBody>
      </p:sp>
    </p:spTree>
    <p:extLst>
      <p:ext uri="{BB962C8B-B14F-4D97-AF65-F5344CB8AC3E}">
        <p14:creationId xmlns:p14="http://schemas.microsoft.com/office/powerpoint/2010/main" val="11473486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812800" indent="-812800" eaLnBrk="1" hangingPunct="1">
              <a:buNone/>
            </a:pPr>
            <a:r>
              <a:rPr lang="ja-JP" altLang="en-US" sz="1200" dirty="0">
                <a:latin typeface="ＭＳ Ｐゴシック" panose="020B0600070205080204" pitchFamily="50" charset="-128"/>
              </a:rPr>
              <a:t>データと統計グラフを説明します。</a:t>
            </a:r>
            <a:endParaRPr lang="en-US" altLang="ja-JP" sz="1200" dirty="0">
              <a:latin typeface="ＭＳ Ｐゴシック" panose="020B0600070205080204" pitchFamily="50" charset="-128"/>
            </a:endParaRPr>
          </a:p>
          <a:p>
            <a:pPr marL="812800" indent="-812800" eaLnBrk="1" hangingPunct="1">
              <a:buNone/>
            </a:pPr>
            <a:r>
              <a:rPr lang="ja-JP" altLang="en-US" sz="1200" dirty="0">
                <a:latin typeface="ＭＳ Ｐゴシック" panose="020B0600070205080204" pitchFamily="50" charset="-128"/>
              </a:rPr>
              <a:t>１ 棒グラフ</a:t>
            </a:r>
            <a:endParaRPr lang="en-US" altLang="ja-JP" sz="1200" dirty="0">
              <a:latin typeface="ＭＳ Ｐゴシック" panose="020B0600070205080204" pitchFamily="50" charset="-128"/>
            </a:endParaRPr>
          </a:p>
          <a:p>
            <a:pPr marL="812800" indent="-812800" eaLnBrk="1" hangingPunct="1">
              <a:buNone/>
            </a:pPr>
            <a:r>
              <a:rPr lang="ja-JP" altLang="en-US" sz="1200" dirty="0">
                <a:latin typeface="ＭＳ Ｐゴシック" panose="020B0600070205080204" pitchFamily="50" charset="-128"/>
              </a:rPr>
              <a:t>２ 折れ線グラフ</a:t>
            </a:r>
            <a:endParaRPr lang="en-US" altLang="ja-JP" sz="1200" dirty="0">
              <a:latin typeface="ＭＳ Ｐゴシック" panose="020B0600070205080204" pitchFamily="50" charset="-128"/>
            </a:endParaRPr>
          </a:p>
          <a:p>
            <a:pPr marL="812800" indent="-812800" eaLnBrk="1" hangingPunct="1">
              <a:buNone/>
            </a:pPr>
            <a:r>
              <a:rPr lang="ja-JP" altLang="en-US" sz="1200" dirty="0">
                <a:latin typeface="ＭＳ Ｐゴシック" panose="020B0600070205080204" pitchFamily="50" charset="-128"/>
              </a:rPr>
              <a:t>３ 円・帯グラフ</a:t>
            </a:r>
            <a:endParaRPr lang="en-US" altLang="ja-JP" sz="1200" dirty="0">
              <a:latin typeface="ＭＳ Ｐゴシック" panose="020B0600070205080204" pitchFamily="50" charset="-128"/>
            </a:endParaRPr>
          </a:p>
          <a:p>
            <a:pPr marL="812800" indent="-812800" eaLnBrk="1" hangingPunct="1">
              <a:buNone/>
            </a:pPr>
            <a:r>
              <a:rPr lang="ja-JP" altLang="en-US" sz="1200" dirty="0">
                <a:latin typeface="ＭＳ Ｐゴシック" panose="020B0600070205080204" pitchFamily="50" charset="-128"/>
              </a:rPr>
              <a:t>４ 複合グラフ</a:t>
            </a:r>
            <a:endParaRPr lang="en-US" altLang="ja-JP" sz="1200" dirty="0">
              <a:latin typeface="ＭＳ Ｐゴシック" panose="020B0600070205080204" pitchFamily="50" charset="-128"/>
            </a:endParaRPr>
          </a:p>
          <a:p>
            <a:pPr marL="812800" indent="-812800" eaLnBrk="1" hangingPunct="1">
              <a:buNone/>
            </a:pPr>
            <a:r>
              <a:rPr lang="ja-JP" altLang="en-US" sz="1200" dirty="0">
                <a:latin typeface="ＭＳ Ｐゴシック" panose="020B0600070205080204" pitchFamily="50" charset="-128"/>
              </a:rPr>
              <a:t>なお、統計関連</a:t>
            </a:r>
            <a:r>
              <a:rPr lang="en-US" altLang="ja-JP" sz="1200" dirty="0">
                <a:latin typeface="ＭＳ Ｐゴシック" panose="020B0600070205080204" pitchFamily="50" charset="-128"/>
              </a:rPr>
              <a:t>web</a:t>
            </a:r>
            <a:r>
              <a:rPr lang="ja-JP" altLang="en-US" sz="1200" dirty="0">
                <a:latin typeface="ＭＳ Ｐゴシック" panose="020B0600070205080204" pitchFamily="50" charset="-128"/>
              </a:rPr>
              <a:t>サイトで</a:t>
            </a:r>
            <a:r>
              <a:rPr lang="ja-JP" altLang="en-US" dirty="0">
                <a:latin typeface="ＭＳ Ｐゴシック" panose="020B0600070205080204" pitchFamily="50" charset="-128"/>
              </a:rPr>
              <a:t>・公的統計データベース </a:t>
            </a:r>
            <a:r>
              <a:rPr lang="ja-JP" altLang="en-US" sz="1050" dirty="0">
                <a:latin typeface="ＭＳ Ｐゴシック" panose="020B0600070205080204" pitchFamily="50" charset="-128"/>
              </a:rPr>
              <a:t>政府統計総合窓口</a:t>
            </a:r>
            <a:r>
              <a:rPr lang="ja-JP" altLang="en-US" dirty="0">
                <a:latin typeface="ＭＳ Ｐゴシック" panose="020B0600070205080204" pitchFamily="50" charset="-128"/>
              </a:rPr>
              <a:t>（</a:t>
            </a:r>
            <a:r>
              <a:rPr lang="en-US" altLang="ja-JP" dirty="0">
                <a:latin typeface="ＭＳ Ｐゴシック" panose="020B0600070205080204" pitchFamily="50" charset="-128"/>
              </a:rPr>
              <a:t>e-stat</a:t>
            </a:r>
            <a:r>
              <a:rPr lang="ja-JP" altLang="en-US" dirty="0">
                <a:latin typeface="ＭＳ Ｐゴシック" panose="020B0600070205080204" pitchFamily="50" charset="-128"/>
              </a:rPr>
              <a:t>）、統計学習サイト </a:t>
            </a:r>
            <a:r>
              <a:rPr lang="ja-JP" altLang="en-US" sz="1050" dirty="0">
                <a:latin typeface="ＭＳ Ｐゴシック" panose="020B0600070205080204" pitchFamily="50" charset="-128"/>
              </a:rPr>
              <a:t>なるほど統計学園（グラフ作成方法）があります。</a:t>
            </a:r>
            <a:endParaRPr lang="ja-JP" altLang="ja-JP" sz="1050" dirty="0">
              <a:latin typeface="ＭＳ Ｐゴシック" panose="020B0600070205080204" pitchFamily="50" charset="-128"/>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10026613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t>統計グラフの役割とデータの種類を紹介します。</a:t>
            </a:r>
            <a:endParaRPr kumimoji="1" lang="en-US" altLang="ja-JP" dirty="0"/>
          </a:p>
          <a:p>
            <a:r>
              <a:rPr kumimoji="1" lang="ja-JP" altLang="en-US" dirty="0"/>
              <a:t>・統計の役割は、データをまとめること、問題解決プロセスを整理することです。</a:t>
            </a:r>
          </a:p>
          <a:p>
            <a:r>
              <a:rPr kumimoji="1" lang="ja-JP" altLang="en-US" dirty="0"/>
              <a:t>・統計分析には記述統計、推測統計があります。</a:t>
            </a:r>
          </a:p>
          <a:p>
            <a:r>
              <a:rPr kumimoji="1" lang="ja-JP" altLang="en-US" dirty="0"/>
              <a:t>・統計グラフは、棒、折れ線、複合、円・帯グラフなどがあります。</a:t>
            </a:r>
          </a:p>
          <a:p>
            <a:r>
              <a:rPr kumimoji="1" lang="ja-JP" altLang="en-US" dirty="0"/>
              <a:t>・データの種類は、質的データと量的データがります。</a:t>
            </a:r>
          </a:p>
          <a:p>
            <a:r>
              <a:rPr kumimoji="1" lang="ja-JP" altLang="en-US" dirty="0"/>
              <a:t>・データの探し方のサイトは</a:t>
            </a:r>
            <a:r>
              <a:rPr kumimoji="1" lang="en-US" altLang="ja-JP" dirty="0"/>
              <a:t>e-stat</a:t>
            </a:r>
            <a:r>
              <a:rPr kumimoji="1" lang="ja-JP" altLang="en-US" dirty="0"/>
              <a:t>、なるほど統計学園がお勧めです。</a:t>
            </a: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21</a:t>
            </a:fld>
            <a:endParaRPr lang="en-US" altLang="ja-JP"/>
          </a:p>
        </p:txBody>
      </p:sp>
    </p:spTree>
    <p:extLst>
      <p:ext uri="{BB962C8B-B14F-4D97-AF65-F5344CB8AC3E}">
        <p14:creationId xmlns:p14="http://schemas.microsoft.com/office/powerpoint/2010/main" val="203790848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FontTx/>
              <a:buNone/>
            </a:pPr>
            <a:r>
              <a:rPr lang="ja-JP" altLang="en-US" sz="1600" dirty="0">
                <a:solidFill>
                  <a:srgbClr val="002060"/>
                </a:solidFill>
              </a:rPr>
              <a:t>統計グラフは統計調査などの結果を視覚的にあらわしたものです。</a:t>
            </a:r>
            <a:endParaRPr lang="en-US" altLang="ja-JP" sz="1600" dirty="0">
              <a:solidFill>
                <a:srgbClr val="002060"/>
              </a:solidFill>
            </a:endParaRPr>
          </a:p>
          <a:p>
            <a:pPr>
              <a:buFontTx/>
              <a:buNone/>
            </a:pPr>
            <a:r>
              <a:rPr lang="ja-JP" altLang="en-US" sz="1600" dirty="0">
                <a:solidFill>
                  <a:srgbClr val="002060"/>
                </a:solidFill>
              </a:rPr>
              <a:t>統計グラフの種類を説明します。</a:t>
            </a:r>
            <a:endParaRPr lang="en-US" altLang="ja-JP" sz="1600" dirty="0">
              <a:solidFill>
                <a:srgbClr val="002060"/>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dirty="0">
                <a:solidFill>
                  <a:srgbClr val="002060"/>
                </a:solidFill>
              </a:rPr>
              <a:t>統計グラフには、棒グラフ、帯グラフ・円グラフ、点グラフ、線グラフのほか、統計地図があります。</a:t>
            </a:r>
          </a:p>
          <a:p>
            <a:pPr>
              <a:buFontTx/>
              <a:buNone/>
            </a:pPr>
            <a:r>
              <a:rPr lang="ja-JP" altLang="en-US" sz="1200" dirty="0">
                <a:solidFill>
                  <a:srgbClr val="002060"/>
                </a:solidFill>
              </a:rPr>
              <a:t>グラフ作成時には目盛線、基準線を同じにする必要</a:t>
            </a:r>
            <a:r>
              <a:rPr lang="ja-JP" altLang="en-US" sz="1200" b="0" i="0" dirty="0">
                <a:solidFill>
                  <a:srgbClr val="002060"/>
                </a:solidFill>
              </a:rPr>
              <a:t>があります。</a:t>
            </a:r>
            <a:endParaRPr lang="en-US" altLang="ja-JP" sz="1200" b="0" i="0" dirty="0">
              <a:solidFill>
                <a:srgbClr val="002060"/>
              </a:solidFill>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134406277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DBD9FECD-6692-4BC4-80C3-A591B4C7727C}"/>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1pPr>
            <a:lvl2pPr marL="749300" indent="-28733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2pPr>
            <a:lvl3pPr marL="1154113"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3pPr>
            <a:lvl4pPr marL="1616075"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4pPr>
            <a:lvl5pPr marL="2076450"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5pPr>
            <a:lvl6pPr marL="25336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6pPr>
            <a:lvl7pPr marL="29908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7pPr>
            <a:lvl8pPr marL="34480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8pPr>
            <a:lvl9pPr marL="39052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en-US" altLang="ja-JP" sz="1000">
                <a:solidFill>
                  <a:srgbClr val="000000"/>
                </a:solidFill>
                <a:ea typeface="ＭＳ Ｐゴシック" panose="020B0600070205080204" pitchFamily="50" charset="-128"/>
              </a:rPr>
              <a:t>*</a:t>
            </a:r>
          </a:p>
        </p:txBody>
      </p:sp>
      <p:sp>
        <p:nvSpPr>
          <p:cNvPr id="59395" name="Rectangle 3">
            <a:extLst>
              <a:ext uri="{FF2B5EF4-FFF2-40B4-BE49-F238E27FC236}">
                <a16:creationId xmlns:a16="http://schemas.microsoft.com/office/drawing/2014/main" id="{891AF074-38BE-4410-8B48-73714FF6AFF0}"/>
              </a:ext>
            </a:extLst>
          </p:cNvPr>
          <p:cNvSpPr>
            <a:spLocks noGrp="1" noChangeArrowheads="1"/>
          </p:cNvSpPr>
          <p:nvPr>
            <p:ph type="dt" sz="quarter"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1pPr>
            <a:lvl2pPr marL="749300" indent="-28733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2pPr>
            <a:lvl3pPr marL="1154113"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3pPr>
            <a:lvl4pPr marL="1616075"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4pPr>
            <a:lvl5pPr marL="2076450"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5pPr>
            <a:lvl6pPr marL="25336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6pPr>
            <a:lvl7pPr marL="29908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7pPr>
            <a:lvl8pPr marL="34480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8pPr>
            <a:lvl9pPr marL="39052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en-US" altLang="ja-JP" sz="1000">
                <a:solidFill>
                  <a:srgbClr val="000000"/>
                </a:solidFill>
                <a:ea typeface="ＭＳ Ｐゴシック" panose="020B0600070205080204" pitchFamily="50" charset="-128"/>
              </a:rPr>
              <a:t>07/16/96</a:t>
            </a:r>
          </a:p>
        </p:txBody>
      </p:sp>
      <p:sp>
        <p:nvSpPr>
          <p:cNvPr id="59396" name="Rectangle 6">
            <a:extLst>
              <a:ext uri="{FF2B5EF4-FFF2-40B4-BE49-F238E27FC236}">
                <a16:creationId xmlns:a16="http://schemas.microsoft.com/office/drawing/2014/main" id="{76B57439-E9D1-48CC-8744-3BB7876614AA}"/>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1pPr>
            <a:lvl2pPr marL="749300" indent="-28733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2pPr>
            <a:lvl3pPr marL="1154113"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3pPr>
            <a:lvl4pPr marL="1616075"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4pPr>
            <a:lvl5pPr marL="2076450"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5pPr>
            <a:lvl6pPr marL="25336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6pPr>
            <a:lvl7pPr marL="29908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7pPr>
            <a:lvl8pPr marL="34480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8pPr>
            <a:lvl9pPr marL="39052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en-US" altLang="ja-JP" sz="1000">
                <a:solidFill>
                  <a:srgbClr val="000000"/>
                </a:solidFill>
                <a:ea typeface="ＭＳ Ｐゴシック" panose="020B0600070205080204" pitchFamily="50" charset="-128"/>
              </a:rPr>
              <a:t>*</a:t>
            </a:r>
          </a:p>
        </p:txBody>
      </p:sp>
      <p:sp>
        <p:nvSpPr>
          <p:cNvPr id="59397" name="Rectangle 7">
            <a:extLst>
              <a:ext uri="{FF2B5EF4-FFF2-40B4-BE49-F238E27FC236}">
                <a16:creationId xmlns:a16="http://schemas.microsoft.com/office/drawing/2014/main" id="{2A3D2D25-E9CE-42CB-8988-B84F7C693C8A}"/>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1pPr>
            <a:lvl2pPr marL="749300" indent="-28733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2pPr>
            <a:lvl3pPr marL="1154113"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3pPr>
            <a:lvl4pPr marL="1616075"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4pPr>
            <a:lvl5pPr marL="2076450"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5pPr>
            <a:lvl6pPr marL="25336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6pPr>
            <a:lvl7pPr marL="29908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7pPr>
            <a:lvl8pPr marL="34480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8pPr>
            <a:lvl9pPr marL="39052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44A6D92D-5F17-41DE-A595-1DA4C344D453}" type="slidenum">
              <a:rPr lang="ja-JP" altLang="ja-JP" sz="1000" smtClean="0">
                <a:solidFill>
                  <a:srgbClr val="000000"/>
                </a:solidFill>
                <a:ea typeface="ＭＳ Ｐゴシック" panose="020B0600070205080204" pitchFamily="50" charset="-128"/>
              </a:rPr>
              <a:pPr>
                <a:spcBef>
                  <a:spcPct val="0"/>
                </a:spcBef>
              </a:pPr>
              <a:t>23</a:t>
            </a:fld>
            <a:r>
              <a:rPr lang="en-US" altLang="ja-JP" sz="1000">
                <a:solidFill>
                  <a:srgbClr val="000000"/>
                </a:solidFill>
                <a:ea typeface="ＭＳ Ｐゴシック" panose="020B0600070205080204" pitchFamily="50" charset="-128"/>
              </a:rPr>
              <a:t>##</a:t>
            </a:r>
          </a:p>
        </p:txBody>
      </p:sp>
      <p:sp>
        <p:nvSpPr>
          <p:cNvPr id="59398" name="Rectangle 1">
            <a:extLst>
              <a:ext uri="{FF2B5EF4-FFF2-40B4-BE49-F238E27FC236}">
                <a16:creationId xmlns:a16="http://schemas.microsoft.com/office/drawing/2014/main" id="{3DB10986-87A7-4B6B-8817-CE16EE30041C}"/>
              </a:ext>
            </a:extLst>
          </p:cNvPr>
          <p:cNvSpPr>
            <a:spLocks noGrp="1" noRot="1" noChangeAspect="1" noChangeArrowheads="1" noTextEdit="1"/>
          </p:cNvSpPr>
          <p:nvPr>
            <p:ph type="sldImg"/>
          </p:nvPr>
        </p:nvSpPr>
        <p:spPr>
          <a:xfrm>
            <a:off x="3130550" y="509588"/>
            <a:ext cx="3689350" cy="2554287"/>
          </a:xfrm>
          <a:solidFill>
            <a:srgbClr val="FFFFFF"/>
          </a:solidFill>
          <a:ln/>
        </p:spPr>
      </p:sp>
      <p:sp>
        <p:nvSpPr>
          <p:cNvPr id="59399" name="Rectangle 2">
            <a:extLst>
              <a:ext uri="{FF2B5EF4-FFF2-40B4-BE49-F238E27FC236}">
                <a16:creationId xmlns:a16="http://schemas.microsoft.com/office/drawing/2014/main" id="{1D5C8541-F65D-43A7-8613-28377A4DFF2B}"/>
              </a:ext>
            </a:extLst>
          </p:cNvPr>
          <p:cNvSpPr>
            <a:spLocks noGrp="1" noChangeArrowheads="1"/>
          </p:cNvSpPr>
          <p:nvPr>
            <p:ph type="body" idx="1"/>
          </p:nvPr>
        </p:nvSpPr>
        <p:spPr>
          <a:xfrm>
            <a:off x="1325563" y="3232150"/>
            <a:ext cx="7286625" cy="3065463"/>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465A4"/>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ja-JP" altLang="en-US" b="0" i="0" dirty="0">
                <a:latin typeface="Arial" panose="020B0604020202020204" pitchFamily="34" charset="0"/>
              </a:rPr>
              <a:t>それぞれの比較で一般的に使われるグラフを紹介します。</a:t>
            </a:r>
            <a:endParaRPr lang="en-US" altLang="ja-JP" b="0" i="0" dirty="0">
              <a:latin typeface="Arial" panose="020B0604020202020204" pitchFamily="34" charset="0"/>
            </a:endParaRPr>
          </a:p>
          <a:p>
            <a:r>
              <a:rPr lang="ja-JP" altLang="en-US" dirty="0">
                <a:latin typeface="Arial" panose="020B0604020202020204" pitchFamily="34" charset="0"/>
              </a:rPr>
              <a:t>　データの大小比較する場合、実数の比較で棒グラフが使用、割合の比較は、円・帯グラフ、時系列比較は、折れ線グラフが使用されます。</a:t>
            </a:r>
          </a:p>
          <a:p>
            <a:r>
              <a:rPr lang="ja-JP" altLang="en-US" dirty="0">
                <a:latin typeface="Arial" panose="020B0604020202020204" pitchFamily="34" charset="0"/>
              </a:rPr>
              <a:t>　データの偏りの比較は、ヒートマップや統計地図があります。</a:t>
            </a:r>
          </a:p>
          <a:p>
            <a:r>
              <a:rPr lang="ja-JP" altLang="en-US" dirty="0">
                <a:latin typeface="Arial" panose="020B0604020202020204" pitchFamily="34" charset="0"/>
              </a:rPr>
              <a:t>　データ関係性の比較は、散布図を作成すると見やすくなります。</a:t>
            </a:r>
          </a:p>
          <a:p>
            <a:r>
              <a:rPr lang="ja-JP" altLang="en-US" dirty="0">
                <a:latin typeface="Arial" panose="020B0604020202020204" pitchFamily="34" charset="0"/>
              </a:rPr>
              <a:t>　統計グラフでの比較のポイントは、他と比較し異なる値、傾向が変わる部分（最大値、最小値など）です。</a:t>
            </a:r>
            <a:endParaRPr lang="en-US" altLang="ja-JP" dirty="0">
              <a:latin typeface="Arial" panose="020B0604020202020204" pitchFamily="34" charset="0"/>
            </a:endParaRPr>
          </a:p>
          <a:p>
            <a:r>
              <a:rPr lang="ja-JP" altLang="en-US" dirty="0">
                <a:latin typeface="Arial" panose="020B0604020202020204" pitchFamily="34" charset="0"/>
              </a:rPr>
              <a:t>なお、作成の詳細は、統計局学習サイト「なるほど統計学園」を参照してください。</a:t>
            </a:r>
          </a:p>
          <a:p>
            <a:endParaRPr lang="ja-JP" altLang="ja-JP" dirty="0">
              <a:latin typeface="Arial" panose="020B0604020202020204" pitchFamily="34" charset="0"/>
            </a:endParaRPr>
          </a:p>
        </p:txBody>
      </p:sp>
    </p:spTree>
    <p:extLst>
      <p:ext uri="{BB962C8B-B14F-4D97-AF65-F5344CB8AC3E}">
        <p14:creationId xmlns:p14="http://schemas.microsoft.com/office/powerpoint/2010/main" val="127239656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t>棒グラフ作成の特徴を説明します。</a:t>
            </a:r>
            <a:endParaRPr kumimoji="1" lang="en-US" altLang="ja-JP" dirty="0"/>
          </a:p>
          <a:p>
            <a:r>
              <a:rPr kumimoji="1" lang="ja-JP" altLang="en-US" dirty="0"/>
              <a:t>特徴は、棒の長さで数量を表示することです。単純で感覚的にわかるグラフです。</a:t>
            </a:r>
          </a:p>
          <a:p>
            <a:r>
              <a:rPr kumimoji="1" lang="ja-JP" altLang="en-US" dirty="0"/>
              <a:t>用途は、比較できる統計数字が少ないとき、数字の差を重視するときに作成します。</a:t>
            </a:r>
          </a:p>
          <a:p>
            <a:r>
              <a:rPr kumimoji="1" lang="ja-JP" altLang="en-US" dirty="0"/>
              <a:t>注意点は、棒の太さ、間隔を等しくすること、ゼロ目盛り、ゼロ線を入れることです。なお、棒の説明は中央真下に入れます。</a:t>
            </a:r>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24</a:t>
            </a:fld>
            <a:endParaRPr lang="en-US" altLang="ja-JP"/>
          </a:p>
        </p:txBody>
      </p:sp>
    </p:spTree>
    <p:extLst>
      <p:ext uri="{BB962C8B-B14F-4D97-AF65-F5344CB8AC3E}">
        <p14:creationId xmlns:p14="http://schemas.microsoft.com/office/powerpoint/2010/main" val="250669345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latin typeface="ＭＳ Ｐゴシック" panose="020B0600070205080204" pitchFamily="50" charset="-128"/>
              </a:rPr>
              <a:t>棒グラフ例です。</a:t>
            </a:r>
            <a:endParaRPr lang="en-US" altLang="ja-JP" sz="1200" dirty="0">
              <a:latin typeface="ＭＳ Ｐゴシック" panose="020B0600070205080204" pitchFamily="50" charset="-128"/>
            </a:endParaRPr>
          </a:p>
          <a:p>
            <a:r>
              <a:rPr lang="ja-JP" altLang="en-US" sz="1200" dirty="0">
                <a:latin typeface="ＭＳ Ｐゴシック" panose="020B0600070205080204" pitchFamily="50" charset="-128"/>
              </a:rPr>
              <a:t>総務省「国勢調査」の年齢</a:t>
            </a:r>
            <a:r>
              <a:rPr lang="en-US" altLang="ja-JP" sz="1200" dirty="0">
                <a:latin typeface="ＭＳ Ｐゴシック" panose="020B0600070205080204" pitchFamily="50" charset="-128"/>
              </a:rPr>
              <a:t>3</a:t>
            </a:r>
            <a:r>
              <a:rPr lang="ja-JP" altLang="en-US" sz="1200" dirty="0">
                <a:latin typeface="ＭＳ Ｐゴシック" panose="020B0600070205080204" pitchFamily="50" charset="-128"/>
              </a:rPr>
              <a:t>区分別総人口の推移のグラフで、高齢人口（</a:t>
            </a:r>
            <a:r>
              <a:rPr lang="en-US" altLang="ja-JP" sz="1200" dirty="0">
                <a:latin typeface="ＭＳ Ｐゴシック" panose="020B0600070205080204" pitchFamily="50" charset="-128"/>
              </a:rPr>
              <a:t>65</a:t>
            </a:r>
            <a:r>
              <a:rPr lang="ja-JP" altLang="en-US" sz="1200" dirty="0">
                <a:latin typeface="ＭＳ Ｐゴシック" panose="020B0600070205080204" pitchFamily="50" charset="-128"/>
              </a:rPr>
              <a:t>歳以上人口）の増加の推移がわかります。 </a:t>
            </a:r>
            <a:endParaRPr lang="en-US" altLang="ja-JP" sz="1200" dirty="0">
              <a:latin typeface="ＭＳ Ｐゴシック" panose="020B0600070205080204" pitchFamily="50" charset="-128"/>
            </a:endParaRPr>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6013249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812800" indent="-812800" eaLnBrk="1" hangingPunct="1">
              <a:buFont typeface="Wingdings" panose="05000000000000000000" pitchFamily="2" charset="2"/>
              <a:buNone/>
            </a:pPr>
            <a:r>
              <a:rPr lang="ja-JP" altLang="en-US" sz="1200" dirty="0"/>
              <a:t>折れ線グラフ作成の特徴を説明します。</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特徴は、線の動きで統計数量を表示できます。</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用途は時間的推移、項目間の比較するときに使います。</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注意点は、座標に統計値を結び直線で結ぶグラフで、年次別、時期別、年齢別時系列のグラフがあります。</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　目盛は、普通では変動の差、対数では、変動の比をあらわします。</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　データをつなぐ線は、実線、破線、鎖線、点線があります。　　</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　なお、欠測値など統計値が欠けている場合は、線をつなぎません。</a:t>
            </a:r>
            <a:endParaRPr lang="en-US" altLang="ja-JP" dirty="0">
              <a:latin typeface="ＭＳ Ｐゴシック" panose="020B0600070205080204" pitchFamily="50" charset="-128"/>
            </a:endParaRP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26</a:t>
            </a:fld>
            <a:endParaRPr lang="en-US" altLang="ja-JP"/>
          </a:p>
        </p:txBody>
      </p:sp>
    </p:spTree>
    <p:extLst>
      <p:ext uri="{BB962C8B-B14F-4D97-AF65-F5344CB8AC3E}">
        <p14:creationId xmlns:p14="http://schemas.microsoft.com/office/powerpoint/2010/main" val="95799181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latin typeface="ＭＳ Ｐゴシック" panose="020B0600070205080204" pitchFamily="50" charset="-128"/>
              </a:rPr>
              <a:t>折れ線グラフの事例です。</a:t>
            </a:r>
            <a:endParaRPr lang="en-US" altLang="ja-JP" sz="1200" dirty="0">
              <a:latin typeface="ＭＳ Ｐゴシック" panose="020B0600070205080204" pitchFamily="50" charset="-128"/>
            </a:endParaRPr>
          </a:p>
          <a:p>
            <a:r>
              <a:rPr lang="ja-JP" altLang="en-US" sz="1200" dirty="0">
                <a:latin typeface="ＭＳ Ｐゴシック" panose="020B0600070205080204" pitchFamily="50" charset="-128"/>
              </a:rPr>
              <a:t>総務省「住民基本台帳移動報告」及び厚生労働省「人口動態調査」の兵庫県の人口要因別増減の推移のグラフです。</a:t>
            </a:r>
            <a:endParaRPr lang="en-US" altLang="ja-JP" sz="1200" dirty="0">
              <a:latin typeface="ＭＳ Ｐゴシック" panose="020B0600070205080204" pitchFamily="50" charset="-128"/>
            </a:endParaRPr>
          </a:p>
          <a:p>
            <a:r>
              <a:rPr kumimoji="1" lang="en-US" altLang="ja-JP" sz="1200" dirty="0">
                <a:latin typeface="ＭＳ Ｐゴシック" panose="020B0600070205080204" pitchFamily="50" charset="-128"/>
              </a:rPr>
              <a:t>1995</a:t>
            </a:r>
            <a:r>
              <a:rPr kumimoji="1" lang="ja-JP" altLang="en-US" sz="1200" dirty="0">
                <a:latin typeface="ＭＳ Ｐゴシック" panose="020B0600070205080204" pitchFamily="50" charset="-128"/>
              </a:rPr>
              <a:t>年は、阪神・淡路大震災で死亡数の一時的増加、県外転出の一時的増加などがわかります。</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210371955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t>円グラフ作成の特徴を説明します。</a:t>
            </a:r>
            <a:endParaRPr kumimoji="1" lang="en-US" altLang="ja-JP" dirty="0"/>
          </a:p>
          <a:p>
            <a:r>
              <a:rPr kumimoji="1" lang="ja-JP" altLang="en-US" dirty="0"/>
              <a:t>特徴は、構成割合を円で表示、小さな数の表示が可能です。</a:t>
            </a:r>
          </a:p>
          <a:p>
            <a:r>
              <a:rPr kumimoji="1" lang="ja-JP" altLang="en-US" dirty="0"/>
              <a:t>用途は、構成割合の傾向を一目で把握するグラフです。</a:t>
            </a:r>
          </a:p>
          <a:p>
            <a:r>
              <a:rPr kumimoji="1" lang="ja-JP" altLang="en-US" dirty="0"/>
              <a:t>留意点は、円の面積を半径で区切り構成比割合を表す場合、配列は量的配列（構成比の割合順）、質的配列（年齢別等自然的順序）があり、データが未記入などによる「不詳」は最後、構成ウェイトが小さい項目を集めた「その他」は「不詳」の直前に入れます。なお、表示項目は、見やすいグラフとするため、７区分までの表示が望ましい。</a:t>
            </a: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28</a:t>
            </a:fld>
            <a:endParaRPr lang="en-US" altLang="ja-JP"/>
          </a:p>
        </p:txBody>
      </p:sp>
    </p:spTree>
    <p:extLst>
      <p:ext uri="{BB962C8B-B14F-4D97-AF65-F5344CB8AC3E}">
        <p14:creationId xmlns:p14="http://schemas.microsoft.com/office/powerpoint/2010/main" val="372852634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latin typeface="ＭＳ Ｐゴシック" panose="020B0600070205080204" pitchFamily="50" charset="-128"/>
              </a:rPr>
              <a:t>円グラフの事例です。</a:t>
            </a:r>
            <a:endParaRPr kumimoji="1" lang="en-US" altLang="zh-TW" dirty="0"/>
          </a:p>
          <a:p>
            <a:r>
              <a:rPr kumimoji="1" lang="ja-JP" altLang="en-US" dirty="0"/>
              <a:t>農林水産省「生産農業所得統計」の兵庫県</a:t>
            </a:r>
            <a:r>
              <a:rPr kumimoji="1" lang="zh-TW" altLang="en-US" dirty="0"/>
              <a:t>農業産出額割合</a:t>
            </a:r>
            <a:r>
              <a:rPr kumimoji="1" lang="ja-JP" altLang="en-US" dirty="0"/>
              <a:t>をあらわしたグラフで、内側が産業中分類、外側が産業小分類でデータを整理しました。</a:t>
            </a:r>
            <a:endParaRPr kumimoji="1" lang="en-US" altLang="ja-JP" dirty="0"/>
          </a:p>
          <a:p>
            <a:r>
              <a:rPr kumimoji="1" lang="ja-JP" altLang="en-US" dirty="0"/>
              <a:t>耕種では米、畜産は鶏の生産ウェイトが高いことがわかります。</a:t>
            </a:r>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36739667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0AD66F02-958A-4791-A061-DD058EFEBEAC}"/>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F09A93EE-0338-4F20-8F9A-1C092F3E53AD}" type="slidenum">
              <a:rPr lang="ja-JP" altLang="en-US" sz="1000" smtClean="0">
                <a:latin typeface="Times New Roman" panose="02020603050405020304" pitchFamily="18" charset="0"/>
              </a:rPr>
              <a:pPr/>
              <a:t>3</a:t>
            </a:fld>
            <a:endParaRPr lang="en-US" altLang="ja-JP" sz="1000">
              <a:latin typeface="Times New Roman" panose="02020603050405020304" pitchFamily="18" charset="0"/>
            </a:endParaRPr>
          </a:p>
        </p:txBody>
      </p:sp>
      <p:sp>
        <p:nvSpPr>
          <p:cNvPr id="10243" name="Rectangle 2">
            <a:extLst>
              <a:ext uri="{FF2B5EF4-FFF2-40B4-BE49-F238E27FC236}">
                <a16:creationId xmlns:a16="http://schemas.microsoft.com/office/drawing/2014/main" id="{384FE52D-19D8-4354-B471-5B079C891FE4}"/>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1BA777BB-4DF8-48DE-9419-874A60FC335C}"/>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ja-JP" altLang="en-US" dirty="0"/>
              <a:t>統計に関する用語を説明します。</a:t>
            </a:r>
            <a:endParaRPr lang="en-US" altLang="ja-JP" dirty="0"/>
          </a:p>
          <a:p>
            <a:pPr eaLnBrk="1" hangingPunct="1"/>
            <a:r>
              <a:rPr lang="ja-JP" altLang="en-US" dirty="0"/>
              <a:t>統計は何か判断することをまとめたものです。</a:t>
            </a:r>
          </a:p>
          <a:p>
            <a:pPr eaLnBrk="1" hangingPunct="1"/>
            <a:r>
              <a:rPr lang="ja-JP" altLang="en-US" dirty="0"/>
              <a:t>データは固有名詞を排した一般的傾向をまとめたものです。</a:t>
            </a:r>
          </a:p>
          <a:p>
            <a:pPr eaLnBrk="1" hangingPunct="1"/>
            <a:r>
              <a:rPr lang="ja-JP" altLang="en-US" dirty="0"/>
              <a:t>統計量は決められた手続きでデータから得られる数値情報（たとえば平均値と平均値の差の標準偏差）です。</a:t>
            </a:r>
          </a:p>
          <a:p>
            <a:pPr eaLnBrk="1" hangingPunct="1"/>
            <a:r>
              <a:rPr lang="ja-JP" altLang="en-US" dirty="0"/>
              <a:t>センサスの由来は、古代ローマ時代にセンソールという職名をもった市民登録や税金などを担当する役人が行った人口調査を行ったことに由来し、</a:t>
            </a:r>
            <a:r>
              <a:rPr lang="ja-JP" altLang="en-US" b="0" i="0" strike="noStrike" baseline="0" dirty="0"/>
              <a:t>分かり易く言うと全数調査を指します。</a:t>
            </a:r>
          </a:p>
          <a:p>
            <a:pPr eaLnBrk="1" hangingPunct="1"/>
            <a:endParaRPr lang="ja-JP" altLang="en-US" dirty="0"/>
          </a:p>
        </p:txBody>
      </p:sp>
    </p:spTree>
    <p:extLst>
      <p:ext uri="{BB962C8B-B14F-4D97-AF65-F5344CB8AC3E}">
        <p14:creationId xmlns:p14="http://schemas.microsoft.com/office/powerpoint/2010/main" val="34282660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t>帯グラフ作成の特徴を説明します。</a:t>
            </a:r>
            <a:endParaRPr kumimoji="1" lang="en-US" altLang="ja-JP" dirty="0"/>
          </a:p>
          <a:p>
            <a:r>
              <a:rPr kumimoji="1" lang="ja-JP" altLang="en-US" dirty="0"/>
              <a:t>特徴は棒の長さを</a:t>
            </a:r>
            <a:r>
              <a:rPr kumimoji="1" lang="en-US" altLang="ja-JP" dirty="0"/>
              <a:t>100</a:t>
            </a:r>
            <a:r>
              <a:rPr kumimoji="1" lang="ja-JP" altLang="en-US" dirty="0"/>
              <a:t>％として構成割合を表示したグラフです。</a:t>
            </a:r>
          </a:p>
          <a:p>
            <a:r>
              <a:rPr kumimoji="1" lang="ja-JP" altLang="en-US" dirty="0"/>
              <a:t>用途は、連続した構成比の割合を観察したグラフです。</a:t>
            </a:r>
          </a:p>
          <a:p>
            <a:r>
              <a:rPr kumimoji="1" lang="ja-JP" altLang="en-US" dirty="0"/>
              <a:t>注意点は棒の太さ、間隔を等しくすること、ゼロ目盛、ゼロ線を入れることです。</a:t>
            </a:r>
          </a:p>
          <a:p>
            <a:r>
              <a:rPr kumimoji="1" lang="ja-JP" altLang="en-US" dirty="0"/>
              <a:t>　棒の説明は中央真下に入れます。</a:t>
            </a:r>
          </a:p>
          <a:p>
            <a:r>
              <a:rPr kumimoji="1" lang="ja-JP" altLang="en-US" dirty="0"/>
              <a:t>・たんざく形は面積を直線で区切り構成比割合をあらわします。</a:t>
            </a:r>
          </a:p>
          <a:p>
            <a:r>
              <a:rPr kumimoji="1" lang="ja-JP" altLang="en-US" dirty="0"/>
              <a:t>・縦型グラフの年次推移は下から上に、横型グラフの各項目は</a:t>
            </a:r>
            <a:r>
              <a:rPr lang="ja-JP" altLang="en-US" dirty="0">
                <a:latin typeface="ＭＳ Ｐゴシック" panose="020B0600070205080204" pitchFamily="50" charset="-128"/>
              </a:rPr>
              <a:t>左から右に整理します。</a:t>
            </a:r>
            <a:endParaRPr kumimoji="1" lang="ja-JP" altLang="en-US" dirty="0"/>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30</a:t>
            </a:fld>
            <a:endParaRPr lang="en-US" altLang="ja-JP"/>
          </a:p>
        </p:txBody>
      </p:sp>
    </p:spTree>
    <p:extLst>
      <p:ext uri="{BB962C8B-B14F-4D97-AF65-F5344CB8AC3E}">
        <p14:creationId xmlns:p14="http://schemas.microsoft.com/office/powerpoint/2010/main" val="83233127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latin typeface="ＭＳ Ｐゴシック" panose="020B0600070205080204" pitchFamily="50" charset="-128"/>
              </a:rPr>
              <a:t>帯グラフの事例です。</a:t>
            </a:r>
            <a:endParaRPr kumimoji="1" lang="en-US" altLang="ja-JP" dirty="0"/>
          </a:p>
          <a:p>
            <a:r>
              <a:rPr kumimoji="1" lang="ja-JP" altLang="en-US" dirty="0"/>
              <a:t>総務省「国勢調査」の年齢</a:t>
            </a:r>
            <a:r>
              <a:rPr kumimoji="1" lang="en-US" altLang="ja-JP" dirty="0"/>
              <a:t>3</a:t>
            </a:r>
            <a:r>
              <a:rPr kumimoji="1" lang="ja-JP" altLang="en-US" dirty="0"/>
              <a:t>区分別人口</a:t>
            </a:r>
            <a:r>
              <a:rPr kumimoji="1" lang="en-US" altLang="ja-JP" dirty="0"/>
              <a:t>(1970</a:t>
            </a:r>
            <a:r>
              <a:rPr kumimoji="1" lang="ja-JP" altLang="en-US" dirty="0"/>
              <a:t>年～</a:t>
            </a:r>
            <a:r>
              <a:rPr kumimoji="1" lang="en-US" altLang="ja-JP" dirty="0"/>
              <a:t>2020</a:t>
            </a:r>
            <a:r>
              <a:rPr kumimoji="1" lang="ja-JP" altLang="en-US" dirty="0"/>
              <a:t>年）の</a:t>
            </a:r>
            <a:r>
              <a:rPr lang="ja-JP" altLang="en-US" sz="1200" dirty="0">
                <a:latin typeface="ＭＳ Ｐゴシック" panose="020B0600070205080204" pitchFamily="50" charset="-128"/>
              </a:rPr>
              <a:t>年齢</a:t>
            </a:r>
            <a:r>
              <a:rPr lang="en-US" altLang="ja-JP" sz="1200" dirty="0">
                <a:latin typeface="ＭＳ Ｐゴシック" panose="020B0600070205080204" pitchFamily="50" charset="-128"/>
              </a:rPr>
              <a:t>3</a:t>
            </a:r>
            <a:r>
              <a:rPr lang="ja-JP" altLang="en-US" sz="1200" dirty="0">
                <a:latin typeface="ＭＳ Ｐゴシック" panose="020B0600070205080204" pitchFamily="50" charset="-128"/>
              </a:rPr>
              <a:t>区分別総人口の推移で、高齢者（</a:t>
            </a:r>
            <a:r>
              <a:rPr lang="en-US" altLang="ja-JP" sz="1200" dirty="0">
                <a:latin typeface="ＭＳ Ｐゴシック" panose="020B0600070205080204" pitchFamily="50" charset="-128"/>
              </a:rPr>
              <a:t>65</a:t>
            </a:r>
            <a:r>
              <a:rPr lang="ja-JP" altLang="en-US" sz="1200" dirty="0">
                <a:latin typeface="ＭＳ Ｐゴシック" panose="020B0600070205080204" pitchFamily="50" charset="-128"/>
              </a:rPr>
              <a:t>歳以上人口）の構成比の拡大がわかります。</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150514592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t>レーダーチャート（</a:t>
            </a:r>
            <a:r>
              <a:rPr lang="ja-JP" altLang="en-US" sz="1050" dirty="0"/>
              <a:t>広義の折れ線グラフ）の特徴を説明します。</a:t>
            </a:r>
            <a:endParaRPr kumimoji="1" lang="en-US" altLang="ja-JP" dirty="0"/>
          </a:p>
          <a:p>
            <a:r>
              <a:rPr kumimoji="1" lang="ja-JP" altLang="en-US" dirty="0"/>
              <a:t>特徴は、同心円を目盛りとする折れ線で複数統計数量を表示し、各変数の値を相対的な値や重要度を把握できます。</a:t>
            </a:r>
          </a:p>
          <a:p>
            <a:r>
              <a:rPr kumimoji="1" lang="ja-JP" altLang="en-US" dirty="0"/>
              <a:t>用途は、時系列の変化や項目別特徴の比較で、バランスが取れているほど正多角形に近い形です。</a:t>
            </a:r>
          </a:p>
          <a:p>
            <a:r>
              <a:rPr kumimoji="1" lang="ja-JP" altLang="en-US" dirty="0"/>
              <a:t>留意点は、データ値が大きいほど良いデータに変換する必要があります。</a:t>
            </a:r>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32</a:t>
            </a:fld>
            <a:endParaRPr lang="en-US" altLang="ja-JP"/>
          </a:p>
        </p:txBody>
      </p:sp>
    </p:spTree>
    <p:extLst>
      <p:ext uri="{BB962C8B-B14F-4D97-AF65-F5344CB8AC3E}">
        <p14:creationId xmlns:p14="http://schemas.microsoft.com/office/powerpoint/2010/main" val="359717570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latin typeface="ＭＳ Ｐゴシック" panose="020B0600070205080204" pitchFamily="50" charset="-128"/>
              </a:rPr>
              <a:t>レーダーチャートの例です。</a:t>
            </a:r>
            <a:endParaRPr kumimoji="1" lang="en-US" altLang="ja-JP" dirty="0"/>
          </a:p>
          <a:p>
            <a:r>
              <a:rPr kumimoji="1" lang="ja-JP" altLang="en-US" dirty="0"/>
              <a:t>県福祉部「医療施設調査」、総務省「国勢調査」から作成した県内</a:t>
            </a:r>
            <a:r>
              <a:rPr kumimoji="1" lang="en-US" altLang="ja-JP" dirty="0"/>
              <a:t>10</a:t>
            </a:r>
            <a:r>
              <a:rPr kumimoji="1" lang="ja-JP" altLang="en-US" dirty="0"/>
              <a:t>地域別人口</a:t>
            </a:r>
            <a:r>
              <a:rPr kumimoji="1" lang="en-US" altLang="ja-JP" dirty="0"/>
              <a:t>10</a:t>
            </a:r>
            <a:r>
              <a:rPr kumimoji="1" lang="ja-JP" altLang="en-US" dirty="0"/>
              <a:t>万人当たり医療施設数をレーダーチャートで作成しました。</a:t>
            </a:r>
            <a:endParaRPr kumimoji="1" lang="en-US" altLang="ja-JP" dirty="0"/>
          </a:p>
          <a:p>
            <a:r>
              <a:rPr kumimoji="1" lang="ja-JP" altLang="en-US" dirty="0"/>
              <a:t>中心から外側にいくほど、特化しているといえます。西播磨地域、淡路地域の人口</a:t>
            </a:r>
            <a:r>
              <a:rPr kumimoji="1" lang="en-US" altLang="ja-JP" dirty="0"/>
              <a:t>10</a:t>
            </a:r>
            <a:r>
              <a:rPr kumimoji="1" lang="ja-JP" altLang="en-US" dirty="0"/>
              <a:t>万人当たり医療施設数が多いことがわかります。</a:t>
            </a:r>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39375234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DBD9FECD-6692-4BC4-80C3-A591B4C7727C}"/>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1pPr>
            <a:lvl2pPr marL="749300" indent="-28733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2pPr>
            <a:lvl3pPr marL="1154113"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3pPr>
            <a:lvl4pPr marL="1616075"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4pPr>
            <a:lvl5pPr marL="2076450"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5pPr>
            <a:lvl6pPr marL="25336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6pPr>
            <a:lvl7pPr marL="29908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7pPr>
            <a:lvl8pPr marL="34480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8pPr>
            <a:lvl9pPr marL="39052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en-US" altLang="ja-JP" sz="1000">
                <a:solidFill>
                  <a:srgbClr val="000000"/>
                </a:solidFill>
                <a:ea typeface="ＭＳ Ｐゴシック" panose="020B0600070205080204" pitchFamily="50" charset="-128"/>
              </a:rPr>
              <a:t>*</a:t>
            </a:r>
          </a:p>
        </p:txBody>
      </p:sp>
      <p:sp>
        <p:nvSpPr>
          <p:cNvPr id="59395" name="Rectangle 3">
            <a:extLst>
              <a:ext uri="{FF2B5EF4-FFF2-40B4-BE49-F238E27FC236}">
                <a16:creationId xmlns:a16="http://schemas.microsoft.com/office/drawing/2014/main" id="{891AF074-38BE-4410-8B48-73714FF6AFF0}"/>
              </a:ext>
            </a:extLst>
          </p:cNvPr>
          <p:cNvSpPr>
            <a:spLocks noGrp="1" noChangeArrowheads="1"/>
          </p:cNvSpPr>
          <p:nvPr>
            <p:ph type="dt" sz="quarter"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1pPr>
            <a:lvl2pPr marL="749300" indent="-28733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2pPr>
            <a:lvl3pPr marL="1154113"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3pPr>
            <a:lvl4pPr marL="1616075"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4pPr>
            <a:lvl5pPr marL="2076450"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5pPr>
            <a:lvl6pPr marL="25336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6pPr>
            <a:lvl7pPr marL="29908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7pPr>
            <a:lvl8pPr marL="34480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8pPr>
            <a:lvl9pPr marL="39052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en-US" altLang="ja-JP" sz="1000">
                <a:solidFill>
                  <a:srgbClr val="000000"/>
                </a:solidFill>
                <a:ea typeface="ＭＳ Ｐゴシック" panose="020B0600070205080204" pitchFamily="50" charset="-128"/>
              </a:rPr>
              <a:t>07/16/96</a:t>
            </a:r>
          </a:p>
        </p:txBody>
      </p:sp>
      <p:sp>
        <p:nvSpPr>
          <p:cNvPr id="59396" name="Rectangle 6">
            <a:extLst>
              <a:ext uri="{FF2B5EF4-FFF2-40B4-BE49-F238E27FC236}">
                <a16:creationId xmlns:a16="http://schemas.microsoft.com/office/drawing/2014/main" id="{76B57439-E9D1-48CC-8744-3BB7876614AA}"/>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1pPr>
            <a:lvl2pPr marL="749300" indent="-28733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2pPr>
            <a:lvl3pPr marL="1154113"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3pPr>
            <a:lvl4pPr marL="1616075"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4pPr>
            <a:lvl5pPr marL="2076450"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5pPr>
            <a:lvl6pPr marL="25336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6pPr>
            <a:lvl7pPr marL="29908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7pPr>
            <a:lvl8pPr marL="34480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8pPr>
            <a:lvl9pPr marL="39052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en-US" altLang="ja-JP" sz="1000">
                <a:solidFill>
                  <a:srgbClr val="000000"/>
                </a:solidFill>
                <a:ea typeface="ＭＳ Ｐゴシック" panose="020B0600070205080204" pitchFamily="50" charset="-128"/>
              </a:rPr>
              <a:t>*</a:t>
            </a:r>
          </a:p>
        </p:txBody>
      </p:sp>
      <p:sp>
        <p:nvSpPr>
          <p:cNvPr id="59397" name="Rectangle 7">
            <a:extLst>
              <a:ext uri="{FF2B5EF4-FFF2-40B4-BE49-F238E27FC236}">
                <a16:creationId xmlns:a16="http://schemas.microsoft.com/office/drawing/2014/main" id="{2A3D2D25-E9CE-42CB-8988-B84F7C693C8A}"/>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1pPr>
            <a:lvl2pPr marL="749300" indent="-28733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2pPr>
            <a:lvl3pPr marL="1154113"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3pPr>
            <a:lvl4pPr marL="1616075"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4pPr>
            <a:lvl5pPr marL="2076450"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5pPr>
            <a:lvl6pPr marL="25336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6pPr>
            <a:lvl7pPr marL="29908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7pPr>
            <a:lvl8pPr marL="34480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8pPr>
            <a:lvl9pPr marL="39052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44A6D92D-5F17-41DE-A595-1DA4C344D453}" type="slidenum">
              <a:rPr lang="ja-JP" altLang="ja-JP" sz="1000" smtClean="0">
                <a:solidFill>
                  <a:srgbClr val="000000"/>
                </a:solidFill>
                <a:ea typeface="ＭＳ Ｐゴシック" panose="020B0600070205080204" pitchFamily="50" charset="-128"/>
              </a:rPr>
              <a:pPr>
                <a:spcBef>
                  <a:spcPct val="0"/>
                </a:spcBef>
              </a:pPr>
              <a:t>4</a:t>
            </a:fld>
            <a:r>
              <a:rPr lang="en-US" altLang="ja-JP" sz="1000">
                <a:solidFill>
                  <a:srgbClr val="000000"/>
                </a:solidFill>
                <a:ea typeface="ＭＳ Ｐゴシック" panose="020B0600070205080204" pitchFamily="50" charset="-128"/>
              </a:rPr>
              <a:t>##</a:t>
            </a:r>
          </a:p>
        </p:txBody>
      </p:sp>
      <p:sp>
        <p:nvSpPr>
          <p:cNvPr id="59398" name="Rectangle 1">
            <a:extLst>
              <a:ext uri="{FF2B5EF4-FFF2-40B4-BE49-F238E27FC236}">
                <a16:creationId xmlns:a16="http://schemas.microsoft.com/office/drawing/2014/main" id="{3DB10986-87A7-4B6B-8817-CE16EE30041C}"/>
              </a:ext>
            </a:extLst>
          </p:cNvPr>
          <p:cNvSpPr>
            <a:spLocks noGrp="1" noRot="1" noChangeAspect="1" noChangeArrowheads="1" noTextEdit="1"/>
          </p:cNvSpPr>
          <p:nvPr>
            <p:ph type="sldImg"/>
          </p:nvPr>
        </p:nvSpPr>
        <p:spPr>
          <a:xfrm>
            <a:off x="3130550" y="509588"/>
            <a:ext cx="3689350" cy="2554287"/>
          </a:xfrm>
          <a:solidFill>
            <a:srgbClr val="FFFFFF"/>
          </a:solidFill>
          <a:ln/>
        </p:spPr>
      </p:sp>
      <p:sp>
        <p:nvSpPr>
          <p:cNvPr id="59399" name="Rectangle 2">
            <a:extLst>
              <a:ext uri="{FF2B5EF4-FFF2-40B4-BE49-F238E27FC236}">
                <a16:creationId xmlns:a16="http://schemas.microsoft.com/office/drawing/2014/main" id="{1D5C8541-F65D-43A7-8613-28377A4DFF2B}"/>
              </a:ext>
            </a:extLst>
          </p:cNvPr>
          <p:cNvSpPr>
            <a:spLocks noGrp="1" noChangeArrowheads="1"/>
          </p:cNvSpPr>
          <p:nvPr>
            <p:ph type="body" idx="1"/>
          </p:nvPr>
        </p:nvSpPr>
        <p:spPr>
          <a:xfrm>
            <a:off x="1325563" y="3232150"/>
            <a:ext cx="7286625" cy="3065463"/>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465A4"/>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ja-JP" altLang="en-US" dirty="0">
                <a:latin typeface="Arial" panose="020B0604020202020204" pitchFamily="34" charset="0"/>
              </a:rPr>
              <a:t>統計データが使われる理由を説明します。</a:t>
            </a:r>
            <a:endParaRPr lang="en-US" altLang="ja-JP" dirty="0">
              <a:latin typeface="Arial" panose="020B0604020202020204" pitchFamily="34" charset="0"/>
            </a:endParaRPr>
          </a:p>
          <a:p>
            <a:r>
              <a:rPr lang="ja-JP" altLang="en-US" dirty="0">
                <a:latin typeface="Arial" panose="020B0604020202020204" pitchFamily="34" charset="0"/>
              </a:rPr>
              <a:t>統計データは、数値データと加工によるデータ分析があります。</a:t>
            </a:r>
            <a:endParaRPr lang="en-US" altLang="ja-JP" dirty="0">
              <a:latin typeface="Arial" panose="020B0604020202020204" pitchFamily="34" charset="0"/>
            </a:endParaRPr>
          </a:p>
          <a:p>
            <a:r>
              <a:rPr lang="ja-JP" altLang="en-US" dirty="0">
                <a:latin typeface="Arial" panose="020B0604020202020204" pitchFamily="34" charset="0"/>
              </a:rPr>
              <a:t>数値で表現されたデータは言葉と比べ、客観性が高く、誰が見ても大体同じように解釈できることが特徴です。</a:t>
            </a:r>
          </a:p>
          <a:p>
            <a:r>
              <a:rPr lang="ja-JP" altLang="en-US" dirty="0">
                <a:latin typeface="Arial" panose="020B0604020202020204" pitchFamily="34" charset="0"/>
              </a:rPr>
              <a:t>また、データ分析は、統計データから現状や判断に利用する情報を引き出すことを</a:t>
            </a:r>
            <a:r>
              <a:rPr lang="ja-JP" altLang="en-US" b="0" i="0" baseline="0" dirty="0">
                <a:solidFill>
                  <a:schemeClr val="tx1"/>
                </a:solidFill>
                <a:latin typeface="Arial" panose="020B0604020202020204" pitchFamily="34" charset="0"/>
              </a:rPr>
              <a:t>指し</a:t>
            </a:r>
            <a:r>
              <a:rPr lang="ja-JP" altLang="en-US" b="0" i="0" dirty="0">
                <a:latin typeface="Arial" panose="020B0604020202020204" pitchFamily="34" charset="0"/>
              </a:rPr>
              <a:t>、政策の合意形成の証拠として利用できます。</a:t>
            </a:r>
          </a:p>
          <a:p>
            <a:endParaRPr lang="ja-JP" altLang="ja-JP" dirty="0">
              <a:latin typeface="Arial" panose="020B0604020202020204" pitchFamily="34" charset="0"/>
            </a:endParaRPr>
          </a:p>
        </p:txBody>
      </p:sp>
    </p:spTree>
    <p:extLst>
      <p:ext uri="{BB962C8B-B14F-4D97-AF65-F5344CB8AC3E}">
        <p14:creationId xmlns:p14="http://schemas.microsoft.com/office/powerpoint/2010/main" val="534103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BD0A4261-5E57-47B8-98DD-3ACDFD87287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31D409C1-A8DF-422F-957E-E36D77FC3DC5}" type="slidenum">
              <a:rPr lang="ja-JP" altLang="en-US" sz="1000" smtClean="0">
                <a:latin typeface="Times New Roman" panose="02020603050405020304" pitchFamily="18" charset="0"/>
              </a:rPr>
              <a:pPr/>
              <a:t>5</a:t>
            </a:fld>
            <a:endParaRPr lang="en-US" altLang="ja-JP" sz="1000">
              <a:latin typeface="Times New Roman" panose="02020603050405020304" pitchFamily="18" charset="0"/>
            </a:endParaRPr>
          </a:p>
        </p:txBody>
      </p:sp>
      <p:sp>
        <p:nvSpPr>
          <p:cNvPr id="8195" name="Rectangle 2">
            <a:extLst>
              <a:ext uri="{FF2B5EF4-FFF2-40B4-BE49-F238E27FC236}">
                <a16:creationId xmlns:a16="http://schemas.microsoft.com/office/drawing/2014/main" id="{FA8BB8C6-7BA2-4855-9DB5-E344AE1A3031}"/>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3B543B99-7DC7-4C08-86F1-E6EF2769404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ja-JP" altLang="en-US" dirty="0"/>
              <a:t>公的統計などで統計データの作り方を紹介します。</a:t>
            </a:r>
            <a:endParaRPr lang="en-US" altLang="ja-JP" dirty="0"/>
          </a:p>
          <a:p>
            <a:pPr eaLnBrk="1" hangingPunct="1"/>
            <a:r>
              <a:rPr lang="ja-JP" altLang="en-US" dirty="0"/>
              <a:t>・消費者物価指数（加工統計）は、調査員がメーカー、銘柄指定品目を毎月調査し、たとえば、</a:t>
            </a:r>
            <a:r>
              <a:rPr lang="en-US" altLang="ja-JP" dirty="0"/>
              <a:t>100</a:t>
            </a:r>
            <a:r>
              <a:rPr lang="ja-JP" altLang="en-US" dirty="0"/>
              <a:t>グラム当たり価格調査、値動きが大きい生鮮品は月</a:t>
            </a:r>
            <a:r>
              <a:rPr lang="en-US" altLang="ja-JP" dirty="0"/>
              <a:t>3</a:t>
            </a:r>
            <a:r>
              <a:rPr lang="ja-JP" altLang="en-US" dirty="0"/>
              <a:t>回調査し作成します。</a:t>
            </a:r>
          </a:p>
          <a:p>
            <a:pPr eaLnBrk="1" hangingPunct="1"/>
            <a:r>
              <a:rPr lang="ja-JP" altLang="en-US" dirty="0"/>
              <a:t>・空家数は、</a:t>
            </a:r>
            <a:r>
              <a:rPr lang="en-US" altLang="ja-JP" dirty="0"/>
              <a:t>3</a:t>
            </a:r>
            <a:r>
              <a:rPr lang="ja-JP" altLang="en-US" dirty="0"/>
              <a:t>ヶ月間不使用の住宅で標本調査で全体を推計します。「住宅土地統計調査」（総務省）では、調査員が</a:t>
            </a:r>
            <a:r>
              <a:rPr lang="en-US" altLang="ja-JP" dirty="0"/>
              <a:t>5</a:t>
            </a:r>
            <a:r>
              <a:rPr lang="ja-JP" altLang="en-US" dirty="0"/>
              <a:t>年に</a:t>
            </a:r>
            <a:r>
              <a:rPr lang="en-US" altLang="ja-JP" dirty="0"/>
              <a:t>1</a:t>
            </a:r>
            <a:r>
              <a:rPr lang="ja-JP" altLang="en-US" dirty="0"/>
              <a:t>回調査（</a:t>
            </a:r>
            <a:r>
              <a:rPr lang="ja-JP" altLang="en-US" b="0" i="0" dirty="0">
                <a:solidFill>
                  <a:srgbClr val="FF0000"/>
                </a:solidFill>
              </a:rPr>
              <a:t>全国で</a:t>
            </a:r>
            <a:r>
              <a:rPr lang="ja-JP" altLang="en-US" dirty="0"/>
              <a:t>約</a:t>
            </a:r>
            <a:r>
              <a:rPr lang="en-US" altLang="ja-JP" dirty="0"/>
              <a:t>370</a:t>
            </a:r>
            <a:r>
              <a:rPr lang="ja-JP" altLang="en-US" dirty="0"/>
              <a:t>万戸標本調査）します。</a:t>
            </a:r>
          </a:p>
          <a:p>
            <a:pPr eaLnBrk="1" hangingPunct="1"/>
            <a:r>
              <a:rPr lang="ja-JP" altLang="en-US" dirty="0"/>
              <a:t>・政党支持率は電話調査（固定、携帯）で把握し、方法はＲＤＤ法（</a:t>
            </a:r>
            <a:r>
              <a:rPr lang="en-US" altLang="ja-JP" dirty="0"/>
              <a:t>Random Digit Dialing</a:t>
            </a:r>
            <a:r>
              <a:rPr lang="ja-JP" altLang="en-US" dirty="0"/>
              <a:t>）で、</a:t>
            </a:r>
            <a:r>
              <a:rPr lang="en-US" altLang="ja-JP" dirty="0"/>
              <a:t>1000</a:t>
            </a:r>
            <a:r>
              <a:rPr lang="ja-JP" altLang="en-US" dirty="0"/>
              <a:t>～</a:t>
            </a:r>
            <a:r>
              <a:rPr lang="en-US" altLang="ja-JP" dirty="0"/>
              <a:t>2000</a:t>
            </a:r>
            <a:r>
              <a:rPr lang="ja-JP" altLang="en-US" dirty="0"/>
              <a:t>サンプルを調査し全体を推計します。推計データの誤差率</a:t>
            </a:r>
            <a:r>
              <a:rPr lang="en-US" altLang="ja-JP" dirty="0"/>
              <a:t>(</a:t>
            </a:r>
            <a:r>
              <a:rPr lang="ja-JP" altLang="en-US" dirty="0"/>
              <a:t>たとえば、</a:t>
            </a:r>
            <a:r>
              <a:rPr lang="en-US" altLang="ja-JP" dirty="0"/>
              <a:t>5%</a:t>
            </a:r>
            <a:r>
              <a:rPr lang="ja-JP" altLang="en-US" dirty="0"/>
              <a:t>以内</a:t>
            </a:r>
            <a:r>
              <a:rPr lang="en-US" altLang="ja-JP" dirty="0"/>
              <a:t>)</a:t>
            </a:r>
            <a:r>
              <a:rPr lang="ja-JP" altLang="en-US" dirty="0"/>
              <a:t>確認が必要です。</a:t>
            </a:r>
          </a:p>
          <a:p>
            <a:pPr eaLnBrk="1" hangingPunct="1"/>
            <a:endParaRPr lang="ja-JP" altLang="en-US" dirty="0"/>
          </a:p>
        </p:txBody>
      </p:sp>
    </p:spTree>
    <p:extLst>
      <p:ext uri="{BB962C8B-B14F-4D97-AF65-F5344CB8AC3E}">
        <p14:creationId xmlns:p14="http://schemas.microsoft.com/office/powerpoint/2010/main" val="39666995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75716C65-A596-4521-99CD-16330EF793B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6BB3676D-D2AF-4CCE-AE33-A493DE7DB096}" type="slidenum">
              <a:rPr lang="ja-JP" altLang="en-US" sz="1000" smtClean="0">
                <a:latin typeface="Times New Roman" panose="02020603050405020304" pitchFamily="18" charset="0"/>
              </a:rPr>
              <a:pPr/>
              <a:t>6</a:t>
            </a:fld>
            <a:endParaRPr lang="en-US" altLang="ja-JP" sz="1000">
              <a:latin typeface="Times New Roman" panose="02020603050405020304" pitchFamily="18" charset="0"/>
            </a:endParaRPr>
          </a:p>
        </p:txBody>
      </p:sp>
      <p:sp>
        <p:nvSpPr>
          <p:cNvPr id="14339" name="Rectangle 2">
            <a:extLst>
              <a:ext uri="{FF2B5EF4-FFF2-40B4-BE49-F238E27FC236}">
                <a16:creationId xmlns:a16="http://schemas.microsoft.com/office/drawing/2014/main" id="{B8B5C2D5-E4D3-4CAC-B7CB-FF0406AD4306}"/>
              </a:ext>
            </a:extLst>
          </p:cNvPr>
          <p:cNvSpPr>
            <a:spLocks noGrp="1" noRot="1" noChangeAspect="1" noChangeArrowheads="1" noTextEdit="1"/>
          </p:cNvSpPr>
          <p:nvPr>
            <p:ph type="sldImg"/>
          </p:nvPr>
        </p:nvSpPr>
        <p:spPr>
          <a:ln/>
        </p:spPr>
      </p:sp>
      <p:sp>
        <p:nvSpPr>
          <p:cNvPr id="14340" name="Rectangle 3">
            <a:extLst>
              <a:ext uri="{FF2B5EF4-FFF2-40B4-BE49-F238E27FC236}">
                <a16:creationId xmlns:a16="http://schemas.microsoft.com/office/drawing/2014/main" id="{86CA1ACE-043B-4776-89D2-AE7B6513B69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ja-JP" altLang="en-US" dirty="0"/>
              <a:t>統計データの分野別の利用例を紹介します。</a:t>
            </a:r>
            <a:endParaRPr lang="en-US" altLang="ja-JP" dirty="0"/>
          </a:p>
          <a:p>
            <a:pPr eaLnBrk="1" hangingPunct="1"/>
            <a:r>
              <a:rPr lang="ja-JP" altLang="en-US" dirty="0"/>
              <a:t>　農業では品種改良、工業では製品品質管理、商業では販売戦略、広報戦略、医学では治療、薬品の有効性、教育では指導法の効果があります。</a:t>
            </a:r>
          </a:p>
          <a:p>
            <a:pPr eaLnBrk="1" hangingPunct="1"/>
            <a:r>
              <a:rPr lang="ja-JP" altLang="en-US" dirty="0"/>
              <a:t>　行政では予算配分、基準作成、施設立地、研究ではデータ分析の解釈などで利用されています。</a:t>
            </a:r>
          </a:p>
          <a:p>
            <a:pPr eaLnBrk="1" hangingPunct="1"/>
            <a:endParaRPr lang="ja-JP"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a:extLst>
              <a:ext uri="{FF2B5EF4-FFF2-40B4-BE49-F238E27FC236}">
                <a16:creationId xmlns:a16="http://schemas.microsoft.com/office/drawing/2014/main" id="{EC458696-09E6-46AB-8068-55941C313472}"/>
              </a:ext>
            </a:extLst>
          </p:cNvPr>
          <p:cNvSpPr>
            <a:spLocks noGrp="1" noChangeArrowheads="1"/>
          </p:cNvSpPr>
          <p:nvPr>
            <p:ph type="sldNum" sz="quarter" idx="5"/>
          </p:nvPr>
        </p:nvSpPr>
        <p:spPr>
          <a:noFill/>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36402AC1-2966-4053-8168-D43E43372DA1}" type="slidenum">
              <a:rPr lang="ja-JP" altLang="en-US" sz="1000">
                <a:latin typeface="Times New Roman" panose="02020603050405020304" pitchFamily="18" charset="0"/>
              </a:rPr>
              <a:pPr/>
              <a:t>7</a:t>
            </a:fld>
            <a:endParaRPr lang="en-US" altLang="ja-JP" sz="1000">
              <a:latin typeface="Times New Roman" panose="02020603050405020304" pitchFamily="18" charset="0"/>
            </a:endParaRPr>
          </a:p>
        </p:txBody>
      </p:sp>
      <p:sp>
        <p:nvSpPr>
          <p:cNvPr id="54275" name="Rectangle 2">
            <a:extLst>
              <a:ext uri="{FF2B5EF4-FFF2-40B4-BE49-F238E27FC236}">
                <a16:creationId xmlns:a16="http://schemas.microsoft.com/office/drawing/2014/main" id="{6DFC220D-81C1-4F98-8132-BDDA01EFFAA7}"/>
              </a:ext>
            </a:extLst>
          </p:cNvPr>
          <p:cNvSpPr>
            <a:spLocks noGrp="1" noRot="1" noChangeAspect="1" noChangeArrowheads="1" noTextEdit="1"/>
          </p:cNvSpPr>
          <p:nvPr>
            <p:ph type="sldImg"/>
          </p:nvPr>
        </p:nvSpPr>
        <p:spPr>
          <a:ln/>
        </p:spPr>
      </p:sp>
      <p:sp>
        <p:nvSpPr>
          <p:cNvPr id="54276" name="Rectangle 3">
            <a:extLst>
              <a:ext uri="{FF2B5EF4-FFF2-40B4-BE49-F238E27FC236}">
                <a16:creationId xmlns:a16="http://schemas.microsoft.com/office/drawing/2014/main" id="{D46BF863-EED5-4FE5-A400-3FDB91CE6DB9}"/>
              </a:ext>
            </a:extLst>
          </p:cNvPr>
          <p:cNvSpPr>
            <a:spLocks noGrp="1" noChangeArrowheads="1"/>
          </p:cNvSpPr>
          <p:nvPr>
            <p:ph type="body" idx="1"/>
          </p:nvPr>
        </p:nvSpPr>
        <p:spPr>
          <a:noFill/>
        </p:spPr>
        <p:txBody>
          <a:bodyPr/>
          <a:lstStyle/>
          <a:p>
            <a:pPr eaLnBrk="1" hangingPunct="1">
              <a:buFont typeface="Wingdings" panose="05000000000000000000" pitchFamily="2" charset="2"/>
              <a:buNone/>
            </a:pPr>
            <a:r>
              <a:rPr lang="ja-JP" altLang="en-US" sz="1200" dirty="0">
                <a:latin typeface="ＭＳ Ｐゴシック" panose="020B0600070205080204" pitchFamily="50" charset="-128"/>
              </a:rPr>
              <a:t>統計の種類は３つあります。</a:t>
            </a:r>
            <a:endParaRPr lang="en-US" altLang="ja-JP" sz="1200" dirty="0">
              <a:latin typeface="ＭＳ Ｐゴシック" panose="020B0600070205080204" pitchFamily="50" charset="-128"/>
            </a:endParaRPr>
          </a:p>
          <a:p>
            <a:pPr eaLnBrk="1" hangingPunct="1">
              <a:buFont typeface="Wingdings" panose="05000000000000000000" pitchFamily="2" charset="2"/>
              <a:buNone/>
            </a:pPr>
            <a:r>
              <a:rPr lang="ja-JP" altLang="en-US" sz="1200" dirty="0">
                <a:latin typeface="ＭＳ Ｐゴシック" panose="020B0600070205080204" pitchFamily="50" charset="-128"/>
              </a:rPr>
              <a:t>・調査統計は調査結果に基づき作成し、統計調査により集められた情報です。</a:t>
            </a:r>
            <a:endParaRPr lang="en-US" altLang="ja-JP" sz="1200" dirty="0">
              <a:latin typeface="ＭＳ Ｐゴシック" panose="020B0600070205080204" pitchFamily="50" charset="-128"/>
            </a:endParaRPr>
          </a:p>
          <a:p>
            <a:pPr eaLnBrk="1" hangingPunct="1">
              <a:buFont typeface="Wingdings" panose="05000000000000000000" pitchFamily="2" charset="2"/>
              <a:buNone/>
            </a:pPr>
            <a:r>
              <a:rPr lang="ja-JP" altLang="en-US" sz="1200" dirty="0">
                <a:latin typeface="ＭＳ Ｐゴシック" panose="020B0600070205080204" pitchFamily="50" charset="-128"/>
              </a:rPr>
              <a:t>・業務統計は業務資料に基づき作成し、行政機関が保有、行政文書に記録です。</a:t>
            </a:r>
            <a:endParaRPr lang="en-US" altLang="ja-JP" sz="1200" dirty="0">
              <a:latin typeface="ＭＳ Ｐゴシック" panose="020B0600070205080204" pitchFamily="50" charset="-128"/>
            </a:endParaRPr>
          </a:p>
          <a:p>
            <a:pPr eaLnBrk="1" hangingPunct="1">
              <a:buFont typeface="Wingdings" panose="05000000000000000000" pitchFamily="2" charset="2"/>
              <a:buNone/>
            </a:pPr>
            <a:r>
              <a:rPr lang="ja-JP" altLang="en-US" sz="1200" dirty="0">
                <a:latin typeface="ＭＳ Ｐゴシック" panose="020B0600070205080204" pitchFamily="50" charset="-128"/>
              </a:rPr>
              <a:t>・加工統計は他の統計を加工して作成し、</a:t>
            </a:r>
            <a:r>
              <a:rPr lang="ja-JP" altLang="en-US" dirty="0"/>
              <a:t>調査統計や業務統計等から定められた方法により作成します。</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DF460F01-761C-4F0A-9726-101C4B8157CF}"/>
              </a:ext>
            </a:extLst>
          </p:cNvPr>
          <p:cNvSpPr>
            <a:spLocks noGrp="1" noChangeArrowheads="1"/>
          </p:cNvSpPr>
          <p:nvPr>
            <p:ph type="sldNum" sz="quarter" idx="5"/>
          </p:nvPr>
        </p:nvSpPr>
        <p:spPr>
          <a:noFill/>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73E91102-0422-4D9B-84CA-EBDD33EA1882}" type="slidenum">
              <a:rPr lang="ja-JP" altLang="en-US" sz="1000">
                <a:latin typeface="Times New Roman" panose="02020603050405020304" pitchFamily="18" charset="0"/>
              </a:rPr>
              <a:pPr/>
              <a:t>8</a:t>
            </a:fld>
            <a:endParaRPr lang="en-US" altLang="ja-JP" sz="1000">
              <a:latin typeface="Times New Roman" panose="02020603050405020304" pitchFamily="18" charset="0"/>
            </a:endParaRPr>
          </a:p>
        </p:txBody>
      </p:sp>
      <p:sp>
        <p:nvSpPr>
          <p:cNvPr id="8195" name="Rectangle 2">
            <a:extLst>
              <a:ext uri="{FF2B5EF4-FFF2-40B4-BE49-F238E27FC236}">
                <a16:creationId xmlns:a16="http://schemas.microsoft.com/office/drawing/2014/main" id="{7EDE4488-2330-48F9-8B04-8A90FB7301A1}"/>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EFA1732D-4367-4986-86D0-FA15DBEBC44A}"/>
              </a:ext>
            </a:extLst>
          </p:cNvPr>
          <p:cNvSpPr>
            <a:spLocks noGrp="1" noChangeArrowheads="1"/>
          </p:cNvSpPr>
          <p:nvPr>
            <p:ph type="body" idx="1"/>
          </p:nvPr>
        </p:nvSpPr>
        <p:spPr>
          <a:noFill/>
        </p:spPr>
        <p:txBody>
          <a:bodyPr/>
          <a:lstStyle/>
          <a:p>
            <a:pPr eaLnBrk="1" hangingPunct="1">
              <a:buNone/>
            </a:pPr>
            <a:r>
              <a:rPr lang="ja-JP" altLang="en-US" sz="1200" dirty="0">
                <a:latin typeface="ＭＳ Ｐゴシック" panose="020B0600070205080204" pitchFamily="50" charset="-128"/>
              </a:rPr>
              <a:t>データの種類は２つあります。</a:t>
            </a:r>
            <a:endParaRPr lang="en-US" altLang="ja-JP" sz="1200" dirty="0">
              <a:latin typeface="ＭＳ Ｐゴシック" panose="020B0600070205080204" pitchFamily="50" charset="-128"/>
            </a:endParaRPr>
          </a:p>
          <a:p>
            <a:pPr eaLnBrk="1" hangingPunct="1">
              <a:buNone/>
            </a:pPr>
            <a:r>
              <a:rPr lang="ja-JP" altLang="en-US" sz="1200" dirty="0">
                <a:latin typeface="ＭＳ Ｐゴシック" panose="020B0600070205080204" pitchFamily="50" charset="-128"/>
              </a:rPr>
              <a:t>・量的データは、</a:t>
            </a:r>
            <a:r>
              <a:rPr lang="ja-JP" altLang="en-US" dirty="0">
                <a:latin typeface="ＭＳ Ｐゴシック" panose="020B0600070205080204" pitchFamily="50" charset="-128"/>
              </a:rPr>
              <a:t>数量として記録されるデータで、身長</a:t>
            </a:r>
            <a:r>
              <a:rPr lang="ja-JP" altLang="en-US" sz="1200" dirty="0">
                <a:latin typeface="ＭＳ Ｐゴシック" panose="020B0600070205080204" pitchFamily="50" charset="-128"/>
              </a:rPr>
              <a:t>、体重、気温などがあり、小数点以下の値を持つデータです。</a:t>
            </a:r>
            <a:endParaRPr lang="en-US" altLang="ja-JP" sz="1200" dirty="0">
              <a:latin typeface="ＭＳ Ｐゴシック" panose="020B0600070205080204" pitchFamily="50" charset="-128"/>
            </a:endParaRPr>
          </a:p>
          <a:p>
            <a:pPr eaLnBrk="1" hangingPunct="1">
              <a:buNone/>
            </a:pPr>
            <a:r>
              <a:rPr lang="ja-JP" altLang="en-US" sz="1200" dirty="0">
                <a:latin typeface="ＭＳ Ｐゴシック" panose="020B0600070205080204" pitchFamily="50" charset="-128"/>
              </a:rPr>
              <a:t>・質的データは、</a:t>
            </a:r>
            <a:r>
              <a:rPr lang="ja-JP" altLang="en-US" dirty="0">
                <a:latin typeface="ＭＳ Ｐゴシック" panose="020B0600070205080204" pitchFamily="50" charset="-128"/>
              </a:rPr>
              <a:t>分類や種類の違いで記録されるデータで、</a:t>
            </a:r>
            <a:r>
              <a:rPr lang="ja-JP" altLang="en-US" sz="1200" dirty="0">
                <a:latin typeface="ＭＳ Ｐゴシック" panose="020B0600070205080204" pitchFamily="50" charset="-128"/>
              </a:rPr>
              <a:t>国籍、血液型、科目などがあり、小数点以下の値を持たない整数、記号などです。</a:t>
            </a:r>
            <a:endParaRPr lang="ja-JP" altLang="en-US" dirty="0"/>
          </a:p>
        </p:txBody>
      </p:sp>
    </p:spTree>
    <p:extLst>
      <p:ext uri="{BB962C8B-B14F-4D97-AF65-F5344CB8AC3E}">
        <p14:creationId xmlns:p14="http://schemas.microsoft.com/office/powerpoint/2010/main" val="223927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latin typeface="+mn-ea"/>
              </a:rPr>
              <a:t>データには、質的データと量的データがあります。</a:t>
            </a:r>
            <a:endParaRPr lang="en-US" altLang="ja-JP" dirty="0">
              <a:latin typeface="+mn-ea"/>
            </a:endParaRPr>
          </a:p>
          <a:p>
            <a:r>
              <a:rPr lang="ja-JP" altLang="en-US" dirty="0">
                <a:latin typeface="+mn-ea"/>
              </a:rPr>
              <a:t>質的データは、満足度など主観データで、選択肢で回答したデータです。</a:t>
            </a:r>
            <a:endParaRPr lang="en-US" altLang="ja-JP" dirty="0">
              <a:latin typeface="+mn-ea"/>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a:latin typeface="+mn-ea"/>
              </a:rPr>
              <a:t>量的データは、たとえば、スポーツ観戦カ所など数量データで数字で回答したデータです。</a:t>
            </a:r>
            <a:endParaRPr lang="ja-JP" altLang="en-US" dirty="0">
              <a:latin typeface="+mn-ea"/>
            </a:endParaRP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9</a:t>
            </a:fld>
            <a:endParaRPr lang="en-US" altLang="ja-JP"/>
          </a:p>
        </p:txBody>
      </p:sp>
    </p:spTree>
    <p:extLst>
      <p:ext uri="{BB962C8B-B14F-4D97-AF65-F5344CB8AC3E}">
        <p14:creationId xmlns:p14="http://schemas.microsoft.com/office/powerpoint/2010/main" val="24584116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9FC39EC9-2437-4DFD-8211-50C19A0AC7A9}"/>
              </a:ext>
            </a:extLst>
          </p:cNvPr>
          <p:cNvGrpSpPr>
            <a:grpSpLocks/>
          </p:cNvGrpSpPr>
          <p:nvPr/>
        </p:nvGrpSpPr>
        <p:grpSpPr bwMode="auto">
          <a:xfrm>
            <a:off x="0" y="2438400"/>
            <a:ext cx="9759950" cy="1052513"/>
            <a:chOff x="0" y="1536"/>
            <a:chExt cx="5675" cy="663"/>
          </a:xfrm>
        </p:grpSpPr>
        <p:grpSp>
          <p:nvGrpSpPr>
            <p:cNvPr id="5" name="Group 3">
              <a:extLst>
                <a:ext uri="{FF2B5EF4-FFF2-40B4-BE49-F238E27FC236}">
                  <a16:creationId xmlns:a16="http://schemas.microsoft.com/office/drawing/2014/main" id="{73EB0BED-5C72-4A0E-8B54-67559275F8A8}"/>
                </a:ext>
              </a:extLst>
            </p:cNvPr>
            <p:cNvGrpSpPr>
              <a:grpSpLocks/>
            </p:cNvGrpSpPr>
            <p:nvPr/>
          </p:nvGrpSpPr>
          <p:grpSpPr bwMode="auto">
            <a:xfrm>
              <a:off x="183" y="1604"/>
              <a:ext cx="448" cy="299"/>
              <a:chOff x="720" y="336"/>
              <a:chExt cx="624" cy="432"/>
            </a:xfrm>
          </p:grpSpPr>
          <p:sp>
            <p:nvSpPr>
              <p:cNvPr id="12" name="Rectangle 4">
                <a:extLst>
                  <a:ext uri="{FF2B5EF4-FFF2-40B4-BE49-F238E27FC236}">
                    <a16:creationId xmlns:a16="http://schemas.microsoft.com/office/drawing/2014/main" id="{43654DC0-2D01-46C9-B99A-942E0EDBCC34}"/>
                  </a:ext>
                </a:extLst>
              </p:cNvPr>
              <p:cNvSpPr>
                <a:spLocks noChangeArrowheads="1"/>
              </p:cNvSpPr>
              <p:nvPr/>
            </p:nvSpPr>
            <p:spPr bwMode="auto">
              <a:xfrm>
                <a:off x="720" y="336"/>
                <a:ext cx="384" cy="43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sp>
            <p:nvSpPr>
              <p:cNvPr id="13" name="Rectangle 5">
                <a:extLst>
                  <a:ext uri="{FF2B5EF4-FFF2-40B4-BE49-F238E27FC236}">
                    <a16:creationId xmlns:a16="http://schemas.microsoft.com/office/drawing/2014/main" id="{EFB3227C-623D-4D1B-97D0-25CA0DB720EE}"/>
                  </a:ext>
                </a:extLst>
              </p:cNvPr>
              <p:cNvSpPr>
                <a:spLocks noChangeArrowheads="1"/>
              </p:cNvSpPr>
              <p:nvPr/>
            </p:nvSpPr>
            <p:spPr bwMode="auto">
              <a:xfrm>
                <a:off x="1057" y="336"/>
                <a:ext cx="294" cy="432"/>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grpSp>
        <p:grpSp>
          <p:nvGrpSpPr>
            <p:cNvPr id="6" name="Group 6">
              <a:extLst>
                <a:ext uri="{FF2B5EF4-FFF2-40B4-BE49-F238E27FC236}">
                  <a16:creationId xmlns:a16="http://schemas.microsoft.com/office/drawing/2014/main" id="{C56C51C8-BB65-45FB-AA0C-93DF4F0841AF}"/>
                </a:ext>
              </a:extLst>
            </p:cNvPr>
            <p:cNvGrpSpPr>
              <a:grpSpLocks/>
            </p:cNvGrpSpPr>
            <p:nvPr/>
          </p:nvGrpSpPr>
          <p:grpSpPr bwMode="auto">
            <a:xfrm>
              <a:off x="261" y="1870"/>
              <a:ext cx="465" cy="299"/>
              <a:chOff x="912" y="2640"/>
              <a:chExt cx="672" cy="432"/>
            </a:xfrm>
          </p:grpSpPr>
          <p:sp>
            <p:nvSpPr>
              <p:cNvPr id="10" name="Rectangle 7">
                <a:extLst>
                  <a:ext uri="{FF2B5EF4-FFF2-40B4-BE49-F238E27FC236}">
                    <a16:creationId xmlns:a16="http://schemas.microsoft.com/office/drawing/2014/main" id="{2A1F978E-18D4-48C2-BF82-0395623B8216}"/>
                  </a:ext>
                </a:extLst>
              </p:cNvPr>
              <p:cNvSpPr>
                <a:spLocks noChangeArrowheads="1"/>
              </p:cNvSpPr>
              <p:nvPr/>
            </p:nvSpPr>
            <p:spPr bwMode="auto">
              <a:xfrm>
                <a:off x="912" y="2640"/>
                <a:ext cx="384" cy="432"/>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sp>
            <p:nvSpPr>
              <p:cNvPr id="11" name="Rectangle 8">
                <a:extLst>
                  <a:ext uri="{FF2B5EF4-FFF2-40B4-BE49-F238E27FC236}">
                    <a16:creationId xmlns:a16="http://schemas.microsoft.com/office/drawing/2014/main" id="{E07A8A3C-EA99-47D3-9D44-FAA36201637C}"/>
                  </a:ext>
                </a:extLst>
              </p:cNvPr>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grpSp>
        <p:sp>
          <p:nvSpPr>
            <p:cNvPr id="7" name="Rectangle 9">
              <a:extLst>
                <a:ext uri="{FF2B5EF4-FFF2-40B4-BE49-F238E27FC236}">
                  <a16:creationId xmlns:a16="http://schemas.microsoft.com/office/drawing/2014/main" id="{C806E646-3B80-4B81-8AC6-CE365F13EC0F}"/>
                </a:ext>
              </a:extLst>
            </p:cNvPr>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sp>
          <p:nvSpPr>
            <p:cNvPr id="8" name="Rectangle 10">
              <a:extLst>
                <a:ext uri="{FF2B5EF4-FFF2-40B4-BE49-F238E27FC236}">
                  <a16:creationId xmlns:a16="http://schemas.microsoft.com/office/drawing/2014/main" id="{8CBCB627-E9B1-45FA-8A5D-C64FDE9B4370}"/>
                </a:ext>
              </a:extLst>
            </p:cNvPr>
            <p:cNvSpPr>
              <a:spLocks noChangeArrowheads="1"/>
            </p:cNvSpPr>
            <p:nvPr/>
          </p:nvSpPr>
          <p:spPr bwMode="auto">
            <a:xfrm>
              <a:off x="400" y="1536"/>
              <a:ext cx="20" cy="663"/>
            </a:xfrm>
            <a:prstGeom prst="rect">
              <a:avLst/>
            </a:prstGeom>
            <a:solidFill>
              <a:schemeClr val="bg2"/>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sp>
          <p:nvSpPr>
            <p:cNvPr id="9" name="Rectangle 11">
              <a:extLst>
                <a:ext uri="{FF2B5EF4-FFF2-40B4-BE49-F238E27FC236}">
                  <a16:creationId xmlns:a16="http://schemas.microsoft.com/office/drawing/2014/main" id="{60FB305B-C438-49D0-8D06-00BEBC713D58}"/>
                </a:ext>
              </a:extLst>
            </p:cNvPr>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grpSp>
      <p:sp>
        <p:nvSpPr>
          <p:cNvPr id="120844" name="Rectangle 12"/>
          <p:cNvSpPr>
            <a:spLocks noGrp="1" noChangeArrowheads="1"/>
          </p:cNvSpPr>
          <p:nvPr>
            <p:ph type="ctrTitle"/>
          </p:nvPr>
        </p:nvSpPr>
        <p:spPr>
          <a:xfrm>
            <a:off x="1073150" y="1828800"/>
            <a:ext cx="8420100" cy="1143000"/>
          </a:xfrm>
        </p:spPr>
        <p:txBody>
          <a:bodyPr/>
          <a:lstStyle>
            <a:lvl1pPr>
              <a:defRPr/>
            </a:lvl1pPr>
          </a:lstStyle>
          <a:p>
            <a:pPr lvl="0"/>
            <a:r>
              <a:rPr lang="ja-JP" altLang="en-US" noProof="0"/>
              <a:t>マスタ タイトルの書式設定</a:t>
            </a:r>
          </a:p>
        </p:txBody>
      </p:sp>
      <p:sp>
        <p:nvSpPr>
          <p:cNvPr id="120845" name="Rectangle 13"/>
          <p:cNvSpPr>
            <a:spLocks noGrp="1" noChangeArrowheads="1"/>
          </p:cNvSpPr>
          <p:nvPr>
            <p:ph type="subTitle" idx="1"/>
          </p:nvPr>
        </p:nvSpPr>
        <p:spPr>
          <a:xfrm>
            <a:off x="1485900" y="3886200"/>
            <a:ext cx="6934200" cy="1752600"/>
          </a:xfrm>
        </p:spPr>
        <p:txBody>
          <a:bodyPr/>
          <a:lstStyle>
            <a:lvl1pPr marL="0" indent="0" algn="ctr">
              <a:buFont typeface="Wingdings" pitchFamily="2" charset="2"/>
              <a:buNone/>
              <a:defRPr/>
            </a:lvl1pPr>
          </a:lstStyle>
          <a:p>
            <a:pPr lvl="0"/>
            <a:r>
              <a:rPr lang="ja-JP" altLang="en-US" noProof="0"/>
              <a:t>マスタ サブタイトルの書式設定</a:t>
            </a:r>
          </a:p>
        </p:txBody>
      </p:sp>
      <p:sp>
        <p:nvSpPr>
          <p:cNvPr id="14" name="Rectangle 14">
            <a:extLst>
              <a:ext uri="{FF2B5EF4-FFF2-40B4-BE49-F238E27FC236}">
                <a16:creationId xmlns:a16="http://schemas.microsoft.com/office/drawing/2014/main" id="{928F9F48-AF19-4F43-B81A-37D7924F23CC}"/>
              </a:ext>
            </a:extLst>
          </p:cNvPr>
          <p:cNvSpPr>
            <a:spLocks noGrp="1" noChangeArrowheads="1"/>
          </p:cNvSpPr>
          <p:nvPr>
            <p:ph type="dt" sz="half" idx="10"/>
          </p:nvPr>
        </p:nvSpPr>
        <p:spPr>
          <a:xfrm>
            <a:off x="1073150" y="6248400"/>
            <a:ext cx="2063750" cy="457200"/>
          </a:xfrm>
        </p:spPr>
        <p:txBody>
          <a:bodyPr/>
          <a:lstStyle>
            <a:lvl1pPr>
              <a:defRPr>
                <a:solidFill>
                  <a:schemeClr val="bg2"/>
                </a:solidFill>
              </a:defRPr>
            </a:lvl1pPr>
          </a:lstStyle>
          <a:p>
            <a:pPr>
              <a:defRPr/>
            </a:pPr>
            <a:fld id="{CB949175-381A-4668-B5AE-B4669132F979}" type="datetime1">
              <a:rPr lang="ja-JP" altLang="en-US" smtClean="0"/>
              <a:t>2024/9/2</a:t>
            </a:fld>
            <a:endParaRPr lang="en-US" altLang="ja-JP"/>
          </a:p>
        </p:txBody>
      </p:sp>
      <p:sp>
        <p:nvSpPr>
          <p:cNvPr id="15" name="Rectangle 15">
            <a:extLst>
              <a:ext uri="{FF2B5EF4-FFF2-40B4-BE49-F238E27FC236}">
                <a16:creationId xmlns:a16="http://schemas.microsoft.com/office/drawing/2014/main" id="{DFEFFFDE-314B-43A7-8EB9-A1E957F2EEA2}"/>
              </a:ext>
            </a:extLst>
          </p:cNvPr>
          <p:cNvSpPr>
            <a:spLocks noGrp="1" noChangeArrowheads="1"/>
          </p:cNvSpPr>
          <p:nvPr>
            <p:ph type="ftr" sz="quarter" idx="11"/>
          </p:nvPr>
        </p:nvSpPr>
        <p:spPr>
          <a:xfrm>
            <a:off x="3714750" y="6248400"/>
            <a:ext cx="3136900" cy="457200"/>
          </a:xfrm>
        </p:spPr>
        <p:txBody>
          <a:bodyPr/>
          <a:lstStyle>
            <a:lvl1pPr>
              <a:defRPr>
                <a:solidFill>
                  <a:schemeClr val="bg2"/>
                </a:solidFill>
              </a:defRPr>
            </a:lvl1pPr>
          </a:lstStyle>
          <a:p>
            <a:pPr>
              <a:defRPr/>
            </a:pPr>
            <a:endParaRPr lang="en-US" altLang="ja-JP"/>
          </a:p>
        </p:txBody>
      </p:sp>
      <p:sp>
        <p:nvSpPr>
          <p:cNvPr id="16" name="Rectangle 16">
            <a:extLst>
              <a:ext uri="{FF2B5EF4-FFF2-40B4-BE49-F238E27FC236}">
                <a16:creationId xmlns:a16="http://schemas.microsoft.com/office/drawing/2014/main" id="{453080EB-53C5-4B5D-B281-14881A3575C5}"/>
              </a:ext>
            </a:extLst>
          </p:cNvPr>
          <p:cNvSpPr>
            <a:spLocks noGrp="1" noChangeArrowheads="1"/>
          </p:cNvSpPr>
          <p:nvPr>
            <p:ph type="sldNum" sz="quarter" idx="12"/>
          </p:nvPr>
        </p:nvSpPr>
        <p:spPr>
          <a:xfrm>
            <a:off x="7429500" y="6248400"/>
            <a:ext cx="2063750" cy="457200"/>
          </a:xfrm>
        </p:spPr>
        <p:txBody>
          <a:bodyPr/>
          <a:lstStyle>
            <a:lvl1pPr>
              <a:defRPr smtClean="0">
                <a:solidFill>
                  <a:schemeClr val="bg2"/>
                </a:solidFill>
              </a:defRPr>
            </a:lvl1pPr>
          </a:lstStyle>
          <a:p>
            <a:pPr>
              <a:defRPr/>
            </a:pPr>
            <a:fld id="{11291728-BE91-49EB-85E1-FB508C55BB2C}" type="slidenum">
              <a:rPr lang="ja-JP" altLang="en-US"/>
              <a:pPr>
                <a:defRPr/>
              </a:pPr>
              <a:t>‹#›</a:t>
            </a:fld>
            <a:endParaRPr lang="en-US" altLang="ja-JP"/>
          </a:p>
        </p:txBody>
      </p:sp>
    </p:spTree>
    <p:extLst>
      <p:ext uri="{BB962C8B-B14F-4D97-AF65-F5344CB8AC3E}">
        <p14:creationId xmlns:p14="http://schemas.microsoft.com/office/powerpoint/2010/main" val="4199057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1">
            <a:extLst>
              <a:ext uri="{FF2B5EF4-FFF2-40B4-BE49-F238E27FC236}">
                <a16:creationId xmlns:a16="http://schemas.microsoft.com/office/drawing/2014/main" id="{598BC2C5-0342-4D70-BC94-FBEB2118FC00}"/>
              </a:ext>
            </a:extLst>
          </p:cNvPr>
          <p:cNvSpPr>
            <a:spLocks noGrp="1" noChangeArrowheads="1"/>
          </p:cNvSpPr>
          <p:nvPr>
            <p:ph type="dt" sz="half" idx="10"/>
          </p:nvPr>
        </p:nvSpPr>
        <p:spPr>
          <a:ln/>
        </p:spPr>
        <p:txBody>
          <a:bodyPr/>
          <a:lstStyle>
            <a:lvl1pPr>
              <a:defRPr/>
            </a:lvl1pPr>
          </a:lstStyle>
          <a:p>
            <a:pPr>
              <a:defRPr/>
            </a:pPr>
            <a:fld id="{5289A493-1A67-4156-8904-F09DCFA58F10}" type="datetime1">
              <a:rPr lang="ja-JP" altLang="en-US" smtClean="0"/>
              <a:t>2024/9/2</a:t>
            </a:fld>
            <a:endParaRPr lang="en-US" altLang="ja-JP"/>
          </a:p>
        </p:txBody>
      </p:sp>
      <p:sp>
        <p:nvSpPr>
          <p:cNvPr id="5" name="Rectangle 12">
            <a:extLst>
              <a:ext uri="{FF2B5EF4-FFF2-40B4-BE49-F238E27FC236}">
                <a16:creationId xmlns:a16="http://schemas.microsoft.com/office/drawing/2014/main" id="{9A71EEFB-A57F-431A-9C06-8517D9DA50D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70B0AB79-BA28-4D91-9AA6-1BADD67A6E7A}"/>
              </a:ext>
            </a:extLst>
          </p:cNvPr>
          <p:cNvSpPr>
            <a:spLocks noGrp="1" noChangeArrowheads="1"/>
          </p:cNvSpPr>
          <p:nvPr>
            <p:ph type="sldNum" sz="quarter" idx="12"/>
          </p:nvPr>
        </p:nvSpPr>
        <p:spPr>
          <a:ln/>
        </p:spPr>
        <p:txBody>
          <a:bodyPr/>
          <a:lstStyle>
            <a:lvl1pPr>
              <a:defRPr/>
            </a:lvl1pPr>
          </a:lstStyle>
          <a:p>
            <a:pPr>
              <a:defRPr/>
            </a:pPr>
            <a:fld id="{327361E9-7AFB-473A-8B07-D5D2473BD2ED}" type="slidenum">
              <a:rPr lang="ja-JP" altLang="en-US"/>
              <a:pPr>
                <a:defRPr/>
              </a:pPr>
              <a:t>‹#›</a:t>
            </a:fld>
            <a:endParaRPr lang="en-US" altLang="ja-JP"/>
          </a:p>
        </p:txBody>
      </p:sp>
    </p:spTree>
    <p:extLst>
      <p:ext uri="{BB962C8B-B14F-4D97-AF65-F5344CB8AC3E}">
        <p14:creationId xmlns:p14="http://schemas.microsoft.com/office/powerpoint/2010/main" val="1440356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588250" y="617538"/>
            <a:ext cx="2112963" cy="551497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1244600" y="617538"/>
            <a:ext cx="6191250" cy="55149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1">
            <a:extLst>
              <a:ext uri="{FF2B5EF4-FFF2-40B4-BE49-F238E27FC236}">
                <a16:creationId xmlns:a16="http://schemas.microsoft.com/office/drawing/2014/main" id="{4BFF7B75-6850-4CD6-B969-D22C6ABC933F}"/>
              </a:ext>
            </a:extLst>
          </p:cNvPr>
          <p:cNvSpPr>
            <a:spLocks noGrp="1" noChangeArrowheads="1"/>
          </p:cNvSpPr>
          <p:nvPr>
            <p:ph type="dt" sz="half" idx="10"/>
          </p:nvPr>
        </p:nvSpPr>
        <p:spPr>
          <a:ln/>
        </p:spPr>
        <p:txBody>
          <a:bodyPr/>
          <a:lstStyle>
            <a:lvl1pPr>
              <a:defRPr/>
            </a:lvl1pPr>
          </a:lstStyle>
          <a:p>
            <a:pPr>
              <a:defRPr/>
            </a:pPr>
            <a:fld id="{1CF4F9AC-EC8E-4696-B5B7-BF12E28A17B8}" type="datetime1">
              <a:rPr lang="ja-JP" altLang="en-US" smtClean="0"/>
              <a:t>2024/9/2</a:t>
            </a:fld>
            <a:endParaRPr lang="en-US" altLang="ja-JP"/>
          </a:p>
        </p:txBody>
      </p:sp>
      <p:sp>
        <p:nvSpPr>
          <p:cNvPr id="5" name="Rectangle 12">
            <a:extLst>
              <a:ext uri="{FF2B5EF4-FFF2-40B4-BE49-F238E27FC236}">
                <a16:creationId xmlns:a16="http://schemas.microsoft.com/office/drawing/2014/main" id="{71F0C866-48C5-4BB9-B050-ACFD307D63EF}"/>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7F3EBEC5-7C60-4A39-825B-228DF3012D41}"/>
              </a:ext>
            </a:extLst>
          </p:cNvPr>
          <p:cNvSpPr>
            <a:spLocks noGrp="1" noChangeArrowheads="1"/>
          </p:cNvSpPr>
          <p:nvPr>
            <p:ph type="sldNum" sz="quarter" idx="12"/>
          </p:nvPr>
        </p:nvSpPr>
        <p:spPr>
          <a:ln/>
        </p:spPr>
        <p:txBody>
          <a:bodyPr/>
          <a:lstStyle>
            <a:lvl1pPr>
              <a:defRPr/>
            </a:lvl1pPr>
          </a:lstStyle>
          <a:p>
            <a:pPr>
              <a:defRPr/>
            </a:pPr>
            <a:fld id="{FD88114A-C8B6-4097-B885-68299B6D013C}" type="slidenum">
              <a:rPr lang="ja-JP" altLang="en-US"/>
              <a:pPr>
                <a:defRPr/>
              </a:pPr>
              <a:t>‹#›</a:t>
            </a:fld>
            <a:endParaRPr lang="en-US" altLang="ja-JP"/>
          </a:p>
        </p:txBody>
      </p:sp>
    </p:spTree>
    <p:extLst>
      <p:ext uri="{BB962C8B-B14F-4D97-AF65-F5344CB8AC3E}">
        <p14:creationId xmlns:p14="http://schemas.microsoft.com/office/powerpoint/2010/main" val="19330837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244600" y="617538"/>
            <a:ext cx="8445500" cy="1143000"/>
          </a:xfrm>
        </p:spPr>
        <p:txBody>
          <a:bodyPr/>
          <a:lstStyle/>
          <a:p>
            <a:r>
              <a:rPr lang="ja-JP" altLang="en-US"/>
              <a:t>マスター タイトルの書式設定</a:t>
            </a:r>
          </a:p>
        </p:txBody>
      </p:sp>
      <p:sp>
        <p:nvSpPr>
          <p:cNvPr id="3" name="テキスト プレースホルダー 2"/>
          <p:cNvSpPr>
            <a:spLocks noGrp="1"/>
          </p:cNvSpPr>
          <p:nvPr>
            <p:ph type="body" sz="half" idx="1"/>
          </p:nvPr>
        </p:nvSpPr>
        <p:spPr>
          <a:xfrm>
            <a:off x="1281113" y="2017713"/>
            <a:ext cx="413385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567363" y="2017713"/>
            <a:ext cx="413385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1">
            <a:extLst>
              <a:ext uri="{FF2B5EF4-FFF2-40B4-BE49-F238E27FC236}">
                <a16:creationId xmlns:a16="http://schemas.microsoft.com/office/drawing/2014/main" id="{6E0E4440-0B33-40B5-88F1-C23062B9B0AC}"/>
              </a:ext>
            </a:extLst>
          </p:cNvPr>
          <p:cNvSpPr>
            <a:spLocks noGrp="1" noChangeArrowheads="1"/>
          </p:cNvSpPr>
          <p:nvPr>
            <p:ph type="dt" sz="half" idx="10"/>
          </p:nvPr>
        </p:nvSpPr>
        <p:spPr>
          <a:ln/>
        </p:spPr>
        <p:txBody>
          <a:bodyPr/>
          <a:lstStyle>
            <a:lvl1pPr>
              <a:defRPr/>
            </a:lvl1pPr>
          </a:lstStyle>
          <a:p>
            <a:pPr>
              <a:defRPr/>
            </a:pPr>
            <a:fld id="{CEB76288-6666-4916-A770-1948CFA1DD52}" type="datetime1">
              <a:rPr lang="ja-JP" altLang="en-US" smtClean="0"/>
              <a:t>2024/9/2</a:t>
            </a:fld>
            <a:endParaRPr lang="en-US" altLang="ja-JP"/>
          </a:p>
        </p:txBody>
      </p:sp>
      <p:sp>
        <p:nvSpPr>
          <p:cNvPr id="6" name="Rectangle 12">
            <a:extLst>
              <a:ext uri="{FF2B5EF4-FFF2-40B4-BE49-F238E27FC236}">
                <a16:creationId xmlns:a16="http://schemas.microsoft.com/office/drawing/2014/main" id="{06245704-3903-43AA-8CD9-662E3E61390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752CA1ED-E571-4FB5-B4A0-07AD2B3C0E47}"/>
              </a:ext>
            </a:extLst>
          </p:cNvPr>
          <p:cNvSpPr>
            <a:spLocks noGrp="1" noChangeArrowheads="1"/>
          </p:cNvSpPr>
          <p:nvPr>
            <p:ph type="sldNum" sz="quarter" idx="12"/>
          </p:nvPr>
        </p:nvSpPr>
        <p:spPr>
          <a:ln/>
        </p:spPr>
        <p:txBody>
          <a:bodyPr/>
          <a:lstStyle>
            <a:lvl1pPr>
              <a:defRPr/>
            </a:lvl1pPr>
          </a:lstStyle>
          <a:p>
            <a:pPr>
              <a:defRPr/>
            </a:pPr>
            <a:fld id="{346A79FB-1931-4C96-A742-4978FC6D6E25}" type="slidenum">
              <a:rPr lang="ja-JP" altLang="en-US"/>
              <a:pPr>
                <a:defRPr/>
              </a:pPr>
              <a:t>‹#›</a:t>
            </a:fld>
            <a:endParaRPr lang="en-US" altLang="ja-JP"/>
          </a:p>
        </p:txBody>
      </p:sp>
    </p:spTree>
    <p:extLst>
      <p:ext uri="{BB962C8B-B14F-4D97-AF65-F5344CB8AC3E}">
        <p14:creationId xmlns:p14="http://schemas.microsoft.com/office/powerpoint/2010/main" val="27477774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244600" y="617538"/>
            <a:ext cx="8445500" cy="1143000"/>
          </a:xfrm>
        </p:spPr>
        <p:txBody>
          <a:bodyPr/>
          <a:lstStyle/>
          <a:p>
            <a:r>
              <a:rPr lang="ja-JP" altLang="en-US"/>
              <a:t>マスター タイトルの書式設定</a:t>
            </a:r>
          </a:p>
        </p:txBody>
      </p:sp>
      <p:sp>
        <p:nvSpPr>
          <p:cNvPr id="3" name="テキスト プレースホルダー 2"/>
          <p:cNvSpPr>
            <a:spLocks noGrp="1"/>
          </p:cNvSpPr>
          <p:nvPr>
            <p:ph type="body" sz="half" idx="1"/>
          </p:nvPr>
        </p:nvSpPr>
        <p:spPr>
          <a:xfrm>
            <a:off x="1281113" y="2017713"/>
            <a:ext cx="413385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quarter" idx="2"/>
          </p:nvPr>
        </p:nvSpPr>
        <p:spPr>
          <a:xfrm>
            <a:off x="5567363" y="2017713"/>
            <a:ext cx="4133850" cy="1981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ー 4"/>
          <p:cNvSpPr>
            <a:spLocks noGrp="1"/>
          </p:cNvSpPr>
          <p:nvPr>
            <p:ph sz="quarter" idx="3"/>
          </p:nvPr>
        </p:nvSpPr>
        <p:spPr>
          <a:xfrm>
            <a:off x="5567363" y="4151313"/>
            <a:ext cx="4133850" cy="1981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11">
            <a:extLst>
              <a:ext uri="{FF2B5EF4-FFF2-40B4-BE49-F238E27FC236}">
                <a16:creationId xmlns:a16="http://schemas.microsoft.com/office/drawing/2014/main" id="{1360AF89-894E-491C-8CD4-A3739C7265C0}"/>
              </a:ext>
            </a:extLst>
          </p:cNvPr>
          <p:cNvSpPr>
            <a:spLocks noGrp="1" noChangeArrowheads="1"/>
          </p:cNvSpPr>
          <p:nvPr>
            <p:ph type="dt" sz="half" idx="10"/>
          </p:nvPr>
        </p:nvSpPr>
        <p:spPr>
          <a:ln/>
        </p:spPr>
        <p:txBody>
          <a:bodyPr/>
          <a:lstStyle>
            <a:lvl1pPr>
              <a:defRPr/>
            </a:lvl1pPr>
          </a:lstStyle>
          <a:p>
            <a:pPr>
              <a:defRPr/>
            </a:pPr>
            <a:fld id="{E7438683-2E11-4CDC-B8B9-3EE64A928F71}" type="datetime1">
              <a:rPr lang="ja-JP" altLang="en-US" smtClean="0"/>
              <a:t>2024/9/2</a:t>
            </a:fld>
            <a:endParaRPr lang="en-US" altLang="ja-JP"/>
          </a:p>
        </p:txBody>
      </p:sp>
      <p:sp>
        <p:nvSpPr>
          <p:cNvPr id="7" name="Rectangle 12">
            <a:extLst>
              <a:ext uri="{FF2B5EF4-FFF2-40B4-BE49-F238E27FC236}">
                <a16:creationId xmlns:a16="http://schemas.microsoft.com/office/drawing/2014/main" id="{6ADE22A5-5AF0-4BA0-A747-EB48274A718A}"/>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8" name="Rectangle 13">
            <a:extLst>
              <a:ext uri="{FF2B5EF4-FFF2-40B4-BE49-F238E27FC236}">
                <a16:creationId xmlns:a16="http://schemas.microsoft.com/office/drawing/2014/main" id="{8B3AFFE5-D3D0-4595-8949-7FAB0FB11BF1}"/>
              </a:ext>
            </a:extLst>
          </p:cNvPr>
          <p:cNvSpPr>
            <a:spLocks noGrp="1" noChangeArrowheads="1"/>
          </p:cNvSpPr>
          <p:nvPr>
            <p:ph type="sldNum" sz="quarter" idx="12"/>
          </p:nvPr>
        </p:nvSpPr>
        <p:spPr>
          <a:ln/>
        </p:spPr>
        <p:txBody>
          <a:bodyPr/>
          <a:lstStyle>
            <a:lvl1pPr>
              <a:defRPr/>
            </a:lvl1pPr>
          </a:lstStyle>
          <a:p>
            <a:pPr>
              <a:defRPr/>
            </a:pPr>
            <a:fld id="{085EACA0-658F-4F2A-98B3-C6205BEE0F93}" type="slidenum">
              <a:rPr lang="ja-JP" altLang="en-US"/>
              <a:pPr>
                <a:defRPr/>
              </a:pPr>
              <a:t>‹#›</a:t>
            </a:fld>
            <a:endParaRPr lang="en-US" altLang="ja-JP"/>
          </a:p>
        </p:txBody>
      </p:sp>
    </p:spTree>
    <p:extLst>
      <p:ext uri="{BB962C8B-B14F-4D97-AF65-F5344CB8AC3E}">
        <p14:creationId xmlns:p14="http://schemas.microsoft.com/office/powerpoint/2010/main" val="3344625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1">
            <a:extLst>
              <a:ext uri="{FF2B5EF4-FFF2-40B4-BE49-F238E27FC236}">
                <a16:creationId xmlns:a16="http://schemas.microsoft.com/office/drawing/2014/main" id="{9E3FA286-191F-4B30-8C69-81AB03CC5E70}"/>
              </a:ext>
            </a:extLst>
          </p:cNvPr>
          <p:cNvSpPr>
            <a:spLocks noGrp="1" noChangeArrowheads="1"/>
          </p:cNvSpPr>
          <p:nvPr>
            <p:ph type="dt" sz="half" idx="10"/>
          </p:nvPr>
        </p:nvSpPr>
        <p:spPr>
          <a:ln/>
        </p:spPr>
        <p:txBody>
          <a:bodyPr/>
          <a:lstStyle>
            <a:lvl1pPr>
              <a:defRPr/>
            </a:lvl1pPr>
          </a:lstStyle>
          <a:p>
            <a:pPr>
              <a:defRPr/>
            </a:pPr>
            <a:fld id="{DA1253C0-9245-4E49-AB0C-C568A5A46855}" type="datetime1">
              <a:rPr lang="ja-JP" altLang="en-US" smtClean="0"/>
              <a:t>2024/9/2</a:t>
            </a:fld>
            <a:endParaRPr lang="en-US" altLang="ja-JP"/>
          </a:p>
        </p:txBody>
      </p:sp>
      <p:sp>
        <p:nvSpPr>
          <p:cNvPr id="5" name="Rectangle 12">
            <a:extLst>
              <a:ext uri="{FF2B5EF4-FFF2-40B4-BE49-F238E27FC236}">
                <a16:creationId xmlns:a16="http://schemas.microsoft.com/office/drawing/2014/main" id="{B754A074-7FDE-4498-82A2-ECEC88C7DDD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B07D51F0-2F78-4D79-B3B5-A31E3731E90B}"/>
              </a:ext>
            </a:extLst>
          </p:cNvPr>
          <p:cNvSpPr>
            <a:spLocks noGrp="1" noChangeArrowheads="1"/>
          </p:cNvSpPr>
          <p:nvPr>
            <p:ph type="sldNum" sz="quarter" idx="12"/>
          </p:nvPr>
        </p:nvSpPr>
        <p:spPr>
          <a:ln/>
        </p:spPr>
        <p:txBody>
          <a:bodyPr/>
          <a:lstStyle>
            <a:lvl1pPr>
              <a:defRPr/>
            </a:lvl1pPr>
          </a:lstStyle>
          <a:p>
            <a:pPr>
              <a:defRPr/>
            </a:pPr>
            <a:fld id="{6F2008A6-72A8-4D36-9122-EF11DB488EBC}" type="slidenum">
              <a:rPr lang="ja-JP" altLang="en-US"/>
              <a:pPr>
                <a:defRPr/>
              </a:pPr>
              <a:t>‹#›</a:t>
            </a:fld>
            <a:endParaRPr lang="en-US" altLang="ja-JP"/>
          </a:p>
        </p:txBody>
      </p:sp>
    </p:spTree>
    <p:extLst>
      <p:ext uri="{BB962C8B-B14F-4D97-AF65-F5344CB8AC3E}">
        <p14:creationId xmlns:p14="http://schemas.microsoft.com/office/powerpoint/2010/main" val="3316894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11">
            <a:extLst>
              <a:ext uri="{FF2B5EF4-FFF2-40B4-BE49-F238E27FC236}">
                <a16:creationId xmlns:a16="http://schemas.microsoft.com/office/drawing/2014/main" id="{84B20B1B-83B7-4698-BF60-09A4D737DDCD}"/>
              </a:ext>
            </a:extLst>
          </p:cNvPr>
          <p:cNvSpPr>
            <a:spLocks noGrp="1" noChangeArrowheads="1"/>
          </p:cNvSpPr>
          <p:nvPr>
            <p:ph type="dt" sz="half" idx="10"/>
          </p:nvPr>
        </p:nvSpPr>
        <p:spPr>
          <a:ln/>
        </p:spPr>
        <p:txBody>
          <a:bodyPr/>
          <a:lstStyle>
            <a:lvl1pPr>
              <a:defRPr/>
            </a:lvl1pPr>
          </a:lstStyle>
          <a:p>
            <a:pPr>
              <a:defRPr/>
            </a:pPr>
            <a:fld id="{D4FD2093-679E-4559-87EC-EB24E859A60F}" type="datetime1">
              <a:rPr lang="ja-JP" altLang="en-US" smtClean="0"/>
              <a:t>2024/9/2</a:t>
            </a:fld>
            <a:endParaRPr lang="en-US" altLang="ja-JP"/>
          </a:p>
        </p:txBody>
      </p:sp>
      <p:sp>
        <p:nvSpPr>
          <p:cNvPr id="5" name="Rectangle 12">
            <a:extLst>
              <a:ext uri="{FF2B5EF4-FFF2-40B4-BE49-F238E27FC236}">
                <a16:creationId xmlns:a16="http://schemas.microsoft.com/office/drawing/2014/main" id="{C3C931E7-616A-4B84-9F31-32D635CF076B}"/>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B77DC5FE-8B94-49B6-B685-0888C7D669F3}"/>
              </a:ext>
            </a:extLst>
          </p:cNvPr>
          <p:cNvSpPr>
            <a:spLocks noGrp="1" noChangeArrowheads="1"/>
          </p:cNvSpPr>
          <p:nvPr>
            <p:ph type="sldNum" sz="quarter" idx="12"/>
          </p:nvPr>
        </p:nvSpPr>
        <p:spPr>
          <a:ln/>
        </p:spPr>
        <p:txBody>
          <a:bodyPr/>
          <a:lstStyle>
            <a:lvl1pPr>
              <a:defRPr/>
            </a:lvl1pPr>
          </a:lstStyle>
          <a:p>
            <a:pPr>
              <a:defRPr/>
            </a:pPr>
            <a:fld id="{18E58ADA-00D1-4DA2-9F46-4BFE28520C48}" type="slidenum">
              <a:rPr lang="ja-JP" altLang="en-US"/>
              <a:pPr>
                <a:defRPr/>
              </a:pPr>
              <a:t>‹#›</a:t>
            </a:fld>
            <a:endParaRPr lang="en-US" altLang="ja-JP"/>
          </a:p>
        </p:txBody>
      </p:sp>
    </p:spTree>
    <p:extLst>
      <p:ext uri="{BB962C8B-B14F-4D97-AF65-F5344CB8AC3E}">
        <p14:creationId xmlns:p14="http://schemas.microsoft.com/office/powerpoint/2010/main" val="2345662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1281113" y="2017713"/>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567363" y="2017713"/>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1">
            <a:extLst>
              <a:ext uri="{FF2B5EF4-FFF2-40B4-BE49-F238E27FC236}">
                <a16:creationId xmlns:a16="http://schemas.microsoft.com/office/drawing/2014/main" id="{EE7E06F2-5A14-4936-981C-3C9622096700}"/>
              </a:ext>
            </a:extLst>
          </p:cNvPr>
          <p:cNvSpPr>
            <a:spLocks noGrp="1" noChangeArrowheads="1"/>
          </p:cNvSpPr>
          <p:nvPr>
            <p:ph type="dt" sz="half" idx="10"/>
          </p:nvPr>
        </p:nvSpPr>
        <p:spPr>
          <a:ln/>
        </p:spPr>
        <p:txBody>
          <a:bodyPr/>
          <a:lstStyle>
            <a:lvl1pPr>
              <a:defRPr/>
            </a:lvl1pPr>
          </a:lstStyle>
          <a:p>
            <a:pPr>
              <a:defRPr/>
            </a:pPr>
            <a:fld id="{16F486A7-32F4-4C91-AF34-46E08240A3A8}" type="datetime1">
              <a:rPr lang="ja-JP" altLang="en-US" smtClean="0"/>
              <a:t>2024/9/2</a:t>
            </a:fld>
            <a:endParaRPr lang="en-US" altLang="ja-JP"/>
          </a:p>
        </p:txBody>
      </p:sp>
      <p:sp>
        <p:nvSpPr>
          <p:cNvPr id="6" name="Rectangle 12">
            <a:extLst>
              <a:ext uri="{FF2B5EF4-FFF2-40B4-BE49-F238E27FC236}">
                <a16:creationId xmlns:a16="http://schemas.microsoft.com/office/drawing/2014/main" id="{7362769C-650A-46A3-BE27-38EA80068A3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7EA0F469-3114-4CC1-BDD8-199021E0B56E}"/>
              </a:ext>
            </a:extLst>
          </p:cNvPr>
          <p:cNvSpPr>
            <a:spLocks noGrp="1" noChangeArrowheads="1"/>
          </p:cNvSpPr>
          <p:nvPr>
            <p:ph type="sldNum" sz="quarter" idx="12"/>
          </p:nvPr>
        </p:nvSpPr>
        <p:spPr>
          <a:ln/>
        </p:spPr>
        <p:txBody>
          <a:bodyPr/>
          <a:lstStyle>
            <a:lvl1pPr>
              <a:defRPr/>
            </a:lvl1pPr>
          </a:lstStyle>
          <a:p>
            <a:pPr>
              <a:defRPr/>
            </a:pPr>
            <a:fld id="{D0F6266D-7A17-4153-BE32-56A15D9B9316}" type="slidenum">
              <a:rPr lang="ja-JP" altLang="en-US"/>
              <a:pPr>
                <a:defRPr/>
              </a:pPr>
              <a:t>‹#›</a:t>
            </a:fld>
            <a:endParaRPr lang="en-US" altLang="ja-JP"/>
          </a:p>
        </p:txBody>
      </p:sp>
    </p:spTree>
    <p:extLst>
      <p:ext uri="{BB962C8B-B14F-4D97-AF65-F5344CB8AC3E}">
        <p14:creationId xmlns:p14="http://schemas.microsoft.com/office/powerpoint/2010/main" val="2519536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11">
            <a:extLst>
              <a:ext uri="{FF2B5EF4-FFF2-40B4-BE49-F238E27FC236}">
                <a16:creationId xmlns:a16="http://schemas.microsoft.com/office/drawing/2014/main" id="{7B67C0D7-2471-4C63-BE47-D62D402D3306}"/>
              </a:ext>
            </a:extLst>
          </p:cNvPr>
          <p:cNvSpPr>
            <a:spLocks noGrp="1" noChangeArrowheads="1"/>
          </p:cNvSpPr>
          <p:nvPr>
            <p:ph type="dt" sz="half" idx="10"/>
          </p:nvPr>
        </p:nvSpPr>
        <p:spPr>
          <a:ln/>
        </p:spPr>
        <p:txBody>
          <a:bodyPr/>
          <a:lstStyle>
            <a:lvl1pPr>
              <a:defRPr/>
            </a:lvl1pPr>
          </a:lstStyle>
          <a:p>
            <a:pPr>
              <a:defRPr/>
            </a:pPr>
            <a:fld id="{BCEF665D-62CE-41DF-9969-B8F3EA17B7F9}" type="datetime1">
              <a:rPr lang="ja-JP" altLang="en-US" smtClean="0"/>
              <a:t>2024/9/2</a:t>
            </a:fld>
            <a:endParaRPr lang="en-US" altLang="ja-JP"/>
          </a:p>
        </p:txBody>
      </p:sp>
      <p:sp>
        <p:nvSpPr>
          <p:cNvPr id="8" name="Rectangle 12">
            <a:extLst>
              <a:ext uri="{FF2B5EF4-FFF2-40B4-BE49-F238E27FC236}">
                <a16:creationId xmlns:a16="http://schemas.microsoft.com/office/drawing/2014/main" id="{6AAE9392-D83C-4BE9-BE12-A413FDC271A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13">
            <a:extLst>
              <a:ext uri="{FF2B5EF4-FFF2-40B4-BE49-F238E27FC236}">
                <a16:creationId xmlns:a16="http://schemas.microsoft.com/office/drawing/2014/main" id="{A1968260-FBAA-41AC-A79C-51004018E1D8}"/>
              </a:ext>
            </a:extLst>
          </p:cNvPr>
          <p:cNvSpPr>
            <a:spLocks noGrp="1" noChangeArrowheads="1"/>
          </p:cNvSpPr>
          <p:nvPr>
            <p:ph type="sldNum" sz="quarter" idx="12"/>
          </p:nvPr>
        </p:nvSpPr>
        <p:spPr>
          <a:ln/>
        </p:spPr>
        <p:txBody>
          <a:bodyPr/>
          <a:lstStyle>
            <a:lvl1pPr>
              <a:defRPr/>
            </a:lvl1pPr>
          </a:lstStyle>
          <a:p>
            <a:pPr>
              <a:defRPr/>
            </a:pPr>
            <a:fld id="{57F38210-FF71-4B65-AE31-ECB43566BB11}" type="slidenum">
              <a:rPr lang="ja-JP" altLang="en-US"/>
              <a:pPr>
                <a:defRPr/>
              </a:pPr>
              <a:t>‹#›</a:t>
            </a:fld>
            <a:endParaRPr lang="en-US" altLang="ja-JP"/>
          </a:p>
        </p:txBody>
      </p:sp>
    </p:spTree>
    <p:extLst>
      <p:ext uri="{BB962C8B-B14F-4D97-AF65-F5344CB8AC3E}">
        <p14:creationId xmlns:p14="http://schemas.microsoft.com/office/powerpoint/2010/main" val="3070994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11">
            <a:extLst>
              <a:ext uri="{FF2B5EF4-FFF2-40B4-BE49-F238E27FC236}">
                <a16:creationId xmlns:a16="http://schemas.microsoft.com/office/drawing/2014/main" id="{D8739876-3980-40BE-ACBD-C05708DFEA47}"/>
              </a:ext>
            </a:extLst>
          </p:cNvPr>
          <p:cNvSpPr>
            <a:spLocks noGrp="1" noChangeArrowheads="1"/>
          </p:cNvSpPr>
          <p:nvPr>
            <p:ph type="dt" sz="half" idx="10"/>
          </p:nvPr>
        </p:nvSpPr>
        <p:spPr>
          <a:ln/>
        </p:spPr>
        <p:txBody>
          <a:bodyPr/>
          <a:lstStyle>
            <a:lvl1pPr>
              <a:defRPr/>
            </a:lvl1pPr>
          </a:lstStyle>
          <a:p>
            <a:pPr>
              <a:defRPr/>
            </a:pPr>
            <a:fld id="{03F0ACEE-223B-49B8-8E2B-474878B9A668}" type="datetime1">
              <a:rPr lang="ja-JP" altLang="en-US" smtClean="0"/>
              <a:t>2024/9/2</a:t>
            </a:fld>
            <a:endParaRPr lang="en-US" altLang="ja-JP"/>
          </a:p>
        </p:txBody>
      </p:sp>
      <p:sp>
        <p:nvSpPr>
          <p:cNvPr id="4" name="Rectangle 12">
            <a:extLst>
              <a:ext uri="{FF2B5EF4-FFF2-40B4-BE49-F238E27FC236}">
                <a16:creationId xmlns:a16="http://schemas.microsoft.com/office/drawing/2014/main" id="{611DD238-5AA8-49BB-8027-3DE0A8F1564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13">
            <a:extLst>
              <a:ext uri="{FF2B5EF4-FFF2-40B4-BE49-F238E27FC236}">
                <a16:creationId xmlns:a16="http://schemas.microsoft.com/office/drawing/2014/main" id="{81354D1B-EBF0-4EE9-BD24-D8A0FF00DD6E}"/>
              </a:ext>
            </a:extLst>
          </p:cNvPr>
          <p:cNvSpPr>
            <a:spLocks noGrp="1" noChangeArrowheads="1"/>
          </p:cNvSpPr>
          <p:nvPr>
            <p:ph type="sldNum" sz="quarter" idx="12"/>
          </p:nvPr>
        </p:nvSpPr>
        <p:spPr>
          <a:ln/>
        </p:spPr>
        <p:txBody>
          <a:bodyPr/>
          <a:lstStyle>
            <a:lvl1pPr>
              <a:defRPr/>
            </a:lvl1pPr>
          </a:lstStyle>
          <a:p>
            <a:pPr>
              <a:defRPr/>
            </a:pPr>
            <a:fld id="{C2078DB2-9090-4EAE-8039-2CC3C16E9279}" type="slidenum">
              <a:rPr lang="ja-JP" altLang="en-US"/>
              <a:pPr>
                <a:defRPr/>
              </a:pPr>
              <a:t>‹#›</a:t>
            </a:fld>
            <a:endParaRPr lang="en-US" altLang="ja-JP"/>
          </a:p>
        </p:txBody>
      </p:sp>
    </p:spTree>
    <p:extLst>
      <p:ext uri="{BB962C8B-B14F-4D97-AF65-F5344CB8AC3E}">
        <p14:creationId xmlns:p14="http://schemas.microsoft.com/office/powerpoint/2010/main" val="2453965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2E8CF073-D169-460C-A992-56C5EC2884CD}"/>
              </a:ext>
            </a:extLst>
          </p:cNvPr>
          <p:cNvSpPr>
            <a:spLocks noGrp="1" noChangeArrowheads="1"/>
          </p:cNvSpPr>
          <p:nvPr>
            <p:ph type="dt" sz="half" idx="10"/>
          </p:nvPr>
        </p:nvSpPr>
        <p:spPr>
          <a:ln/>
        </p:spPr>
        <p:txBody>
          <a:bodyPr/>
          <a:lstStyle>
            <a:lvl1pPr>
              <a:defRPr/>
            </a:lvl1pPr>
          </a:lstStyle>
          <a:p>
            <a:pPr>
              <a:defRPr/>
            </a:pPr>
            <a:fld id="{7EBA483F-08A7-4F65-9A1E-5F66F710D9A1}" type="datetime1">
              <a:rPr lang="ja-JP" altLang="en-US" smtClean="0"/>
              <a:t>2024/9/2</a:t>
            </a:fld>
            <a:endParaRPr lang="en-US" altLang="ja-JP"/>
          </a:p>
        </p:txBody>
      </p:sp>
      <p:sp>
        <p:nvSpPr>
          <p:cNvPr id="3" name="Rectangle 12">
            <a:extLst>
              <a:ext uri="{FF2B5EF4-FFF2-40B4-BE49-F238E27FC236}">
                <a16:creationId xmlns:a16="http://schemas.microsoft.com/office/drawing/2014/main" id="{1B9C875F-8F72-4CFD-BF39-1FEECB780C3A}"/>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13">
            <a:extLst>
              <a:ext uri="{FF2B5EF4-FFF2-40B4-BE49-F238E27FC236}">
                <a16:creationId xmlns:a16="http://schemas.microsoft.com/office/drawing/2014/main" id="{8C8210AB-B16B-4AED-A2C0-2DF2AB946357}"/>
              </a:ext>
            </a:extLst>
          </p:cNvPr>
          <p:cNvSpPr>
            <a:spLocks noGrp="1" noChangeArrowheads="1"/>
          </p:cNvSpPr>
          <p:nvPr>
            <p:ph type="sldNum" sz="quarter" idx="12"/>
          </p:nvPr>
        </p:nvSpPr>
        <p:spPr>
          <a:ln/>
        </p:spPr>
        <p:txBody>
          <a:bodyPr/>
          <a:lstStyle>
            <a:lvl1pPr>
              <a:defRPr/>
            </a:lvl1pPr>
          </a:lstStyle>
          <a:p>
            <a:pPr>
              <a:defRPr/>
            </a:pPr>
            <a:fld id="{9869D710-0DDB-456C-9C87-5EFD77CF9989}" type="slidenum">
              <a:rPr lang="ja-JP" altLang="en-US"/>
              <a:pPr>
                <a:defRPr/>
              </a:pPr>
              <a:t>‹#›</a:t>
            </a:fld>
            <a:endParaRPr lang="en-US" altLang="ja-JP"/>
          </a:p>
        </p:txBody>
      </p:sp>
    </p:spTree>
    <p:extLst>
      <p:ext uri="{BB962C8B-B14F-4D97-AF65-F5344CB8AC3E}">
        <p14:creationId xmlns:p14="http://schemas.microsoft.com/office/powerpoint/2010/main" val="363133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1">
            <a:extLst>
              <a:ext uri="{FF2B5EF4-FFF2-40B4-BE49-F238E27FC236}">
                <a16:creationId xmlns:a16="http://schemas.microsoft.com/office/drawing/2014/main" id="{21256F02-D84C-4593-B8D2-A6609816202E}"/>
              </a:ext>
            </a:extLst>
          </p:cNvPr>
          <p:cNvSpPr>
            <a:spLocks noGrp="1" noChangeArrowheads="1"/>
          </p:cNvSpPr>
          <p:nvPr>
            <p:ph type="dt" sz="half" idx="10"/>
          </p:nvPr>
        </p:nvSpPr>
        <p:spPr>
          <a:ln/>
        </p:spPr>
        <p:txBody>
          <a:bodyPr/>
          <a:lstStyle>
            <a:lvl1pPr>
              <a:defRPr/>
            </a:lvl1pPr>
          </a:lstStyle>
          <a:p>
            <a:pPr>
              <a:defRPr/>
            </a:pPr>
            <a:fld id="{E3EB3DE3-303A-4A08-94D2-627BB8380435}" type="datetime1">
              <a:rPr lang="ja-JP" altLang="en-US" smtClean="0"/>
              <a:t>2024/9/2</a:t>
            </a:fld>
            <a:endParaRPr lang="en-US" altLang="ja-JP"/>
          </a:p>
        </p:txBody>
      </p:sp>
      <p:sp>
        <p:nvSpPr>
          <p:cNvPr id="6" name="Rectangle 12">
            <a:extLst>
              <a:ext uri="{FF2B5EF4-FFF2-40B4-BE49-F238E27FC236}">
                <a16:creationId xmlns:a16="http://schemas.microsoft.com/office/drawing/2014/main" id="{EBF1DDAE-63A2-4ECE-9952-5CFCADB4798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5A2EEC92-CF0C-4A7E-939A-0F33962B2161}"/>
              </a:ext>
            </a:extLst>
          </p:cNvPr>
          <p:cNvSpPr>
            <a:spLocks noGrp="1" noChangeArrowheads="1"/>
          </p:cNvSpPr>
          <p:nvPr>
            <p:ph type="sldNum" sz="quarter" idx="12"/>
          </p:nvPr>
        </p:nvSpPr>
        <p:spPr>
          <a:ln/>
        </p:spPr>
        <p:txBody>
          <a:bodyPr/>
          <a:lstStyle>
            <a:lvl1pPr>
              <a:defRPr/>
            </a:lvl1pPr>
          </a:lstStyle>
          <a:p>
            <a:pPr>
              <a:defRPr/>
            </a:pPr>
            <a:fld id="{D7AE15D9-0DFC-439B-AFF1-803062685E95}" type="slidenum">
              <a:rPr lang="ja-JP" altLang="en-US"/>
              <a:pPr>
                <a:defRPr/>
              </a:pPr>
              <a:t>‹#›</a:t>
            </a:fld>
            <a:endParaRPr lang="en-US" altLang="ja-JP"/>
          </a:p>
        </p:txBody>
      </p:sp>
    </p:spTree>
    <p:extLst>
      <p:ext uri="{BB962C8B-B14F-4D97-AF65-F5344CB8AC3E}">
        <p14:creationId xmlns:p14="http://schemas.microsoft.com/office/powerpoint/2010/main" val="3347552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1">
            <a:extLst>
              <a:ext uri="{FF2B5EF4-FFF2-40B4-BE49-F238E27FC236}">
                <a16:creationId xmlns:a16="http://schemas.microsoft.com/office/drawing/2014/main" id="{C33C78EE-15B0-4763-A99B-87483E1A5F54}"/>
              </a:ext>
            </a:extLst>
          </p:cNvPr>
          <p:cNvSpPr>
            <a:spLocks noGrp="1" noChangeArrowheads="1"/>
          </p:cNvSpPr>
          <p:nvPr>
            <p:ph type="dt" sz="half" idx="10"/>
          </p:nvPr>
        </p:nvSpPr>
        <p:spPr>
          <a:ln/>
        </p:spPr>
        <p:txBody>
          <a:bodyPr/>
          <a:lstStyle>
            <a:lvl1pPr>
              <a:defRPr/>
            </a:lvl1pPr>
          </a:lstStyle>
          <a:p>
            <a:pPr>
              <a:defRPr/>
            </a:pPr>
            <a:fld id="{4B888C50-678B-4CD1-B630-3570AD2C71D7}" type="datetime1">
              <a:rPr lang="ja-JP" altLang="en-US" smtClean="0"/>
              <a:t>2024/9/2</a:t>
            </a:fld>
            <a:endParaRPr lang="en-US" altLang="ja-JP"/>
          </a:p>
        </p:txBody>
      </p:sp>
      <p:sp>
        <p:nvSpPr>
          <p:cNvPr id="6" name="Rectangle 12">
            <a:extLst>
              <a:ext uri="{FF2B5EF4-FFF2-40B4-BE49-F238E27FC236}">
                <a16:creationId xmlns:a16="http://schemas.microsoft.com/office/drawing/2014/main" id="{17A02EAB-CC57-4DD4-B18C-228EFAEFC239}"/>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509ED823-F64A-4121-92C3-02D92A381088}"/>
              </a:ext>
            </a:extLst>
          </p:cNvPr>
          <p:cNvSpPr>
            <a:spLocks noGrp="1" noChangeArrowheads="1"/>
          </p:cNvSpPr>
          <p:nvPr>
            <p:ph type="sldNum" sz="quarter" idx="12"/>
          </p:nvPr>
        </p:nvSpPr>
        <p:spPr>
          <a:ln/>
        </p:spPr>
        <p:txBody>
          <a:bodyPr/>
          <a:lstStyle>
            <a:lvl1pPr>
              <a:defRPr/>
            </a:lvl1pPr>
          </a:lstStyle>
          <a:p>
            <a:pPr>
              <a:defRPr/>
            </a:pPr>
            <a:fld id="{C8A246FB-2F18-49CC-B8F7-A9D349CACEFB}" type="slidenum">
              <a:rPr lang="ja-JP" altLang="en-US"/>
              <a:pPr>
                <a:defRPr/>
              </a:pPr>
              <a:t>‹#›</a:t>
            </a:fld>
            <a:endParaRPr lang="en-US" altLang="ja-JP"/>
          </a:p>
        </p:txBody>
      </p:sp>
    </p:spTree>
    <p:extLst>
      <p:ext uri="{BB962C8B-B14F-4D97-AF65-F5344CB8AC3E}">
        <p14:creationId xmlns:p14="http://schemas.microsoft.com/office/powerpoint/2010/main" val="1697742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051B067F-5F97-4940-82F2-48BC9FEB2B64}"/>
              </a:ext>
            </a:extLst>
          </p:cNvPr>
          <p:cNvSpPr>
            <a:spLocks noChangeArrowheads="1"/>
          </p:cNvSpPr>
          <p:nvPr/>
        </p:nvSpPr>
        <p:spPr bwMode="ltGray">
          <a:xfrm>
            <a:off x="452438" y="1098550"/>
            <a:ext cx="474662" cy="474663"/>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27" name="Rectangle 3">
            <a:extLst>
              <a:ext uri="{FF2B5EF4-FFF2-40B4-BE49-F238E27FC236}">
                <a16:creationId xmlns:a16="http://schemas.microsoft.com/office/drawing/2014/main" id="{C37805F7-45A3-4210-B40B-44375F784328}"/>
              </a:ext>
            </a:extLst>
          </p:cNvPr>
          <p:cNvSpPr>
            <a:spLocks noChangeArrowheads="1"/>
          </p:cNvSpPr>
          <p:nvPr/>
        </p:nvSpPr>
        <p:spPr bwMode="ltGray">
          <a:xfrm>
            <a:off x="866775" y="1098550"/>
            <a:ext cx="355600" cy="474663"/>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28" name="Rectangle 4">
            <a:extLst>
              <a:ext uri="{FF2B5EF4-FFF2-40B4-BE49-F238E27FC236}">
                <a16:creationId xmlns:a16="http://schemas.microsoft.com/office/drawing/2014/main" id="{1A322E32-DB41-4E72-8200-C557343A1DCD}"/>
              </a:ext>
            </a:extLst>
          </p:cNvPr>
          <p:cNvSpPr>
            <a:spLocks noChangeArrowheads="1"/>
          </p:cNvSpPr>
          <p:nvPr/>
        </p:nvSpPr>
        <p:spPr bwMode="ltGray">
          <a:xfrm>
            <a:off x="584200" y="1520825"/>
            <a:ext cx="461963" cy="474663"/>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29" name="Rectangle 5">
            <a:extLst>
              <a:ext uri="{FF2B5EF4-FFF2-40B4-BE49-F238E27FC236}">
                <a16:creationId xmlns:a16="http://schemas.microsoft.com/office/drawing/2014/main" id="{71C661B8-62EE-41C8-80F7-4BCE8C71AAF1}"/>
              </a:ext>
            </a:extLst>
          </p:cNvPr>
          <p:cNvSpPr>
            <a:spLocks noChangeArrowheads="1"/>
          </p:cNvSpPr>
          <p:nvPr/>
        </p:nvSpPr>
        <p:spPr bwMode="ltGray">
          <a:xfrm>
            <a:off x="989013" y="1520825"/>
            <a:ext cx="395287" cy="474663"/>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30" name="Rectangle 6">
            <a:extLst>
              <a:ext uri="{FF2B5EF4-FFF2-40B4-BE49-F238E27FC236}">
                <a16:creationId xmlns:a16="http://schemas.microsoft.com/office/drawing/2014/main" id="{6399D83D-6480-4CF4-BDB6-5A348C55FAF7}"/>
              </a:ext>
            </a:extLst>
          </p:cNvPr>
          <p:cNvSpPr>
            <a:spLocks noChangeArrowheads="1"/>
          </p:cNvSpPr>
          <p:nvPr/>
        </p:nvSpPr>
        <p:spPr bwMode="ltGray">
          <a:xfrm>
            <a:off x="138113" y="1447800"/>
            <a:ext cx="606425" cy="422275"/>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31" name="Rectangle 7">
            <a:extLst>
              <a:ext uri="{FF2B5EF4-FFF2-40B4-BE49-F238E27FC236}">
                <a16:creationId xmlns:a16="http://schemas.microsoft.com/office/drawing/2014/main" id="{F5D30A36-3933-49F7-AA58-54C438228978}"/>
              </a:ext>
            </a:extLst>
          </p:cNvPr>
          <p:cNvSpPr>
            <a:spLocks noChangeArrowheads="1"/>
          </p:cNvSpPr>
          <p:nvPr/>
        </p:nvSpPr>
        <p:spPr bwMode="gray">
          <a:xfrm>
            <a:off x="825500" y="990600"/>
            <a:ext cx="34925" cy="105251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32" name="Rectangle 8">
            <a:extLst>
              <a:ext uri="{FF2B5EF4-FFF2-40B4-BE49-F238E27FC236}">
                <a16:creationId xmlns:a16="http://schemas.microsoft.com/office/drawing/2014/main" id="{D79DCEC3-2777-402C-8EA8-D3305C27BA23}"/>
              </a:ext>
            </a:extLst>
          </p:cNvPr>
          <p:cNvSpPr>
            <a:spLocks noChangeArrowheads="1"/>
          </p:cNvSpPr>
          <p:nvPr/>
        </p:nvSpPr>
        <p:spPr bwMode="gray">
          <a:xfrm>
            <a:off x="479425" y="1781175"/>
            <a:ext cx="8912225" cy="3175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33" name="Rectangle 9">
            <a:extLst>
              <a:ext uri="{FF2B5EF4-FFF2-40B4-BE49-F238E27FC236}">
                <a16:creationId xmlns:a16="http://schemas.microsoft.com/office/drawing/2014/main" id="{CF0F5176-1D75-4A58-B55E-7FCF3BCBBF11}"/>
              </a:ext>
            </a:extLst>
          </p:cNvPr>
          <p:cNvSpPr>
            <a:spLocks noGrp="1" noChangeArrowheads="1"/>
          </p:cNvSpPr>
          <p:nvPr>
            <p:ph type="title"/>
          </p:nvPr>
        </p:nvSpPr>
        <p:spPr bwMode="auto">
          <a:xfrm>
            <a:off x="1244600" y="617538"/>
            <a:ext cx="84455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34" name="Rectangle 10">
            <a:extLst>
              <a:ext uri="{FF2B5EF4-FFF2-40B4-BE49-F238E27FC236}">
                <a16:creationId xmlns:a16="http://schemas.microsoft.com/office/drawing/2014/main" id="{012F5648-3E4C-4318-8F3A-0739032A2050}"/>
              </a:ext>
            </a:extLst>
          </p:cNvPr>
          <p:cNvSpPr>
            <a:spLocks noGrp="1" noChangeArrowheads="1"/>
          </p:cNvSpPr>
          <p:nvPr>
            <p:ph type="body" idx="1"/>
          </p:nvPr>
        </p:nvSpPr>
        <p:spPr bwMode="auto">
          <a:xfrm>
            <a:off x="1281113" y="2017713"/>
            <a:ext cx="84201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2 レベル</a:t>
            </a:r>
          </a:p>
          <a:p>
            <a:pPr lvl="2"/>
            <a:r>
              <a:rPr lang="ja-JP" altLang="en-US"/>
              <a:t>第 3 レベル</a:t>
            </a:r>
          </a:p>
          <a:p>
            <a:pPr lvl="3"/>
            <a:r>
              <a:rPr lang="ja-JP" altLang="en-US"/>
              <a:t>第 4 レベル</a:t>
            </a:r>
          </a:p>
          <a:p>
            <a:pPr lvl="4"/>
            <a:r>
              <a:rPr lang="ja-JP" altLang="en-US"/>
              <a:t>第 5 レベル</a:t>
            </a:r>
          </a:p>
        </p:txBody>
      </p:sp>
      <p:sp>
        <p:nvSpPr>
          <p:cNvPr id="119819" name="Rectangle 11">
            <a:extLst>
              <a:ext uri="{FF2B5EF4-FFF2-40B4-BE49-F238E27FC236}">
                <a16:creationId xmlns:a16="http://schemas.microsoft.com/office/drawing/2014/main" id="{74F3E58D-616D-4DE2-8112-E87AD17EB9DF}"/>
              </a:ext>
            </a:extLst>
          </p:cNvPr>
          <p:cNvSpPr>
            <a:spLocks noGrp="1" noChangeArrowheads="1"/>
          </p:cNvSpPr>
          <p:nvPr>
            <p:ph type="dt" sz="half" idx="2"/>
          </p:nvPr>
        </p:nvSpPr>
        <p:spPr bwMode="auto">
          <a:xfrm>
            <a:off x="990600" y="6324600"/>
            <a:ext cx="2063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a:ea typeface="ＭＳ Ｐゴシック" panose="020B0600070205080204" pitchFamily="50" charset="-128"/>
              </a:defRPr>
            </a:lvl1pPr>
          </a:lstStyle>
          <a:p>
            <a:pPr>
              <a:defRPr/>
            </a:pPr>
            <a:fld id="{87FF50A8-F9C4-4B15-9E78-B5762A3512CC}" type="datetime1">
              <a:rPr lang="ja-JP" altLang="en-US" smtClean="0"/>
              <a:t>2024/9/2</a:t>
            </a:fld>
            <a:endParaRPr lang="en-US" altLang="ja-JP"/>
          </a:p>
        </p:txBody>
      </p:sp>
      <p:sp>
        <p:nvSpPr>
          <p:cNvPr id="119820" name="Rectangle 12">
            <a:extLst>
              <a:ext uri="{FF2B5EF4-FFF2-40B4-BE49-F238E27FC236}">
                <a16:creationId xmlns:a16="http://schemas.microsoft.com/office/drawing/2014/main" id="{D85548DB-5223-4852-905A-FE80456798A2}"/>
              </a:ext>
            </a:extLst>
          </p:cNvPr>
          <p:cNvSpPr>
            <a:spLocks noGrp="1" noChangeArrowheads="1"/>
          </p:cNvSpPr>
          <p:nvPr>
            <p:ph type="ftr" sz="quarter" idx="3"/>
          </p:nvPr>
        </p:nvSpPr>
        <p:spPr bwMode="auto">
          <a:xfrm>
            <a:off x="3632200" y="6324600"/>
            <a:ext cx="3136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ea typeface="ＭＳ Ｐゴシック" panose="020B0600070205080204" pitchFamily="50" charset="-128"/>
              </a:defRPr>
            </a:lvl1pPr>
          </a:lstStyle>
          <a:p>
            <a:pPr>
              <a:defRPr/>
            </a:pPr>
            <a:endParaRPr lang="en-US" altLang="ja-JP"/>
          </a:p>
        </p:txBody>
      </p:sp>
      <p:sp>
        <p:nvSpPr>
          <p:cNvPr id="119821" name="Rectangle 13">
            <a:extLst>
              <a:ext uri="{FF2B5EF4-FFF2-40B4-BE49-F238E27FC236}">
                <a16:creationId xmlns:a16="http://schemas.microsoft.com/office/drawing/2014/main" id="{2F67119E-A927-4903-A3C1-68A29F1552D0}"/>
              </a:ext>
            </a:extLst>
          </p:cNvPr>
          <p:cNvSpPr>
            <a:spLocks noGrp="1" noChangeArrowheads="1"/>
          </p:cNvSpPr>
          <p:nvPr>
            <p:ph type="sldNum" sz="quarter" idx="4"/>
          </p:nvPr>
        </p:nvSpPr>
        <p:spPr bwMode="auto">
          <a:xfrm>
            <a:off x="7346950" y="6324600"/>
            <a:ext cx="2063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smtClean="0"/>
            </a:lvl1pPr>
          </a:lstStyle>
          <a:p>
            <a:pPr>
              <a:defRPr/>
            </a:pPr>
            <a:fld id="{152D1BDC-E337-4AD8-A4AD-D737371299D0}" type="slidenum">
              <a:rPr lang="ja-JP" altLang="en-US"/>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5266" r:id="rId1"/>
    <p:sldLayoutId id="2147485254" r:id="rId2"/>
    <p:sldLayoutId id="2147485255" r:id="rId3"/>
    <p:sldLayoutId id="2147485256" r:id="rId4"/>
    <p:sldLayoutId id="2147485257" r:id="rId5"/>
    <p:sldLayoutId id="2147485258" r:id="rId6"/>
    <p:sldLayoutId id="2147485259" r:id="rId7"/>
    <p:sldLayoutId id="2147485260" r:id="rId8"/>
    <p:sldLayoutId id="2147485261" r:id="rId9"/>
    <p:sldLayoutId id="2147485262" r:id="rId10"/>
    <p:sldLayoutId id="2147485263" r:id="rId11"/>
    <p:sldLayoutId id="2147485264" r:id="rId12"/>
    <p:sldLayoutId id="2147485265" r:id="rId13"/>
  </p:sldLayoutIdLst>
  <p:hf hdr="0" ftr="0" dt="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5pPr>
      <a:lvl6pPr marL="457200" algn="l" rtl="0" fontAlgn="base">
        <a:spcBef>
          <a:spcPct val="0"/>
        </a:spcBef>
        <a:spcAft>
          <a:spcPct val="0"/>
        </a:spcAft>
        <a:defRPr kumimoji="1" sz="4400">
          <a:solidFill>
            <a:schemeClr val="tx2"/>
          </a:solidFill>
          <a:latin typeface="Tahoma" pitchFamily="34" charset="0"/>
          <a:ea typeface="ＭＳ Ｐゴシック" pitchFamily="50" charset="-128"/>
        </a:defRPr>
      </a:lvl6pPr>
      <a:lvl7pPr marL="914400" algn="l" rtl="0" fontAlgn="base">
        <a:spcBef>
          <a:spcPct val="0"/>
        </a:spcBef>
        <a:spcAft>
          <a:spcPct val="0"/>
        </a:spcAft>
        <a:defRPr kumimoji="1" sz="4400">
          <a:solidFill>
            <a:schemeClr val="tx2"/>
          </a:solidFill>
          <a:latin typeface="Tahoma" pitchFamily="34" charset="0"/>
          <a:ea typeface="ＭＳ Ｐゴシック" pitchFamily="50" charset="-128"/>
        </a:defRPr>
      </a:lvl7pPr>
      <a:lvl8pPr marL="1371600" algn="l" rtl="0" fontAlgn="base">
        <a:spcBef>
          <a:spcPct val="0"/>
        </a:spcBef>
        <a:spcAft>
          <a:spcPct val="0"/>
        </a:spcAft>
        <a:defRPr kumimoji="1" sz="4400">
          <a:solidFill>
            <a:schemeClr val="tx2"/>
          </a:solidFill>
          <a:latin typeface="Tahoma" pitchFamily="34" charset="0"/>
          <a:ea typeface="ＭＳ Ｐゴシック" pitchFamily="50" charset="-128"/>
        </a:defRPr>
      </a:lvl8pPr>
      <a:lvl9pPr marL="1828800" algn="l" rtl="0" fontAlgn="base">
        <a:spcBef>
          <a:spcPct val="0"/>
        </a:spcBef>
        <a:spcAft>
          <a:spcPct val="0"/>
        </a:spcAft>
        <a:defRPr kumimoji="1" sz="4400">
          <a:solidFill>
            <a:schemeClr val="tx2"/>
          </a:solidFill>
          <a:latin typeface="Tahoma" pitchFamily="34" charset="0"/>
          <a:ea typeface="ＭＳ Ｐゴシック" pitchFamily="50" charset="-128"/>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mn-lt"/>
          <a:ea typeface="+mn-ea"/>
        </a:defRPr>
      </a:lvl5pPr>
      <a:lvl6pPr marL="25146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6pPr>
      <a:lvl7pPr marL="29718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7pPr>
      <a:lvl8pPr marL="34290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8pPr>
      <a:lvl9pPr marL="38862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chart" Target="../charts/chart5.xml"/><Relationship Id="rId3" Type="http://schemas.openxmlformats.org/officeDocument/2006/relationships/hyperlink" Target="https://www.stat.go.jp/naruhodo/4_graph/index.html" TargetMode="External"/><Relationship Id="rId7" Type="http://schemas.openxmlformats.org/officeDocument/2006/relationships/chart" Target="../charts/chart4.xml"/><Relationship Id="rId2" Type="http://schemas.openxmlformats.org/officeDocument/2006/relationships/notesSlide" Target="../notesSlides/notesSlide22.xml"/><Relationship Id="rId1" Type="http://schemas.openxmlformats.org/officeDocument/2006/relationships/slideLayout" Target="../slideLayouts/slideLayout7.xml"/><Relationship Id="rId6" Type="http://schemas.openxmlformats.org/officeDocument/2006/relationships/chart" Target="../charts/chart3.xml"/><Relationship Id="rId5" Type="http://schemas.openxmlformats.org/officeDocument/2006/relationships/chart" Target="../charts/chart2.xml"/><Relationship Id="rId4" Type="http://schemas.openxmlformats.org/officeDocument/2006/relationships/chart" Target="../charts/chart1.xml"/><Relationship Id="rId9" Type="http://schemas.openxmlformats.org/officeDocument/2006/relationships/image" Target="../media/image6.emf"/></Relationships>
</file>

<file path=ppt/slides/_rels/slide23.xml.rels><?xml version="1.0" encoding="UTF-8" standalone="yes"?>
<Relationships xmlns="http://schemas.openxmlformats.org/package/2006/relationships"><Relationship Id="rId3" Type="http://schemas.openxmlformats.org/officeDocument/2006/relationships/hyperlink" Target="https://www.stat.go.jp/naruhodo/4_graph/graph.html" TargetMode="External"/><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9.emf"/></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10.e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13.e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7698" name="Rectangle 2">
            <a:extLst>
              <a:ext uri="{FF2B5EF4-FFF2-40B4-BE49-F238E27FC236}">
                <a16:creationId xmlns:a16="http://schemas.microsoft.com/office/drawing/2014/main" id="{6D13E012-33E9-48F6-99CF-DEE0E3B9369C}"/>
              </a:ext>
            </a:extLst>
          </p:cNvPr>
          <p:cNvSpPr>
            <a:spLocks noGrp="1" noChangeArrowheads="1"/>
          </p:cNvSpPr>
          <p:nvPr>
            <p:ph type="ctrTitle"/>
          </p:nvPr>
        </p:nvSpPr>
        <p:spPr>
          <a:xfrm>
            <a:off x="1492449" y="784225"/>
            <a:ext cx="8932862" cy="1143000"/>
          </a:xfrm>
          <a:noFill/>
        </p:spPr>
        <p:txBody>
          <a:bodyPr lIns="92075" tIns="46038" rIns="92075" bIns="46038"/>
          <a:lstStyle/>
          <a:p>
            <a:pPr eaLnBrk="1" hangingPunct="1"/>
            <a:r>
              <a:rPr lang="ja-JP" altLang="ja-JP" sz="4000" dirty="0"/>
              <a:t>統計</a:t>
            </a:r>
            <a:r>
              <a:rPr lang="ja-JP" altLang="en-US" sz="4000" dirty="0"/>
              <a:t>データ</a:t>
            </a:r>
            <a:r>
              <a:rPr lang="ja-JP" altLang="ja-JP" sz="4000" dirty="0"/>
              <a:t>の</a:t>
            </a:r>
            <a:r>
              <a:rPr lang="ja-JP" altLang="en-US" sz="4000" dirty="0"/>
              <a:t>見方・使い方</a:t>
            </a:r>
            <a:endParaRPr lang="ja-JP" altLang="ja-JP" sz="3200" b="1" dirty="0">
              <a:latin typeface="+mn-ea"/>
              <a:ea typeface="+mn-ea"/>
            </a:endParaRPr>
          </a:p>
        </p:txBody>
      </p:sp>
      <p:sp>
        <p:nvSpPr>
          <p:cNvPr id="157699" name="Rectangle 3">
            <a:extLst>
              <a:ext uri="{FF2B5EF4-FFF2-40B4-BE49-F238E27FC236}">
                <a16:creationId xmlns:a16="http://schemas.microsoft.com/office/drawing/2014/main" id="{45AFF5DC-63D9-439E-989F-DBDFFFA6A70D}"/>
              </a:ext>
            </a:extLst>
          </p:cNvPr>
          <p:cNvSpPr>
            <a:spLocks noGrp="1" noChangeArrowheads="1"/>
          </p:cNvSpPr>
          <p:nvPr>
            <p:ph type="subTitle" idx="1"/>
          </p:nvPr>
        </p:nvSpPr>
        <p:spPr>
          <a:xfrm>
            <a:off x="-249691" y="3306761"/>
            <a:ext cx="8712398" cy="1752600"/>
          </a:xfrm>
        </p:spPr>
        <p:txBody>
          <a:bodyPr lIns="92075" tIns="46038" rIns="92075" bIns="46038"/>
          <a:lstStyle/>
          <a:p>
            <a:pPr eaLnBrk="1" hangingPunct="1">
              <a:defRPr/>
            </a:pPr>
            <a:r>
              <a:rPr lang="ja-JP" altLang="en-US" sz="3600" dirty="0">
                <a:latin typeface="+mn-ea"/>
              </a:rPr>
              <a:t>兵庫県 企画部統計課</a:t>
            </a:r>
            <a:endParaRPr lang="en-US" altLang="ja-JP" sz="3600" dirty="0">
              <a:latin typeface="+mn-ea"/>
            </a:endParaRPr>
          </a:p>
          <a:p>
            <a:pPr eaLnBrk="1" hangingPunct="1">
              <a:defRPr/>
            </a:pPr>
            <a:r>
              <a:rPr lang="ja-JP" altLang="en-US" sz="3600" dirty="0">
                <a:latin typeface="+mn-ea"/>
              </a:rPr>
              <a:t>兵庫県立大学 社会価値創造機構</a:t>
            </a:r>
            <a:endParaRPr lang="en-US" altLang="ja-JP" sz="3600" dirty="0">
              <a:latin typeface="+mn-ea"/>
            </a:endParaRPr>
          </a:p>
          <a:p>
            <a:pPr eaLnBrk="1" hangingPunct="1">
              <a:defRPr/>
            </a:pPr>
            <a:r>
              <a:rPr lang="ja-JP" altLang="en-US" sz="3600" dirty="0">
                <a:latin typeface="+mn-ea"/>
              </a:rPr>
              <a:t>（公財）ひょうご震災記念</a:t>
            </a:r>
            <a:r>
              <a:rPr lang="en-US" altLang="ja-JP" sz="3600" dirty="0">
                <a:latin typeface="+mn-ea"/>
              </a:rPr>
              <a:t>21</a:t>
            </a:r>
            <a:r>
              <a:rPr lang="ja-JP" altLang="en-US" sz="3600" dirty="0">
                <a:latin typeface="+mn-ea"/>
              </a:rPr>
              <a:t>世紀研究機構　</a:t>
            </a:r>
          </a:p>
          <a:p>
            <a:pPr eaLnBrk="1" hangingPunct="1">
              <a:defRPr/>
            </a:pPr>
            <a:r>
              <a:rPr lang="ja-JP" altLang="en-US" sz="3600" dirty="0"/>
              <a:t>　　　芦　谷　恒　憲</a:t>
            </a:r>
          </a:p>
        </p:txBody>
      </p:sp>
      <p:graphicFrame>
        <p:nvGraphicFramePr>
          <p:cNvPr id="5124" name="Object 4">
            <a:extLst>
              <a:ext uri="{FF2B5EF4-FFF2-40B4-BE49-F238E27FC236}">
                <a16:creationId xmlns:a16="http://schemas.microsoft.com/office/drawing/2014/main" id="{C0A2E7AB-8A8A-4BB4-9B45-D7EE78F30309}"/>
              </a:ext>
            </a:extLst>
          </p:cNvPr>
          <p:cNvGraphicFramePr>
            <a:graphicFrameLocks noChangeAspect="1"/>
          </p:cNvGraphicFramePr>
          <p:nvPr>
            <p:extLst>
              <p:ext uri="{D42A27DB-BD31-4B8C-83A1-F6EECF244321}">
                <p14:modId xmlns:p14="http://schemas.microsoft.com/office/powerpoint/2010/main" val="367987108"/>
              </p:ext>
            </p:extLst>
          </p:nvPr>
        </p:nvGraphicFramePr>
        <p:xfrm>
          <a:off x="7977336" y="5059361"/>
          <a:ext cx="1651000" cy="1560513"/>
        </p:xfrm>
        <a:graphic>
          <a:graphicData uri="http://schemas.openxmlformats.org/presentationml/2006/ole">
            <mc:AlternateContent xmlns:mc="http://schemas.openxmlformats.org/markup-compatibility/2006">
              <mc:Choice xmlns:v="urn:schemas-microsoft-com:vml" Requires="v">
                <p:oleObj spid="_x0000_s1040" name="Clip" r:id="rId4" imgW="1720901" imgH="1712671" progId="MS_ClipArt_Gallery.5">
                  <p:embed/>
                </p:oleObj>
              </mc:Choice>
              <mc:Fallback>
                <p:oleObj name="Clip" r:id="rId4" imgW="1720901" imgH="1712671" progId="MS_ClipArt_Gallery.5">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77336" y="5059361"/>
                        <a:ext cx="1651000" cy="1560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 name="スライド番号プレースホルダー 2">
            <a:extLst>
              <a:ext uri="{FF2B5EF4-FFF2-40B4-BE49-F238E27FC236}">
                <a16:creationId xmlns:a16="http://schemas.microsoft.com/office/drawing/2014/main" id="{A6C83A7E-A48E-CBB3-9675-B2C5759E5A67}"/>
              </a:ext>
            </a:extLst>
          </p:cNvPr>
          <p:cNvSpPr>
            <a:spLocks noGrp="1"/>
          </p:cNvSpPr>
          <p:nvPr>
            <p:ph type="sldNum" sz="quarter" idx="12"/>
          </p:nvPr>
        </p:nvSpPr>
        <p:spPr/>
        <p:txBody>
          <a:bodyPr/>
          <a:lstStyle/>
          <a:p>
            <a:pPr>
              <a:defRPr/>
            </a:pPr>
            <a:fld id="{11291728-BE91-49EB-85E1-FB508C55BB2C}" type="slidenum">
              <a:rPr lang="ja-JP" altLang="en-US" smtClean="0"/>
              <a:pPr>
                <a:defRPr/>
              </a:pPr>
              <a:t>1</a:t>
            </a:fld>
            <a:endParaRPr lang="en-US" altLang="ja-JP"/>
          </a:p>
        </p:txBody>
      </p:sp>
      <p:sp>
        <p:nvSpPr>
          <p:cNvPr id="2" name="テキスト ボックス 1">
            <a:extLst>
              <a:ext uri="{FF2B5EF4-FFF2-40B4-BE49-F238E27FC236}">
                <a16:creationId xmlns:a16="http://schemas.microsoft.com/office/drawing/2014/main" id="{21B2D67A-F219-4A93-9504-66A1DD159AD8}"/>
              </a:ext>
            </a:extLst>
          </p:cNvPr>
          <p:cNvSpPr txBox="1"/>
          <p:nvPr/>
        </p:nvSpPr>
        <p:spPr>
          <a:xfrm>
            <a:off x="7977336" y="324717"/>
            <a:ext cx="1338828" cy="400110"/>
          </a:xfrm>
          <a:prstGeom prst="rect">
            <a:avLst/>
          </a:prstGeom>
          <a:noFill/>
        </p:spPr>
        <p:txBody>
          <a:bodyPr wrap="none" rtlCol="0">
            <a:spAutoFit/>
          </a:bodyPr>
          <a:lstStyle/>
          <a:p>
            <a:r>
              <a:rPr kumimoji="1" lang="en-US" altLang="ja-JP" sz="2000" dirty="0">
                <a:latin typeface="+mn-ea"/>
                <a:ea typeface="+mn-ea"/>
              </a:rPr>
              <a:t>2024/8/31</a:t>
            </a:r>
            <a:endParaRPr kumimoji="1" lang="ja-JP" altLang="en-US" sz="2000" dirty="0">
              <a:latin typeface="+mn-ea"/>
              <a:ea typeface="+mn-ea"/>
            </a:endParaRP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57698"/>
                                        </p:tgtEl>
                                        <p:attrNameLst>
                                          <p:attrName>style.visibility</p:attrName>
                                        </p:attrNameLst>
                                      </p:cBhvr>
                                      <p:to>
                                        <p:strVal val="visible"/>
                                      </p:to>
                                    </p:set>
                                    <p:animEffect transition="in" filter="wipe(left)">
                                      <p:cBhvr>
                                        <p:cTn id="7" dur="500"/>
                                        <p:tgtEl>
                                          <p:spTgt spid="157698"/>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57699"/>
                                        </p:tgtEl>
                                        <p:attrNameLst>
                                          <p:attrName>style.visibility</p:attrName>
                                        </p:attrNameLst>
                                      </p:cBhvr>
                                      <p:to>
                                        <p:strVal val="visible"/>
                                      </p:to>
                                    </p:set>
                                    <p:animEffect transition="in" filter="wipe(left)">
                                      <p:cBhvr>
                                        <p:cTn id="11" dur="500"/>
                                        <p:tgtEl>
                                          <p:spTgt spid="1576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698" grpId="0" autoUpdateAnimBg="0"/>
      <p:bldP spid="157699"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45A0BE34-36E5-401F-AB86-84FF4DE8E9C3}"/>
              </a:ext>
            </a:extLst>
          </p:cNvPr>
          <p:cNvSpPr>
            <a:spLocks noGrp="1" noChangeArrowheads="1"/>
          </p:cNvSpPr>
          <p:nvPr>
            <p:ph type="title"/>
          </p:nvPr>
        </p:nvSpPr>
        <p:spPr/>
        <p:txBody>
          <a:bodyPr/>
          <a:lstStyle/>
          <a:p>
            <a:pPr eaLnBrk="1" hangingPunct="1"/>
            <a:r>
              <a:rPr lang="ja-JP" altLang="en-US" sz="4000" dirty="0"/>
              <a:t>データの読み方</a:t>
            </a:r>
          </a:p>
        </p:txBody>
      </p:sp>
      <p:sp>
        <p:nvSpPr>
          <p:cNvPr id="21507" name="Rectangle 3">
            <a:extLst>
              <a:ext uri="{FF2B5EF4-FFF2-40B4-BE49-F238E27FC236}">
                <a16:creationId xmlns:a16="http://schemas.microsoft.com/office/drawing/2014/main" id="{04DF3509-524E-470C-95E5-818C9C84D091}"/>
              </a:ext>
            </a:extLst>
          </p:cNvPr>
          <p:cNvSpPr>
            <a:spLocks noGrp="1" noChangeArrowheads="1"/>
          </p:cNvSpPr>
          <p:nvPr>
            <p:ph type="body" idx="1"/>
          </p:nvPr>
        </p:nvSpPr>
        <p:spPr>
          <a:xfrm>
            <a:off x="344488" y="2151004"/>
            <a:ext cx="9145017" cy="3798277"/>
          </a:xfrm>
        </p:spPr>
        <p:txBody>
          <a:bodyPr/>
          <a:lstStyle/>
          <a:p>
            <a:pPr marL="0" indent="0" eaLnBrk="1" hangingPunct="1">
              <a:buNone/>
            </a:pPr>
            <a:r>
              <a:rPr lang="ja-JP" altLang="en-US" sz="3600" dirty="0"/>
              <a:t>・地域</a:t>
            </a:r>
          </a:p>
          <a:p>
            <a:pPr eaLnBrk="1" hangingPunct="1">
              <a:buFont typeface="Wingdings" panose="05000000000000000000" pitchFamily="2" charset="2"/>
              <a:buNone/>
            </a:pPr>
            <a:r>
              <a:rPr lang="ja-JP" altLang="en-US" sz="3600" dirty="0"/>
              <a:t>　国、県、市町、小地域・町丁字、ﾒｯｼｭ統計</a:t>
            </a:r>
          </a:p>
          <a:p>
            <a:pPr marL="0" indent="0" eaLnBrk="1" hangingPunct="1">
              <a:buNone/>
            </a:pPr>
            <a:r>
              <a:rPr lang="ja-JP" altLang="en-US" sz="3600" dirty="0"/>
              <a:t>・時間</a:t>
            </a:r>
          </a:p>
          <a:p>
            <a:pPr eaLnBrk="1" hangingPunct="1">
              <a:buFont typeface="Wingdings" panose="05000000000000000000" pitchFamily="2" charset="2"/>
              <a:buNone/>
            </a:pPr>
            <a:r>
              <a:rPr lang="ja-JP" altLang="en-US" sz="3600" dirty="0"/>
              <a:t>　日次、月次、四半期次、年次・暦年、年度</a:t>
            </a:r>
          </a:p>
          <a:p>
            <a:pPr marL="0" indent="0" eaLnBrk="1" hangingPunct="1">
              <a:buNone/>
            </a:pPr>
            <a:r>
              <a:rPr lang="ja-JP" altLang="en-US" sz="3600" dirty="0"/>
              <a:t>・定義（調査方法）</a:t>
            </a:r>
          </a:p>
          <a:p>
            <a:pPr eaLnBrk="1" hangingPunct="1">
              <a:buFont typeface="Wingdings" panose="05000000000000000000" pitchFamily="2" charset="2"/>
              <a:buNone/>
            </a:pPr>
            <a:r>
              <a:rPr lang="ja-JP" altLang="en-US" sz="3600" dirty="0"/>
              <a:t>　</a:t>
            </a:r>
            <a:r>
              <a:rPr lang="ja-JP" altLang="en-US" sz="3600" dirty="0">
                <a:latin typeface="ＭＳ Ｐゴシック" panose="020B0600070205080204" pitchFamily="50" charset="-128"/>
              </a:rPr>
              <a:t>全数、抽出、裾切り（例：従業者</a:t>
            </a:r>
            <a:r>
              <a:rPr lang="en-US" altLang="ja-JP" sz="3600" dirty="0">
                <a:latin typeface="ＭＳ Ｐゴシック" panose="020B0600070205080204" pitchFamily="50" charset="-128"/>
              </a:rPr>
              <a:t>4</a:t>
            </a:r>
            <a:r>
              <a:rPr lang="ja-JP" altLang="en-US" sz="3600" dirty="0">
                <a:latin typeface="ＭＳ Ｐゴシック" panose="020B0600070205080204" pitchFamily="50" charset="-128"/>
              </a:rPr>
              <a:t>人以上）</a:t>
            </a:r>
          </a:p>
        </p:txBody>
      </p:sp>
      <p:sp>
        <p:nvSpPr>
          <p:cNvPr id="3" name="スライド番号プレースホルダー 2">
            <a:extLst>
              <a:ext uri="{FF2B5EF4-FFF2-40B4-BE49-F238E27FC236}">
                <a16:creationId xmlns:a16="http://schemas.microsoft.com/office/drawing/2014/main" id="{BD310B19-E4E5-B664-75F8-91917087F3BE}"/>
              </a:ext>
            </a:extLst>
          </p:cNvPr>
          <p:cNvSpPr>
            <a:spLocks noGrp="1"/>
          </p:cNvSpPr>
          <p:nvPr>
            <p:ph type="sldNum" sz="quarter" idx="12"/>
          </p:nvPr>
        </p:nvSpPr>
        <p:spPr/>
        <p:txBody>
          <a:bodyPr/>
          <a:lstStyle/>
          <a:p>
            <a:pPr>
              <a:defRPr/>
            </a:pPr>
            <a:fld id="{6F2008A6-72A8-4D36-9122-EF11DB488EBC}" type="slidenum">
              <a:rPr lang="ja-JP" altLang="en-US" smtClean="0"/>
              <a:pPr>
                <a:defRPr/>
              </a:pPr>
              <a:t>10</a:t>
            </a:fld>
            <a:endParaRPr lang="en-US" altLang="ja-JP"/>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ext Box 1">
            <a:extLst>
              <a:ext uri="{FF2B5EF4-FFF2-40B4-BE49-F238E27FC236}">
                <a16:creationId xmlns:a16="http://schemas.microsoft.com/office/drawing/2014/main" id="{86DE9C35-6AB7-4FFF-B9DB-8AE5D19C498A}"/>
              </a:ext>
            </a:extLst>
          </p:cNvPr>
          <p:cNvSpPr txBox="1">
            <a:spLocks noChangeArrowheads="1"/>
          </p:cNvSpPr>
          <p:nvPr/>
        </p:nvSpPr>
        <p:spPr bwMode="auto">
          <a:xfrm>
            <a:off x="1568451" y="908076"/>
            <a:ext cx="8239125" cy="720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b"/>
          <a:lstStyle>
            <a:lvl1pPr>
              <a:spcBef>
                <a:spcPct val="20000"/>
              </a:spcBef>
              <a:buClr>
                <a:schemeClr val="folHlink"/>
              </a:buClr>
              <a:buSzPct val="6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0"/>
              </a:spcBef>
              <a:buClrTx/>
              <a:buSzPct val="100000"/>
              <a:buFontTx/>
              <a:buNone/>
            </a:pPr>
            <a:endParaRPr lang="en-US" altLang="ja-JP" sz="4000" dirty="0">
              <a:solidFill>
                <a:srgbClr val="333399"/>
              </a:solidFill>
              <a:latin typeface="ＭＳ Ｐゴシック" panose="020B0600070205080204" pitchFamily="50" charset="-128"/>
            </a:endParaRPr>
          </a:p>
          <a:p>
            <a:pPr eaLnBrk="1" hangingPunct="1">
              <a:spcBef>
                <a:spcPct val="0"/>
              </a:spcBef>
              <a:buClrTx/>
              <a:buSzPct val="100000"/>
              <a:buFontTx/>
              <a:buNone/>
            </a:pPr>
            <a:endParaRPr lang="en-US" altLang="ja-JP" sz="4000" dirty="0">
              <a:solidFill>
                <a:srgbClr val="333399"/>
              </a:solidFill>
              <a:latin typeface="ＭＳ Ｐゴシック" panose="020B0600070205080204" pitchFamily="50" charset="-128"/>
            </a:endParaRPr>
          </a:p>
          <a:p>
            <a:pPr eaLnBrk="1" hangingPunct="1">
              <a:spcBef>
                <a:spcPct val="0"/>
              </a:spcBef>
              <a:buClrTx/>
              <a:buSzPct val="100000"/>
              <a:buFontTx/>
              <a:buNone/>
            </a:pPr>
            <a:r>
              <a:rPr lang="ja-JP" altLang="en-US" sz="4000" dirty="0">
                <a:solidFill>
                  <a:srgbClr val="333399"/>
                </a:solidFill>
                <a:latin typeface="ＭＳ Ｐゴシック" panose="020B0600070205080204" pitchFamily="50" charset="-128"/>
              </a:rPr>
              <a:t>分析データの取扱ポイント</a:t>
            </a:r>
            <a:endParaRPr lang="ja-JP" altLang="ja-JP" sz="4000" dirty="0">
              <a:solidFill>
                <a:srgbClr val="333399"/>
              </a:solidFill>
              <a:latin typeface="ＭＳ Ｐゴシック" panose="020B0600070205080204" pitchFamily="50" charset="-128"/>
            </a:endParaRPr>
          </a:p>
        </p:txBody>
      </p:sp>
      <p:sp>
        <p:nvSpPr>
          <p:cNvPr id="58371" name="Text Box 2">
            <a:extLst>
              <a:ext uri="{FF2B5EF4-FFF2-40B4-BE49-F238E27FC236}">
                <a16:creationId xmlns:a16="http://schemas.microsoft.com/office/drawing/2014/main" id="{ABE74660-1EEA-4F62-B1D9-28D2932837AE}"/>
              </a:ext>
            </a:extLst>
          </p:cNvPr>
          <p:cNvSpPr txBox="1">
            <a:spLocks noChangeArrowheads="1"/>
          </p:cNvSpPr>
          <p:nvPr/>
        </p:nvSpPr>
        <p:spPr bwMode="auto">
          <a:xfrm>
            <a:off x="602307" y="2132857"/>
            <a:ext cx="8239125" cy="4535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lstStyle>
            <a:lvl1pPr marL="812800" indent="-811213">
              <a:spcBef>
                <a:spcPct val="20000"/>
              </a:spcBef>
              <a:buClr>
                <a:schemeClr val="folHlink"/>
              </a:buClr>
              <a:buSzPct val="6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9pPr>
          </a:lstStyle>
          <a:p>
            <a:pPr>
              <a:lnSpc>
                <a:spcPct val="90000"/>
              </a:lnSpc>
              <a:spcBef>
                <a:spcPts val="900"/>
              </a:spcBef>
              <a:buClrTx/>
              <a:buNone/>
            </a:pPr>
            <a:r>
              <a:rPr lang="ja-JP" altLang="en-US" sz="3600" dirty="0">
                <a:solidFill>
                  <a:srgbClr val="000000"/>
                </a:solidFill>
                <a:latin typeface="+mn-ea"/>
                <a:ea typeface="+mn-ea"/>
              </a:rPr>
              <a:t>・定量データ：数値データ、マクロ分析</a:t>
            </a:r>
          </a:p>
          <a:p>
            <a:pPr>
              <a:lnSpc>
                <a:spcPct val="90000"/>
              </a:lnSpc>
              <a:spcBef>
                <a:spcPts val="900"/>
              </a:spcBef>
              <a:buClrTx/>
              <a:buNone/>
            </a:pPr>
            <a:r>
              <a:rPr lang="ja-JP" altLang="en-US" sz="3600" dirty="0">
                <a:solidFill>
                  <a:srgbClr val="000000"/>
                </a:solidFill>
                <a:latin typeface="+mn-ea"/>
                <a:ea typeface="+mn-ea"/>
              </a:rPr>
              <a:t>　</a:t>
            </a:r>
            <a:r>
              <a:rPr lang="en-US" altLang="ja-JP" dirty="0">
                <a:solidFill>
                  <a:srgbClr val="000000"/>
                </a:solidFill>
                <a:latin typeface="+mn-ea"/>
                <a:ea typeface="+mn-ea"/>
              </a:rPr>
              <a:t>※</a:t>
            </a:r>
            <a:r>
              <a:rPr lang="ja-JP" altLang="en-US" dirty="0">
                <a:solidFill>
                  <a:srgbClr val="000000"/>
                </a:solidFill>
                <a:latin typeface="+mn-ea"/>
                <a:ea typeface="+mn-ea"/>
              </a:rPr>
              <a:t>統一基準で比較（統計基準、統計分類等）</a:t>
            </a:r>
          </a:p>
          <a:p>
            <a:pPr>
              <a:lnSpc>
                <a:spcPct val="90000"/>
              </a:lnSpc>
              <a:spcBef>
                <a:spcPts val="900"/>
              </a:spcBef>
              <a:buClrTx/>
              <a:buNone/>
            </a:pPr>
            <a:r>
              <a:rPr lang="ja-JP" altLang="en-US" dirty="0">
                <a:solidFill>
                  <a:srgbClr val="000000"/>
                </a:solidFill>
                <a:latin typeface="+mn-ea"/>
                <a:ea typeface="+mn-ea"/>
              </a:rPr>
              <a:t>　オープンデータ、データ集計加工</a:t>
            </a:r>
          </a:p>
          <a:p>
            <a:pPr>
              <a:lnSpc>
                <a:spcPct val="90000"/>
              </a:lnSpc>
              <a:spcBef>
                <a:spcPts val="900"/>
              </a:spcBef>
              <a:buClrTx/>
              <a:buNone/>
            </a:pPr>
            <a:r>
              <a:rPr lang="ja-JP" altLang="en-US" sz="3600" dirty="0">
                <a:solidFill>
                  <a:srgbClr val="000000"/>
                </a:solidFill>
                <a:latin typeface="+mn-ea"/>
                <a:ea typeface="+mn-ea"/>
              </a:rPr>
              <a:t>・定性データ：記述データ、ミクロ分析</a:t>
            </a:r>
          </a:p>
          <a:p>
            <a:pPr>
              <a:lnSpc>
                <a:spcPct val="90000"/>
              </a:lnSpc>
              <a:spcBef>
                <a:spcPts val="900"/>
              </a:spcBef>
              <a:buClrTx/>
              <a:buNone/>
            </a:pPr>
            <a:r>
              <a:rPr lang="ja-JP" altLang="en-US" sz="3600" dirty="0">
                <a:solidFill>
                  <a:srgbClr val="000000"/>
                </a:solidFill>
                <a:latin typeface="+mn-ea"/>
                <a:ea typeface="+mn-ea"/>
              </a:rPr>
              <a:t>　</a:t>
            </a:r>
            <a:r>
              <a:rPr lang="ja-JP" altLang="en-US" dirty="0">
                <a:solidFill>
                  <a:srgbClr val="000000"/>
                </a:solidFill>
                <a:latin typeface="+mn-ea"/>
                <a:ea typeface="+mn-ea"/>
              </a:rPr>
              <a:t>定量的効果に分解、指標化（満足度等）</a:t>
            </a:r>
          </a:p>
          <a:p>
            <a:pPr>
              <a:lnSpc>
                <a:spcPct val="90000"/>
              </a:lnSpc>
              <a:spcBef>
                <a:spcPts val="900"/>
              </a:spcBef>
              <a:buClrTx/>
              <a:buNone/>
            </a:pPr>
            <a:r>
              <a:rPr lang="ja-JP" altLang="en-US" dirty="0">
                <a:solidFill>
                  <a:srgbClr val="000000"/>
                </a:solidFill>
                <a:latin typeface="+mn-ea"/>
                <a:ea typeface="+mn-ea"/>
              </a:rPr>
              <a:t>　住みよさ：安心、利便性、快適性、所得</a:t>
            </a:r>
          </a:p>
          <a:p>
            <a:pPr>
              <a:lnSpc>
                <a:spcPct val="90000"/>
              </a:lnSpc>
              <a:spcBef>
                <a:spcPts val="900"/>
              </a:spcBef>
              <a:buClrTx/>
              <a:buNone/>
            </a:pPr>
            <a:r>
              <a:rPr lang="ja-JP" altLang="en-US" dirty="0">
                <a:solidFill>
                  <a:srgbClr val="000000"/>
                </a:solidFill>
                <a:latin typeface="+mn-ea"/>
                <a:ea typeface="+mn-ea"/>
              </a:rPr>
              <a:t>　</a:t>
            </a:r>
            <a:r>
              <a:rPr lang="en-US" altLang="ja-JP" dirty="0">
                <a:solidFill>
                  <a:srgbClr val="000000"/>
                </a:solidFill>
                <a:latin typeface="+mn-ea"/>
                <a:ea typeface="+mn-ea"/>
              </a:rPr>
              <a:t>※</a:t>
            </a:r>
            <a:r>
              <a:rPr lang="ja-JP" altLang="en-US" dirty="0">
                <a:solidFill>
                  <a:srgbClr val="000000"/>
                </a:solidFill>
                <a:latin typeface="+mn-ea"/>
                <a:ea typeface="+mn-ea"/>
              </a:rPr>
              <a:t>解釈者の尺度で比較</a:t>
            </a:r>
          </a:p>
        </p:txBody>
      </p:sp>
      <p:sp>
        <p:nvSpPr>
          <p:cNvPr id="2" name="スライド番号プレースホルダー 1">
            <a:extLst>
              <a:ext uri="{FF2B5EF4-FFF2-40B4-BE49-F238E27FC236}">
                <a16:creationId xmlns:a16="http://schemas.microsoft.com/office/drawing/2014/main" id="{D209BEF2-1BB0-6049-1E68-012CE1B16BE1}"/>
              </a:ext>
            </a:extLst>
          </p:cNvPr>
          <p:cNvSpPr>
            <a:spLocks noGrp="1"/>
          </p:cNvSpPr>
          <p:nvPr>
            <p:ph type="sldNum" sz="quarter" idx="12"/>
          </p:nvPr>
        </p:nvSpPr>
        <p:spPr/>
        <p:txBody>
          <a:bodyPr/>
          <a:lstStyle/>
          <a:p>
            <a:pPr>
              <a:defRPr/>
            </a:pPr>
            <a:fld id="{9869D710-0DDB-456C-9C87-5EFD77CF9989}" type="slidenum">
              <a:rPr lang="ja-JP" altLang="en-US" smtClean="0"/>
              <a:pPr>
                <a:defRPr/>
              </a:pPr>
              <a:t>11</a:t>
            </a:fld>
            <a:endParaRPr lang="en-US" altLang="ja-JP"/>
          </a:p>
        </p:txBody>
      </p:sp>
    </p:spTree>
    <p:extLst>
      <p:ext uri="{BB962C8B-B14F-4D97-AF65-F5344CB8AC3E}">
        <p14:creationId xmlns:p14="http://schemas.microsoft.com/office/powerpoint/2010/main" val="972967873"/>
      </p:ext>
    </p:extLst>
  </p:cSld>
  <p:clrMapOvr>
    <a:masterClrMapping/>
  </p:clrMapOvr>
  <p:transition spd="med">
    <p:wipe dir="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CCFBA7CE-5065-4146-9CB5-FFD64AEEC1BD}"/>
              </a:ext>
            </a:extLst>
          </p:cNvPr>
          <p:cNvSpPr>
            <a:spLocks noGrp="1" noChangeArrowheads="1"/>
          </p:cNvSpPr>
          <p:nvPr>
            <p:ph type="title"/>
          </p:nvPr>
        </p:nvSpPr>
        <p:spPr>
          <a:xfrm>
            <a:off x="1645444" y="-97805"/>
            <a:ext cx="7879556" cy="1055077"/>
          </a:xfrm>
        </p:spPr>
        <p:txBody>
          <a:bodyPr/>
          <a:lstStyle/>
          <a:p>
            <a:pPr eaLnBrk="1" hangingPunct="1"/>
            <a:r>
              <a:rPr lang="ja-JP" altLang="en-US" sz="4000" dirty="0"/>
              <a:t>統計表例</a:t>
            </a:r>
            <a:r>
              <a:rPr lang="ja-JP" altLang="en-US" sz="2954" dirty="0"/>
              <a:t>（実数、増減率、構成比、寄与度）</a:t>
            </a:r>
          </a:p>
        </p:txBody>
      </p:sp>
      <p:pic>
        <p:nvPicPr>
          <p:cNvPr id="4" name="図 3">
            <a:extLst>
              <a:ext uri="{FF2B5EF4-FFF2-40B4-BE49-F238E27FC236}">
                <a16:creationId xmlns:a16="http://schemas.microsoft.com/office/drawing/2014/main" id="{FF773805-E631-4E0E-8585-F4A18438A5E8}"/>
              </a:ext>
            </a:extLst>
          </p:cNvPr>
          <p:cNvPicPr>
            <a:picLocks noChangeAspect="1"/>
          </p:cNvPicPr>
          <p:nvPr/>
        </p:nvPicPr>
        <p:blipFill>
          <a:blip r:embed="rId3"/>
          <a:stretch>
            <a:fillRect/>
          </a:stretch>
        </p:blipFill>
        <p:spPr>
          <a:xfrm>
            <a:off x="1496616" y="985838"/>
            <a:ext cx="7334250" cy="5715000"/>
          </a:xfrm>
          <a:prstGeom prst="rect">
            <a:avLst/>
          </a:prstGeom>
          <a:solidFill>
            <a:schemeClr val="bg1"/>
          </a:solidFill>
        </p:spPr>
      </p:pic>
      <p:sp>
        <p:nvSpPr>
          <p:cNvPr id="3" name="スライド番号プレースホルダー 2">
            <a:extLst>
              <a:ext uri="{FF2B5EF4-FFF2-40B4-BE49-F238E27FC236}">
                <a16:creationId xmlns:a16="http://schemas.microsoft.com/office/drawing/2014/main" id="{2C7993AD-B6CB-5A17-28FF-97753BF64DBC}"/>
              </a:ext>
            </a:extLst>
          </p:cNvPr>
          <p:cNvSpPr>
            <a:spLocks noGrp="1"/>
          </p:cNvSpPr>
          <p:nvPr>
            <p:ph type="sldNum" sz="quarter" idx="12"/>
          </p:nvPr>
        </p:nvSpPr>
        <p:spPr/>
        <p:txBody>
          <a:bodyPr/>
          <a:lstStyle/>
          <a:p>
            <a:pPr>
              <a:defRPr/>
            </a:pPr>
            <a:fld id="{346A79FB-1931-4C96-A742-4978FC6D6E25}" type="slidenum">
              <a:rPr lang="ja-JP" altLang="en-US" smtClean="0"/>
              <a:pPr>
                <a:defRPr/>
              </a:pPr>
              <a:t>12</a:t>
            </a:fld>
            <a:endParaRPr lang="en-US" altLang="ja-JP"/>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a:extLst>
              <a:ext uri="{FF2B5EF4-FFF2-40B4-BE49-F238E27FC236}">
                <a16:creationId xmlns:a16="http://schemas.microsoft.com/office/drawing/2014/main" id="{5E7126CA-0604-4BE4-AE1D-8322F2DD8DE8}"/>
              </a:ext>
            </a:extLst>
          </p:cNvPr>
          <p:cNvSpPr>
            <a:spLocks noGrp="1" noChangeArrowheads="1"/>
          </p:cNvSpPr>
          <p:nvPr>
            <p:ph type="title"/>
          </p:nvPr>
        </p:nvSpPr>
        <p:spPr/>
        <p:txBody>
          <a:bodyPr/>
          <a:lstStyle/>
          <a:p>
            <a:pPr eaLnBrk="1" hangingPunct="1"/>
            <a:r>
              <a:rPr lang="ja-JP" altLang="en-US" sz="4000" dirty="0">
                <a:latin typeface="ＭＳ Ｐゴシック" panose="020B0600070205080204" pitchFamily="50" charset="-128"/>
              </a:rPr>
              <a:t>統計表作成のポイント</a:t>
            </a:r>
          </a:p>
        </p:txBody>
      </p:sp>
      <p:sp>
        <p:nvSpPr>
          <p:cNvPr id="23556" name="Rectangle 3">
            <a:extLst>
              <a:ext uri="{FF2B5EF4-FFF2-40B4-BE49-F238E27FC236}">
                <a16:creationId xmlns:a16="http://schemas.microsoft.com/office/drawing/2014/main" id="{669A8D6F-7E17-4E6A-A500-03D8C09DD32D}"/>
              </a:ext>
            </a:extLst>
          </p:cNvPr>
          <p:cNvSpPr>
            <a:spLocks noGrp="1" noChangeArrowheads="1"/>
          </p:cNvSpPr>
          <p:nvPr>
            <p:ph type="body" idx="1"/>
          </p:nvPr>
        </p:nvSpPr>
        <p:spPr>
          <a:xfrm>
            <a:off x="560512" y="2126275"/>
            <a:ext cx="8775455" cy="3798277"/>
          </a:xfrm>
        </p:spPr>
        <p:txBody>
          <a:bodyPr/>
          <a:lstStyle/>
          <a:p>
            <a:pPr eaLnBrk="1" hangingPunct="1">
              <a:buFont typeface="Wingdings" panose="05000000000000000000" pitchFamily="2" charset="2"/>
              <a:buNone/>
            </a:pPr>
            <a:r>
              <a:rPr lang="ja-JP" altLang="en-US" sz="3600" dirty="0">
                <a:latin typeface="ＭＳ Ｐゴシック" panose="020B0600070205080204" pitchFamily="50" charset="-128"/>
              </a:rPr>
              <a:t>統計表の形式</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・表題：表番号、タイトル</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・単位：単位名</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・表頭</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・表側</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・脚注：出所</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323" dirty="0">
                <a:latin typeface="ＭＳ Ｐゴシック" panose="020B0600070205080204" pitchFamily="50" charset="-128"/>
              </a:rPr>
              <a:t>　</a:t>
            </a:r>
          </a:p>
        </p:txBody>
      </p:sp>
      <p:pic>
        <p:nvPicPr>
          <p:cNvPr id="23557" name="Picture 3">
            <a:extLst>
              <a:ext uri="{FF2B5EF4-FFF2-40B4-BE49-F238E27FC236}">
                <a16:creationId xmlns:a16="http://schemas.microsoft.com/office/drawing/2014/main" id="{2F6FFBAF-C252-45E0-8BBC-6186B46A0A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93378" y="2565890"/>
            <a:ext cx="8442081" cy="35359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スライド番号プレースホルダー 2">
            <a:extLst>
              <a:ext uri="{FF2B5EF4-FFF2-40B4-BE49-F238E27FC236}">
                <a16:creationId xmlns:a16="http://schemas.microsoft.com/office/drawing/2014/main" id="{B98E920D-74F9-7A16-596A-BCDE0E8C477B}"/>
              </a:ext>
            </a:extLst>
          </p:cNvPr>
          <p:cNvSpPr>
            <a:spLocks noGrp="1"/>
          </p:cNvSpPr>
          <p:nvPr>
            <p:ph type="sldNum" sz="quarter" idx="12"/>
          </p:nvPr>
        </p:nvSpPr>
        <p:spPr/>
        <p:txBody>
          <a:bodyPr/>
          <a:lstStyle/>
          <a:p>
            <a:pPr>
              <a:defRPr/>
            </a:pPr>
            <a:fld id="{6F2008A6-72A8-4D36-9122-EF11DB488EBC}" type="slidenum">
              <a:rPr lang="ja-JP" altLang="en-US" smtClean="0"/>
              <a:pPr>
                <a:defRPr/>
              </a:pPr>
              <a:t>13</a:t>
            </a:fld>
            <a:endParaRPr lang="en-US" altLang="ja-JP"/>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9B9E3275-29D3-4A02-A203-F2EAD2CE723D}"/>
              </a:ext>
            </a:extLst>
          </p:cNvPr>
          <p:cNvSpPr>
            <a:spLocks noGrp="1" noChangeArrowheads="1"/>
          </p:cNvSpPr>
          <p:nvPr>
            <p:ph type="title"/>
          </p:nvPr>
        </p:nvSpPr>
        <p:spPr>
          <a:xfrm>
            <a:off x="1540120" y="570837"/>
            <a:ext cx="7795846" cy="1055077"/>
          </a:xfrm>
        </p:spPr>
        <p:txBody>
          <a:bodyPr/>
          <a:lstStyle/>
          <a:p>
            <a:pPr eaLnBrk="1" hangingPunct="1"/>
            <a:r>
              <a:rPr lang="ja-JP" altLang="en-US" sz="4000" dirty="0">
                <a:latin typeface="ＭＳ Ｐゴシック" panose="020B0600070205080204" pitchFamily="50" charset="-128"/>
              </a:rPr>
              <a:t>統計表で用いられる記号</a:t>
            </a:r>
            <a:endParaRPr lang="ja-JP" altLang="en-US" sz="4000" dirty="0"/>
          </a:p>
        </p:txBody>
      </p:sp>
      <p:sp>
        <p:nvSpPr>
          <p:cNvPr id="25603" name="Rectangle 3">
            <a:extLst>
              <a:ext uri="{FF2B5EF4-FFF2-40B4-BE49-F238E27FC236}">
                <a16:creationId xmlns:a16="http://schemas.microsoft.com/office/drawing/2014/main" id="{18D11482-8D70-4F63-80E0-9A2EB5CD0BE8}"/>
              </a:ext>
            </a:extLst>
          </p:cNvPr>
          <p:cNvSpPr>
            <a:spLocks noGrp="1" noChangeArrowheads="1"/>
          </p:cNvSpPr>
          <p:nvPr>
            <p:ph type="body" idx="1"/>
          </p:nvPr>
        </p:nvSpPr>
        <p:spPr>
          <a:xfrm>
            <a:off x="1031631" y="2060848"/>
            <a:ext cx="8304335" cy="4028342"/>
          </a:xfrm>
        </p:spPr>
        <p:txBody>
          <a:bodyPr/>
          <a:lstStyle/>
          <a:p>
            <a:pPr eaLnBrk="1" hangingPunct="1">
              <a:buFont typeface="Wingdings" panose="05000000000000000000" pitchFamily="2" charset="2"/>
              <a:buNone/>
            </a:pPr>
            <a:r>
              <a:rPr lang="ja-JP" altLang="en-US" sz="2800" b="1" dirty="0">
                <a:latin typeface="ＭＳ Ｐゴシック" panose="020B0600070205080204" pitchFamily="50" charset="-128"/>
              </a:rPr>
              <a:t>０、</a:t>
            </a:r>
            <a:r>
              <a:rPr lang="en-US" altLang="ja-JP" sz="2800" b="1" dirty="0">
                <a:latin typeface="ＭＳ Ｐゴシック" panose="020B0600070205080204" pitchFamily="50" charset="-128"/>
              </a:rPr>
              <a:t>O.O</a:t>
            </a:r>
            <a:r>
              <a:rPr lang="ja-JP" altLang="en-US" sz="2800" dirty="0">
                <a:latin typeface="ＭＳ Ｐゴシック" panose="020B0600070205080204" pitchFamily="50" charset="-128"/>
              </a:rPr>
              <a:t>　：単位未満の数値（統計比率微少等）</a:t>
            </a:r>
          </a:p>
          <a:p>
            <a:pPr eaLnBrk="1" hangingPunct="1">
              <a:buFont typeface="Wingdings" panose="05000000000000000000" pitchFamily="2" charset="2"/>
              <a:buNone/>
            </a:pPr>
            <a:r>
              <a:rPr lang="ja-JP" altLang="en-US" sz="2800" b="1" dirty="0">
                <a:latin typeface="ＭＳ Ｐゴシック" panose="020B0600070205080204" pitchFamily="50" charset="-128"/>
              </a:rPr>
              <a:t>－</a:t>
            </a:r>
            <a:r>
              <a:rPr lang="ja-JP" altLang="en-US" sz="2800" dirty="0">
                <a:latin typeface="ＭＳ Ｐゴシック" panose="020B0600070205080204" pitchFamily="50" charset="-128"/>
              </a:rPr>
              <a:t>　：該当数値なし（未報告、未計算、資料欠如等）</a:t>
            </a:r>
          </a:p>
          <a:p>
            <a:pPr eaLnBrk="1" hangingPunct="1">
              <a:buFont typeface="Wingdings" panose="05000000000000000000" pitchFamily="2" charset="2"/>
              <a:buNone/>
            </a:pPr>
            <a:r>
              <a:rPr lang="ja-JP" altLang="en-US" sz="2800" b="1" dirty="0">
                <a:latin typeface="ＭＳ Ｐゴシック" panose="020B0600070205080204" pitchFamily="50" charset="-128"/>
              </a:rPr>
              <a:t>・・・</a:t>
            </a:r>
            <a:r>
              <a:rPr lang="ja-JP" altLang="en-US" sz="2800" dirty="0">
                <a:latin typeface="ＭＳ Ｐゴシック" panose="020B0600070205080204" pitchFamily="50" charset="-128"/>
              </a:rPr>
              <a:t>　：該当数値が不詳又は不明</a:t>
            </a:r>
          </a:p>
          <a:p>
            <a:pPr eaLnBrk="1" hangingPunct="1">
              <a:buFont typeface="Wingdings" panose="05000000000000000000" pitchFamily="2" charset="2"/>
              <a:buNone/>
            </a:pPr>
            <a:r>
              <a:rPr lang="en-US" altLang="ja-JP" sz="2800" b="1" dirty="0">
                <a:latin typeface="ＭＳ Ｐゴシック" panose="020B0600070205080204" pitchFamily="50" charset="-128"/>
              </a:rPr>
              <a:t>△</a:t>
            </a:r>
            <a:r>
              <a:rPr lang="ja-JP" altLang="en-US" sz="2800" b="1" dirty="0" err="1">
                <a:latin typeface="ＭＳ Ｐゴシック" panose="020B0600070205080204" pitchFamily="50" charset="-128"/>
              </a:rPr>
              <a:t>、</a:t>
            </a:r>
            <a:r>
              <a:rPr lang="ja-JP" altLang="en-US" sz="2800" b="1" dirty="0">
                <a:latin typeface="ＭＳ Ｐゴシック" panose="020B0600070205080204" pitchFamily="50" charset="-128"/>
              </a:rPr>
              <a:t>－</a:t>
            </a:r>
            <a:r>
              <a:rPr lang="ja-JP" altLang="en-US" sz="2800" dirty="0">
                <a:latin typeface="ＭＳ Ｐゴシック" panose="020B0600070205080204" pitchFamily="50" charset="-128"/>
              </a:rPr>
              <a:t>　：負数</a:t>
            </a:r>
          </a:p>
          <a:p>
            <a:pPr eaLnBrk="1" hangingPunct="1">
              <a:buFont typeface="Wingdings" panose="05000000000000000000" pitchFamily="2" charset="2"/>
              <a:buNone/>
            </a:pPr>
            <a:r>
              <a:rPr lang="en-US" altLang="ja-JP" sz="2800" b="1" dirty="0">
                <a:latin typeface="ＭＳ Ｐゴシック" panose="020B0600070205080204" pitchFamily="50" charset="-128"/>
              </a:rPr>
              <a:t>P</a:t>
            </a:r>
            <a:r>
              <a:rPr lang="ja-JP" altLang="en-US" sz="2800" b="1" dirty="0" err="1">
                <a:latin typeface="ＭＳ Ｐゴシック" panose="020B0600070205080204" pitchFamily="50" charset="-128"/>
              </a:rPr>
              <a:t>、</a:t>
            </a:r>
            <a:r>
              <a:rPr lang="en-US" altLang="ja-JP" sz="2800" b="1" dirty="0">
                <a:latin typeface="ＭＳ Ｐゴシック" panose="020B0600070205080204" pitchFamily="50" charset="-128"/>
              </a:rPr>
              <a:t>※</a:t>
            </a:r>
            <a:r>
              <a:rPr lang="ja-JP" altLang="en-US" sz="2800" dirty="0">
                <a:latin typeface="ＭＳ Ｐゴシック" panose="020B0600070205080204" pitchFamily="50" charset="-128"/>
              </a:rPr>
              <a:t>　：暫定数値（</a:t>
            </a:r>
            <a:r>
              <a:rPr lang="en-US" altLang="ja-JP" sz="2800" dirty="0">
                <a:latin typeface="ＭＳ Ｐゴシック" panose="020B0600070205080204" pitchFamily="50" charset="-128"/>
              </a:rPr>
              <a:t>Preliminary)</a:t>
            </a:r>
          </a:p>
          <a:p>
            <a:pPr eaLnBrk="1" hangingPunct="1">
              <a:buFont typeface="Wingdings" panose="05000000000000000000" pitchFamily="2" charset="2"/>
              <a:buNone/>
            </a:pPr>
            <a:r>
              <a:rPr lang="ja-JP" altLang="en-US" sz="2800" dirty="0">
                <a:latin typeface="ＭＳ Ｐゴシック" panose="020B0600070205080204" pitchFamily="50" charset="-128"/>
              </a:rPr>
              <a:t>＊　：利用上で注意が必要</a:t>
            </a:r>
            <a:endParaRPr lang="en-US" altLang="ja-JP" sz="2800" dirty="0">
              <a:latin typeface="ＭＳ Ｐゴシック" panose="020B0600070205080204" pitchFamily="50" charset="-128"/>
            </a:endParaRPr>
          </a:p>
          <a:p>
            <a:pPr eaLnBrk="1" hangingPunct="1">
              <a:buFont typeface="Wingdings" panose="05000000000000000000" pitchFamily="2" charset="2"/>
              <a:buNone/>
            </a:pPr>
            <a:r>
              <a:rPr lang="ja-JP" altLang="en-US" sz="2800" dirty="0">
                <a:latin typeface="ＭＳ Ｐゴシック" panose="020B0600070205080204" pitchFamily="50" charset="-128"/>
              </a:rPr>
              <a:t>　　　（注記処理、強調、例：前回値と不連続）</a:t>
            </a:r>
          </a:p>
          <a:p>
            <a:pPr eaLnBrk="1" hangingPunct="1">
              <a:buFont typeface="Wingdings" panose="05000000000000000000" pitchFamily="2" charset="2"/>
              <a:buNone/>
            </a:pPr>
            <a:r>
              <a:rPr lang="ja-JP" altLang="en-US" sz="2800" b="1" dirty="0">
                <a:latin typeface="ＭＳ Ｐゴシック" panose="020B0600070205080204" pitchFamily="50" charset="-128"/>
              </a:rPr>
              <a:t>Ｘ</a:t>
            </a:r>
            <a:r>
              <a:rPr lang="ja-JP" altLang="en-US" sz="2800" dirty="0">
                <a:latin typeface="ＭＳ Ｐゴシック" panose="020B0600070205080204" pitchFamily="50" charset="-128"/>
              </a:rPr>
              <a:t>　：該当数値が秘匿</a:t>
            </a:r>
          </a:p>
          <a:p>
            <a:pPr eaLnBrk="1" hangingPunct="1">
              <a:buFont typeface="Wingdings" panose="05000000000000000000" pitchFamily="2" charset="2"/>
              <a:buNone/>
            </a:pPr>
            <a:r>
              <a:rPr lang="en-US" altLang="ja-JP" sz="2800" b="1" dirty="0">
                <a:latin typeface="ＭＳ Ｐゴシック" panose="020B0600070205080204" pitchFamily="50" charset="-128"/>
              </a:rPr>
              <a:t>R</a:t>
            </a:r>
            <a:r>
              <a:rPr lang="ja-JP" altLang="en-US" sz="2800" b="1" dirty="0">
                <a:latin typeface="ＭＳ Ｐゴシック" panose="020B0600070205080204" pitchFamily="50" charset="-128"/>
              </a:rPr>
              <a:t>またはｒ　</a:t>
            </a:r>
            <a:r>
              <a:rPr lang="ja-JP" altLang="en-US" sz="2800" dirty="0">
                <a:latin typeface="ＭＳ Ｐゴシック" panose="020B0600070205080204" pitchFamily="50" charset="-128"/>
              </a:rPr>
              <a:t>：修正値（</a:t>
            </a:r>
            <a:r>
              <a:rPr lang="en-US" altLang="ja-JP" sz="2800" dirty="0">
                <a:latin typeface="ＭＳ Ｐゴシック" panose="020B0600070205080204" pitchFamily="50" charset="-128"/>
              </a:rPr>
              <a:t>Revised</a:t>
            </a:r>
            <a:r>
              <a:rPr lang="ja-JP" altLang="en-US" sz="2800" dirty="0" err="1">
                <a:latin typeface="ＭＳ Ｐゴシック" panose="020B0600070205080204" pitchFamily="50" charset="-128"/>
              </a:rPr>
              <a:t>、</a:t>
            </a:r>
            <a:r>
              <a:rPr lang="ja-JP" altLang="en-US" sz="2800" dirty="0">
                <a:latin typeface="ＭＳ Ｐゴシック" panose="020B0600070205080204" pitchFamily="50" charset="-128"/>
              </a:rPr>
              <a:t>例：速報値</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確報値）</a:t>
            </a:r>
          </a:p>
        </p:txBody>
      </p:sp>
      <p:sp>
        <p:nvSpPr>
          <p:cNvPr id="3" name="スライド番号プレースホルダー 2">
            <a:extLst>
              <a:ext uri="{FF2B5EF4-FFF2-40B4-BE49-F238E27FC236}">
                <a16:creationId xmlns:a16="http://schemas.microsoft.com/office/drawing/2014/main" id="{3D5CBED9-0636-20CC-2964-CE774D729D2E}"/>
              </a:ext>
            </a:extLst>
          </p:cNvPr>
          <p:cNvSpPr>
            <a:spLocks noGrp="1"/>
          </p:cNvSpPr>
          <p:nvPr>
            <p:ph type="sldNum" sz="quarter" idx="12"/>
          </p:nvPr>
        </p:nvSpPr>
        <p:spPr/>
        <p:txBody>
          <a:bodyPr/>
          <a:lstStyle/>
          <a:p>
            <a:pPr>
              <a:defRPr/>
            </a:pPr>
            <a:fld id="{6F2008A6-72A8-4D36-9122-EF11DB488EBC}" type="slidenum">
              <a:rPr lang="ja-JP" altLang="en-US" smtClean="0"/>
              <a:pPr>
                <a:defRPr/>
              </a:pPr>
              <a:t>14</a:t>
            </a:fld>
            <a:endParaRPr lang="en-US" altLang="ja-JP"/>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89D5A8A8-3E82-4975-AAD0-B8954B7765B5}"/>
              </a:ext>
            </a:extLst>
          </p:cNvPr>
          <p:cNvSpPr>
            <a:spLocks noGrp="1" noChangeArrowheads="1"/>
          </p:cNvSpPr>
          <p:nvPr>
            <p:ph type="title"/>
          </p:nvPr>
        </p:nvSpPr>
        <p:spPr/>
        <p:txBody>
          <a:bodyPr/>
          <a:lstStyle/>
          <a:p>
            <a:pPr eaLnBrk="1" hangingPunct="1"/>
            <a:r>
              <a:rPr lang="ja-JP" altLang="ja-JP" sz="4000" dirty="0"/>
              <a:t>コメント用語の留意点</a:t>
            </a:r>
          </a:p>
        </p:txBody>
      </p:sp>
      <p:sp>
        <p:nvSpPr>
          <p:cNvPr id="31747" name="Rectangle 3">
            <a:extLst>
              <a:ext uri="{FF2B5EF4-FFF2-40B4-BE49-F238E27FC236}">
                <a16:creationId xmlns:a16="http://schemas.microsoft.com/office/drawing/2014/main" id="{39FDBE4D-39FE-482F-8797-74BC265D2C42}"/>
              </a:ext>
            </a:extLst>
          </p:cNvPr>
          <p:cNvSpPr>
            <a:spLocks noGrp="1" noChangeArrowheads="1"/>
          </p:cNvSpPr>
          <p:nvPr>
            <p:ph type="body" idx="1"/>
          </p:nvPr>
        </p:nvSpPr>
        <p:spPr>
          <a:xfrm>
            <a:off x="560513" y="1997342"/>
            <a:ext cx="8764463" cy="4023946"/>
          </a:xfrm>
        </p:spPr>
        <p:txBody>
          <a:bodyPr/>
          <a:lstStyle/>
          <a:p>
            <a:pPr marL="0" indent="0" eaLnBrk="1" hangingPunct="1">
              <a:lnSpc>
                <a:spcPct val="90000"/>
              </a:lnSpc>
              <a:buNone/>
              <a:defRPr/>
            </a:pPr>
            <a:r>
              <a:rPr lang="ja-JP" altLang="en-US" dirty="0"/>
              <a:t>・増加と減少</a:t>
            </a:r>
          </a:p>
          <a:p>
            <a:pPr eaLnBrk="1" hangingPunct="1">
              <a:lnSpc>
                <a:spcPct val="90000"/>
              </a:lnSpc>
              <a:buFont typeface="Wingdings" panose="05000000000000000000" pitchFamily="2" charset="2"/>
              <a:buNone/>
              <a:defRPr/>
            </a:pPr>
            <a:r>
              <a:rPr lang="ja-JP" altLang="en-US" dirty="0"/>
              <a:t>　　得られた実数値の時系列変化</a:t>
            </a:r>
          </a:p>
          <a:p>
            <a:pPr marL="0" indent="0" eaLnBrk="1" hangingPunct="1">
              <a:lnSpc>
                <a:spcPct val="90000"/>
              </a:lnSpc>
              <a:buNone/>
              <a:defRPr/>
            </a:pPr>
            <a:r>
              <a:rPr lang="ja-JP" altLang="en-US" dirty="0"/>
              <a:t>・上昇と低下</a:t>
            </a:r>
          </a:p>
          <a:p>
            <a:pPr eaLnBrk="1" hangingPunct="1">
              <a:lnSpc>
                <a:spcPct val="90000"/>
              </a:lnSpc>
              <a:buFont typeface="Wingdings" panose="05000000000000000000" pitchFamily="2" charset="2"/>
              <a:buNone/>
              <a:defRPr/>
            </a:pPr>
            <a:r>
              <a:rPr lang="ja-JP" altLang="en-US" dirty="0"/>
              <a:t>　　指数その他の統計比率を示す統計数値の時系列変化</a:t>
            </a:r>
          </a:p>
          <a:p>
            <a:pPr marL="0" indent="0" eaLnBrk="1" hangingPunct="1">
              <a:lnSpc>
                <a:spcPct val="90000"/>
              </a:lnSpc>
              <a:buNone/>
              <a:defRPr/>
            </a:pPr>
            <a:r>
              <a:rPr lang="ja-JP" altLang="en-US" dirty="0"/>
              <a:t>・拡大と縮小</a:t>
            </a:r>
          </a:p>
          <a:p>
            <a:pPr eaLnBrk="1" hangingPunct="1">
              <a:lnSpc>
                <a:spcPct val="90000"/>
              </a:lnSpc>
              <a:buFont typeface="Wingdings" panose="05000000000000000000" pitchFamily="2" charset="2"/>
              <a:buNone/>
              <a:defRPr/>
            </a:pPr>
            <a:r>
              <a:rPr lang="ja-JP" altLang="en-US" dirty="0"/>
              <a:t>　　同種の統計事象を対象とする二つ以上の統計数値の差の時系列変化</a:t>
            </a:r>
          </a:p>
          <a:p>
            <a:pPr marL="0" indent="0" eaLnBrk="1" hangingPunct="1">
              <a:lnSpc>
                <a:spcPct val="90000"/>
              </a:lnSpc>
              <a:buNone/>
              <a:defRPr/>
            </a:pPr>
            <a:r>
              <a:rPr lang="ja-JP" altLang="en-US" dirty="0"/>
              <a:t>・ポイント（百分率の比較）　</a:t>
            </a:r>
            <a:r>
              <a:rPr lang="en-US" altLang="ja-JP" dirty="0">
                <a:latin typeface="+mn-ea"/>
              </a:rPr>
              <a:t>5</a:t>
            </a:r>
            <a:r>
              <a:rPr lang="ja-JP" altLang="en-US" dirty="0">
                <a:latin typeface="+mn-ea"/>
              </a:rPr>
              <a:t>％→</a:t>
            </a:r>
            <a:r>
              <a:rPr lang="en-US" altLang="ja-JP" dirty="0">
                <a:latin typeface="+mn-ea"/>
              </a:rPr>
              <a:t>10</a:t>
            </a:r>
            <a:r>
              <a:rPr lang="ja-JP" altLang="en-US" dirty="0">
                <a:latin typeface="+mn-ea"/>
              </a:rPr>
              <a:t>％（</a:t>
            </a:r>
            <a:r>
              <a:rPr lang="en-US" altLang="ja-JP" dirty="0">
                <a:latin typeface="+mn-ea"/>
              </a:rPr>
              <a:t>5</a:t>
            </a:r>
            <a:r>
              <a:rPr lang="ja-JP" altLang="en-US" dirty="0">
                <a:latin typeface="+mn-ea"/>
              </a:rPr>
              <a:t>ポイント）</a:t>
            </a:r>
          </a:p>
        </p:txBody>
      </p:sp>
      <p:sp>
        <p:nvSpPr>
          <p:cNvPr id="3" name="スライド番号プレースホルダー 2">
            <a:extLst>
              <a:ext uri="{FF2B5EF4-FFF2-40B4-BE49-F238E27FC236}">
                <a16:creationId xmlns:a16="http://schemas.microsoft.com/office/drawing/2014/main" id="{0A519924-8A6B-B61A-D921-0659E1346E39}"/>
              </a:ext>
            </a:extLst>
          </p:cNvPr>
          <p:cNvSpPr>
            <a:spLocks noGrp="1"/>
          </p:cNvSpPr>
          <p:nvPr>
            <p:ph type="sldNum" sz="quarter" idx="12"/>
          </p:nvPr>
        </p:nvSpPr>
        <p:spPr/>
        <p:txBody>
          <a:bodyPr/>
          <a:lstStyle/>
          <a:p>
            <a:pPr>
              <a:defRPr/>
            </a:pPr>
            <a:fld id="{6F2008A6-72A8-4D36-9122-EF11DB488EBC}" type="slidenum">
              <a:rPr lang="ja-JP" altLang="en-US" smtClean="0"/>
              <a:pPr>
                <a:defRPr/>
              </a:pPr>
              <a:t>15</a:t>
            </a:fld>
            <a:endParaRPr lang="en-US" altLang="ja-JP"/>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2">
            <a:extLst>
              <a:ext uri="{FF2B5EF4-FFF2-40B4-BE49-F238E27FC236}">
                <a16:creationId xmlns:a16="http://schemas.microsoft.com/office/drawing/2014/main" id="{4C7F9BC9-E82C-41A3-B0B2-32E21ABC77C8}"/>
              </a:ext>
            </a:extLst>
          </p:cNvPr>
          <p:cNvSpPr>
            <a:spLocks noGrp="1" noChangeArrowheads="1"/>
          </p:cNvSpPr>
          <p:nvPr>
            <p:ph type="title"/>
          </p:nvPr>
        </p:nvSpPr>
        <p:spPr>
          <a:xfrm>
            <a:off x="1434612" y="1037493"/>
            <a:ext cx="7795846" cy="703385"/>
          </a:xfrm>
        </p:spPr>
        <p:txBody>
          <a:bodyPr/>
          <a:lstStyle/>
          <a:p>
            <a:pPr>
              <a:defRPr/>
            </a:pPr>
            <a:r>
              <a:rPr lang="ja-JP" altLang="en-US" sz="4000" dirty="0"/>
              <a:t>統計（数字）の単位</a:t>
            </a:r>
            <a:br>
              <a:rPr lang="en-US" altLang="ja-JP" sz="3692" dirty="0"/>
            </a:br>
            <a:r>
              <a:rPr lang="ja-JP" altLang="en-US" sz="3323" dirty="0">
                <a:latin typeface="+mn-ea"/>
                <a:ea typeface="+mn-ea"/>
              </a:rPr>
              <a:t>千円、百万円（地域）、</a:t>
            </a:r>
            <a:r>
              <a:rPr lang="en-US" altLang="ja-JP" sz="3323" dirty="0">
                <a:latin typeface="+mn-ea"/>
                <a:ea typeface="+mn-ea"/>
              </a:rPr>
              <a:t>10</a:t>
            </a:r>
            <a:r>
              <a:rPr lang="ja-JP" altLang="en-US" sz="3323" dirty="0">
                <a:latin typeface="+mn-ea"/>
                <a:ea typeface="+mn-ea"/>
              </a:rPr>
              <a:t>億円</a:t>
            </a:r>
            <a:r>
              <a:rPr lang="en-US" altLang="ja-JP" sz="3323" dirty="0">
                <a:latin typeface="+mn-ea"/>
                <a:ea typeface="+mn-ea"/>
              </a:rPr>
              <a:t>(</a:t>
            </a:r>
            <a:r>
              <a:rPr lang="ja-JP" altLang="en-US" sz="3323" dirty="0">
                <a:latin typeface="+mn-ea"/>
                <a:ea typeface="+mn-ea"/>
              </a:rPr>
              <a:t>全国）</a:t>
            </a:r>
            <a:endParaRPr lang="ja-JP" altLang="en-US" sz="3323" dirty="0">
              <a:solidFill>
                <a:schemeClr val="tx1"/>
              </a:solidFill>
              <a:latin typeface="+mn-ea"/>
              <a:ea typeface="+mn-ea"/>
            </a:endParaRPr>
          </a:p>
        </p:txBody>
      </p:sp>
      <p:sp>
        <p:nvSpPr>
          <p:cNvPr id="39940" name="Rectangle 3">
            <a:extLst>
              <a:ext uri="{FF2B5EF4-FFF2-40B4-BE49-F238E27FC236}">
                <a16:creationId xmlns:a16="http://schemas.microsoft.com/office/drawing/2014/main" id="{2AF4193F-EF0D-4B25-A646-05FA3882E345}"/>
              </a:ext>
            </a:extLst>
          </p:cNvPr>
          <p:cNvSpPr>
            <a:spLocks noGrp="1" noChangeArrowheads="1"/>
          </p:cNvSpPr>
          <p:nvPr>
            <p:ph type="body" idx="1"/>
          </p:nvPr>
        </p:nvSpPr>
        <p:spPr>
          <a:xfrm>
            <a:off x="272480" y="2132856"/>
            <a:ext cx="9361040" cy="3938954"/>
          </a:xfrm>
        </p:spPr>
        <p:txBody>
          <a:bodyPr/>
          <a:lstStyle/>
          <a:p>
            <a:pPr>
              <a:buFont typeface="Wingdings" panose="05000000000000000000" pitchFamily="2" charset="2"/>
              <a:buNone/>
              <a:defRPr/>
            </a:pPr>
            <a:r>
              <a:rPr lang="ja-JP" altLang="en-US" dirty="0">
                <a:latin typeface="+mn-ea"/>
              </a:rPr>
              <a:t>　各種統計表の金額単位は異なっている</a:t>
            </a:r>
          </a:p>
          <a:p>
            <a:pPr>
              <a:buFont typeface="Wingdings" panose="05000000000000000000" pitchFamily="2" charset="2"/>
              <a:buNone/>
              <a:defRPr/>
            </a:pPr>
            <a:r>
              <a:rPr lang="ja-JP" altLang="en-US" dirty="0">
                <a:latin typeface="+mn-ea"/>
              </a:rPr>
              <a:t>１ 国民経済計算（</a:t>
            </a:r>
            <a:r>
              <a:rPr lang="en-US" altLang="ja-JP" dirty="0">
                <a:latin typeface="+mn-ea"/>
              </a:rPr>
              <a:t>10</a:t>
            </a:r>
            <a:r>
              <a:rPr lang="ja-JP" altLang="en-US" dirty="0">
                <a:latin typeface="+mn-ea"/>
              </a:rPr>
              <a:t>億円）、県民経済計算（</a:t>
            </a:r>
            <a:r>
              <a:rPr lang="en-US" altLang="ja-JP" dirty="0">
                <a:latin typeface="+mn-ea"/>
              </a:rPr>
              <a:t>100</a:t>
            </a:r>
            <a:r>
              <a:rPr lang="ja-JP" altLang="en-US" dirty="0">
                <a:latin typeface="+mn-ea"/>
              </a:rPr>
              <a:t>万円）</a:t>
            </a:r>
          </a:p>
          <a:p>
            <a:pPr>
              <a:buFont typeface="Wingdings" panose="05000000000000000000" pitchFamily="2" charset="2"/>
              <a:buNone/>
              <a:defRPr/>
            </a:pPr>
            <a:r>
              <a:rPr lang="ja-JP" altLang="en-US" dirty="0">
                <a:latin typeface="+mn-ea"/>
              </a:rPr>
              <a:t>２ 工業統計・製造品出荷額等（万円）、商業統計・年間販売額（万円）　</a:t>
            </a:r>
            <a:r>
              <a:rPr lang="en-US" altLang="ja-JP" dirty="0">
                <a:latin typeface="+mn-ea"/>
              </a:rPr>
              <a:t>※</a:t>
            </a:r>
            <a:r>
              <a:rPr lang="ja-JP" altLang="en-US" dirty="0">
                <a:latin typeface="+mn-ea"/>
              </a:rPr>
              <a:t>統計調査単位</a:t>
            </a:r>
          </a:p>
          <a:p>
            <a:pPr>
              <a:buFont typeface="Wingdings" panose="05000000000000000000" pitchFamily="2" charset="2"/>
              <a:buNone/>
              <a:defRPr/>
            </a:pPr>
            <a:r>
              <a:rPr lang="ja-JP" altLang="en-US" dirty="0">
                <a:latin typeface="+mn-ea"/>
              </a:rPr>
              <a:t>３ 県・市町決算書（千円）</a:t>
            </a:r>
          </a:p>
          <a:p>
            <a:pPr>
              <a:buFont typeface="Wingdings" panose="05000000000000000000" pitchFamily="2" charset="2"/>
              <a:buNone/>
              <a:defRPr/>
            </a:pPr>
            <a:r>
              <a:rPr lang="en-US" altLang="ja-JP" dirty="0">
                <a:latin typeface="+mn-ea"/>
              </a:rPr>
              <a:t>※</a:t>
            </a:r>
            <a:r>
              <a:rPr lang="ja-JP" altLang="en-US" dirty="0">
                <a:latin typeface="+mn-ea"/>
              </a:rPr>
              <a:t>概要統計表：読み取りやすい桁数（</a:t>
            </a:r>
            <a:r>
              <a:rPr lang="en-US" altLang="ja-JP" dirty="0">
                <a:latin typeface="+mn-ea"/>
              </a:rPr>
              <a:t>6</a:t>
            </a:r>
            <a:r>
              <a:rPr lang="ja-JP" altLang="en-US" dirty="0">
                <a:latin typeface="+mn-ea"/>
              </a:rPr>
              <a:t>桁等）で整理</a:t>
            </a:r>
            <a:endParaRPr lang="en-US" altLang="ja-JP" dirty="0">
              <a:latin typeface="+mn-ea"/>
            </a:endParaRPr>
          </a:p>
          <a:p>
            <a:pPr>
              <a:buFont typeface="Wingdings" panose="05000000000000000000" pitchFamily="2" charset="2"/>
              <a:buNone/>
              <a:defRPr/>
            </a:pPr>
            <a:r>
              <a:rPr lang="ja-JP" altLang="en-US" dirty="0">
                <a:latin typeface="+mn-ea"/>
              </a:rPr>
              <a:t>利用上の注意例：統計表は単位未満四捨五入の関係で合計と内訳が一致しない場合がある</a:t>
            </a:r>
          </a:p>
          <a:p>
            <a:pPr>
              <a:buFont typeface="Wingdings" panose="05000000000000000000" pitchFamily="2" charset="2"/>
              <a:buNone/>
              <a:defRPr/>
            </a:pPr>
            <a:endParaRPr lang="ja-JP" altLang="en-US" sz="2585" dirty="0">
              <a:latin typeface="+mn-ea"/>
            </a:endParaRPr>
          </a:p>
          <a:p>
            <a:pPr>
              <a:buFont typeface="Wingdings" panose="05000000000000000000" pitchFamily="2" charset="2"/>
              <a:buNone/>
              <a:defRPr/>
            </a:pPr>
            <a:endParaRPr lang="ja-JP" altLang="en-US" sz="2585" dirty="0">
              <a:latin typeface="+mn-ea"/>
            </a:endParaRPr>
          </a:p>
        </p:txBody>
      </p:sp>
      <p:sp>
        <p:nvSpPr>
          <p:cNvPr id="27652" name="Text Box 4">
            <a:extLst>
              <a:ext uri="{FF2B5EF4-FFF2-40B4-BE49-F238E27FC236}">
                <a16:creationId xmlns:a16="http://schemas.microsoft.com/office/drawing/2014/main" id="{C724A59B-6627-4F37-B49F-4A5678B1BA46}"/>
              </a:ext>
            </a:extLst>
          </p:cNvPr>
          <p:cNvSpPr txBox="1">
            <a:spLocks noChangeArrowheads="1"/>
          </p:cNvSpPr>
          <p:nvPr/>
        </p:nvSpPr>
        <p:spPr bwMode="auto">
          <a:xfrm>
            <a:off x="2494085" y="3229709"/>
            <a:ext cx="2532185" cy="348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50000"/>
              </a:spcBef>
              <a:buClrTx/>
              <a:buSzTx/>
              <a:buFontTx/>
              <a:buNone/>
            </a:pPr>
            <a:endParaRPr lang="ja-JP" altLang="en-US" sz="1662">
              <a:latin typeface="Times New Roman" panose="02020603050405020304" pitchFamily="18" charset="0"/>
            </a:endParaRPr>
          </a:p>
        </p:txBody>
      </p:sp>
      <p:sp>
        <p:nvSpPr>
          <p:cNvPr id="3" name="スライド番号プレースホルダー 2">
            <a:extLst>
              <a:ext uri="{FF2B5EF4-FFF2-40B4-BE49-F238E27FC236}">
                <a16:creationId xmlns:a16="http://schemas.microsoft.com/office/drawing/2014/main" id="{1A53C8DB-0248-0A3F-BEEF-D375371D1458}"/>
              </a:ext>
            </a:extLst>
          </p:cNvPr>
          <p:cNvSpPr>
            <a:spLocks noGrp="1"/>
          </p:cNvSpPr>
          <p:nvPr>
            <p:ph type="sldNum" sz="quarter" idx="12"/>
          </p:nvPr>
        </p:nvSpPr>
        <p:spPr/>
        <p:txBody>
          <a:bodyPr/>
          <a:lstStyle/>
          <a:p>
            <a:pPr>
              <a:defRPr/>
            </a:pPr>
            <a:fld id="{6F2008A6-72A8-4D36-9122-EF11DB488EBC}" type="slidenum">
              <a:rPr lang="ja-JP" altLang="en-US" smtClean="0"/>
              <a:pPr>
                <a:defRPr/>
              </a:pPr>
              <a:t>16</a:t>
            </a:fld>
            <a:endParaRPr lang="en-US" altLang="ja-JP"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401CB60E-9865-4357-BE69-00B55F9507C7}"/>
              </a:ext>
            </a:extLst>
          </p:cNvPr>
          <p:cNvSpPr>
            <a:spLocks noGrp="1" noChangeArrowheads="1"/>
          </p:cNvSpPr>
          <p:nvPr>
            <p:ph type="title"/>
          </p:nvPr>
        </p:nvSpPr>
        <p:spPr>
          <a:noFill/>
        </p:spPr>
        <p:txBody>
          <a:bodyPr lIns="92075" tIns="46038" rIns="92075" bIns="46038"/>
          <a:lstStyle/>
          <a:p>
            <a:pPr eaLnBrk="1" hangingPunct="1"/>
            <a:r>
              <a:rPr lang="ja-JP" altLang="en-US" sz="4000" dirty="0"/>
              <a:t>統計表の見方・データ整理の方法</a:t>
            </a:r>
            <a:endParaRPr lang="ja-JP" altLang="ja-JP" sz="4000" dirty="0"/>
          </a:p>
        </p:txBody>
      </p:sp>
      <p:sp>
        <p:nvSpPr>
          <p:cNvPr id="9219" name="Rectangle 3">
            <a:extLst>
              <a:ext uri="{FF2B5EF4-FFF2-40B4-BE49-F238E27FC236}">
                <a16:creationId xmlns:a16="http://schemas.microsoft.com/office/drawing/2014/main" id="{430C2226-ADAB-407B-B94B-6B664C71C8D8}"/>
              </a:ext>
            </a:extLst>
          </p:cNvPr>
          <p:cNvSpPr>
            <a:spLocks noGrp="1" noChangeArrowheads="1"/>
          </p:cNvSpPr>
          <p:nvPr>
            <p:ph type="body" idx="1"/>
          </p:nvPr>
        </p:nvSpPr>
        <p:spPr>
          <a:xfrm>
            <a:off x="273050" y="2017713"/>
            <a:ext cx="9428163" cy="4114800"/>
          </a:xfrm>
          <a:noFill/>
        </p:spPr>
        <p:txBody>
          <a:bodyPr lIns="92075" tIns="46038" rIns="92075" bIns="46038"/>
          <a:lstStyle/>
          <a:p>
            <a:pPr marL="812800" indent="-812800" eaLnBrk="1" hangingPunct="1">
              <a:buNone/>
            </a:pPr>
            <a:r>
              <a:rPr lang="ja-JP" altLang="en-US" sz="3600" dirty="0">
                <a:latin typeface="ＭＳ Ｐゴシック" panose="020B0600070205080204" pitchFamily="50" charset="-128"/>
              </a:rPr>
              <a:t>・地域データ</a:t>
            </a:r>
          </a:p>
          <a:p>
            <a:pPr marL="812800" indent="-812800" eaLnBrk="1" hangingPunct="1">
              <a:buNone/>
            </a:pPr>
            <a:r>
              <a:rPr lang="ja-JP" altLang="en-US" sz="3600" dirty="0">
                <a:latin typeface="ＭＳ Ｐゴシック" panose="020B0600070205080204" pitchFamily="50" charset="-128"/>
              </a:rPr>
              <a:t>　縦軸：地域（市町）、横軸：特性による分類</a:t>
            </a:r>
          </a:p>
          <a:p>
            <a:pPr marL="812800" indent="-812800" eaLnBrk="1" hangingPunct="1">
              <a:buNone/>
            </a:pPr>
            <a:r>
              <a:rPr lang="ja-JP" altLang="en-US" sz="3600" dirty="0">
                <a:latin typeface="ＭＳ Ｐゴシック" panose="020B0600070205080204" pitchFamily="50" charset="-128"/>
              </a:rPr>
              <a:t>　縦方向に並べた方が、桁の違いもわかり比較しやすい</a:t>
            </a:r>
          </a:p>
          <a:p>
            <a:pPr marL="812800" indent="-812800" eaLnBrk="1" hangingPunct="1">
              <a:buNone/>
            </a:pPr>
            <a:r>
              <a:rPr lang="ja-JP" altLang="en-US" sz="3600" dirty="0">
                <a:latin typeface="ＭＳ Ｐゴシック" panose="020B0600070205080204" pitchFamily="50" charset="-128"/>
              </a:rPr>
              <a:t>・時系列データ</a:t>
            </a:r>
          </a:p>
          <a:p>
            <a:pPr marL="812800" indent="-812800" eaLnBrk="1" hangingPunct="1">
              <a:buNone/>
            </a:pPr>
            <a:r>
              <a:rPr lang="ja-JP" altLang="en-US" sz="3600" dirty="0">
                <a:latin typeface="ＭＳ Ｐゴシック" panose="020B0600070205080204" pitchFamily="50" charset="-128"/>
              </a:rPr>
              <a:t>　縦軸：時間軸（年月）、横軸：属性の分類</a:t>
            </a:r>
          </a:p>
          <a:p>
            <a:pPr marL="812800" indent="-812800" eaLnBrk="1" hangingPunct="1">
              <a:buNone/>
            </a:pPr>
            <a:r>
              <a:rPr lang="ja-JP" altLang="en-US" sz="3600" dirty="0">
                <a:latin typeface="ＭＳ Ｐゴシック" panose="020B0600070205080204" pitchFamily="50" charset="-128"/>
              </a:rPr>
              <a:t>　上から古いデータ→新しいデータで整理する</a:t>
            </a:r>
          </a:p>
          <a:p>
            <a:pPr marL="812800" indent="-812800" eaLnBrk="1" hangingPunct="1">
              <a:buFont typeface="Wingdings" panose="05000000000000000000" pitchFamily="2" charset="2"/>
              <a:buNone/>
            </a:pPr>
            <a:endParaRPr lang="en-US" altLang="ja-JP" sz="3600"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D78DF045-9E32-5B11-FDA9-6AE28A88494B}"/>
              </a:ext>
            </a:extLst>
          </p:cNvPr>
          <p:cNvSpPr>
            <a:spLocks noGrp="1"/>
          </p:cNvSpPr>
          <p:nvPr>
            <p:ph type="sldNum" sz="quarter" idx="12"/>
          </p:nvPr>
        </p:nvSpPr>
        <p:spPr/>
        <p:txBody>
          <a:bodyPr/>
          <a:lstStyle/>
          <a:p>
            <a:pPr>
              <a:defRPr/>
            </a:pPr>
            <a:fld id="{6F2008A6-72A8-4D36-9122-EF11DB488EBC}" type="slidenum">
              <a:rPr lang="ja-JP" altLang="en-US" smtClean="0"/>
              <a:pPr>
                <a:defRPr/>
              </a:pPr>
              <a:t>17</a:t>
            </a:fld>
            <a:endParaRPr lang="en-US" altLang="ja-JP"/>
          </a:p>
        </p:txBody>
      </p:sp>
    </p:spTree>
    <p:extLst>
      <p:ext uri="{BB962C8B-B14F-4D97-AF65-F5344CB8AC3E}">
        <p14:creationId xmlns:p14="http://schemas.microsoft.com/office/powerpoint/2010/main" val="2659679231"/>
      </p:ext>
    </p:extLst>
  </p:cSld>
  <p:clrMapOvr>
    <a:masterClrMapping/>
  </p:clrMapOvr>
  <p:transition spd="med">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2C4F26B9-731D-461D-857A-457E99207A87}"/>
              </a:ext>
            </a:extLst>
          </p:cNvPr>
          <p:cNvSpPr>
            <a:spLocks noGrp="1" noChangeArrowheads="1"/>
          </p:cNvSpPr>
          <p:nvPr>
            <p:ph type="title"/>
          </p:nvPr>
        </p:nvSpPr>
        <p:spPr/>
        <p:txBody>
          <a:bodyPr/>
          <a:lstStyle/>
          <a:p>
            <a:pPr eaLnBrk="1" hangingPunct="1">
              <a:defRPr/>
            </a:pPr>
            <a:r>
              <a:rPr lang="ja-JP" altLang="en-US" sz="4000" dirty="0">
                <a:latin typeface="+mn-ea"/>
                <a:ea typeface="+mn-ea"/>
              </a:rPr>
              <a:t>離散データと連続データ</a:t>
            </a:r>
            <a:endParaRPr lang="ja-JP" altLang="ja-JP" sz="4000" dirty="0">
              <a:latin typeface="+mn-ea"/>
              <a:ea typeface="+mn-ea"/>
            </a:endParaRPr>
          </a:p>
        </p:txBody>
      </p:sp>
      <p:sp>
        <p:nvSpPr>
          <p:cNvPr id="12292" name="Rectangle 3">
            <a:extLst>
              <a:ext uri="{FF2B5EF4-FFF2-40B4-BE49-F238E27FC236}">
                <a16:creationId xmlns:a16="http://schemas.microsoft.com/office/drawing/2014/main" id="{04F99F19-0390-4509-A516-10370702716D}"/>
              </a:ext>
            </a:extLst>
          </p:cNvPr>
          <p:cNvSpPr>
            <a:spLocks noGrp="1" noChangeArrowheads="1"/>
          </p:cNvSpPr>
          <p:nvPr>
            <p:ph type="body" idx="1"/>
          </p:nvPr>
        </p:nvSpPr>
        <p:spPr>
          <a:xfrm>
            <a:off x="344488" y="1989139"/>
            <a:ext cx="8991600" cy="4143375"/>
          </a:xfrm>
        </p:spPr>
        <p:txBody>
          <a:bodyPr/>
          <a:lstStyle/>
          <a:p>
            <a:pPr eaLnBrk="1" hangingPunct="1">
              <a:lnSpc>
                <a:spcPct val="90000"/>
              </a:lnSpc>
              <a:buFont typeface="Wingdings" panose="05000000000000000000" pitchFamily="2" charset="2"/>
              <a:buNone/>
              <a:defRPr/>
            </a:pPr>
            <a:r>
              <a:rPr lang="ja-JP" altLang="en-US" sz="3600" dirty="0">
                <a:latin typeface="+mn-ea"/>
              </a:rPr>
              <a:t>・離散データ：整数値のみを記録したデータ</a:t>
            </a:r>
            <a:endParaRPr lang="en-US" altLang="ja-JP" sz="3600" dirty="0">
              <a:latin typeface="+mn-ea"/>
            </a:endParaRPr>
          </a:p>
          <a:p>
            <a:pPr eaLnBrk="1" hangingPunct="1">
              <a:lnSpc>
                <a:spcPct val="90000"/>
              </a:lnSpc>
              <a:buFont typeface="Wingdings" panose="05000000000000000000" pitchFamily="2" charset="2"/>
              <a:buNone/>
              <a:defRPr/>
            </a:pPr>
            <a:r>
              <a:rPr lang="ja-JP" altLang="en-US" sz="3600" dirty="0">
                <a:latin typeface="+mn-ea"/>
              </a:rPr>
              <a:t>　例　リンゴ：個、ボールペン：本</a:t>
            </a:r>
            <a:endParaRPr lang="en-US" altLang="ja-JP" sz="3600" dirty="0">
              <a:latin typeface="+mn-ea"/>
            </a:endParaRPr>
          </a:p>
          <a:p>
            <a:pPr eaLnBrk="1" hangingPunct="1">
              <a:lnSpc>
                <a:spcPct val="90000"/>
              </a:lnSpc>
              <a:buFont typeface="Wingdings" panose="05000000000000000000" pitchFamily="2" charset="2"/>
              <a:buNone/>
              <a:defRPr/>
            </a:pPr>
            <a:r>
              <a:rPr lang="ja-JP" altLang="en-US" sz="3600" dirty="0">
                <a:latin typeface="+mn-ea"/>
              </a:rPr>
              <a:t>・連続データ：</a:t>
            </a:r>
            <a:endParaRPr lang="en-US" altLang="ja-JP" sz="3600" dirty="0">
              <a:latin typeface="+mn-ea"/>
            </a:endParaRPr>
          </a:p>
          <a:p>
            <a:pPr eaLnBrk="1" hangingPunct="1">
              <a:lnSpc>
                <a:spcPct val="90000"/>
              </a:lnSpc>
              <a:buFont typeface="Wingdings" panose="05000000000000000000" pitchFamily="2" charset="2"/>
              <a:buNone/>
              <a:defRPr/>
            </a:pPr>
            <a:r>
              <a:rPr lang="ja-JP" altLang="en-US" sz="3600" dirty="0">
                <a:latin typeface="+mn-ea"/>
              </a:rPr>
              <a:t>　値の範囲を階級（クラス）に分けて整理するデータ</a:t>
            </a:r>
            <a:endParaRPr lang="en-US" altLang="ja-JP" sz="3600" dirty="0">
              <a:latin typeface="+mn-ea"/>
            </a:endParaRPr>
          </a:p>
          <a:p>
            <a:pPr eaLnBrk="1" hangingPunct="1">
              <a:lnSpc>
                <a:spcPct val="90000"/>
              </a:lnSpc>
              <a:buFont typeface="Wingdings" panose="05000000000000000000" pitchFamily="2" charset="2"/>
              <a:buNone/>
              <a:defRPr/>
            </a:pPr>
            <a:r>
              <a:rPr lang="ja-JP" altLang="en-US" sz="3600" dirty="0">
                <a:latin typeface="+mn-ea"/>
              </a:rPr>
              <a:t>　例　身長：ｃｍ、体重：㎏</a:t>
            </a:r>
            <a:endParaRPr lang="ja-JP" altLang="ja-JP" sz="3600" dirty="0">
              <a:latin typeface="+mn-ea"/>
            </a:endParaRPr>
          </a:p>
        </p:txBody>
      </p:sp>
      <p:sp>
        <p:nvSpPr>
          <p:cNvPr id="2" name="スライド番号プレースホルダー 1">
            <a:extLst>
              <a:ext uri="{FF2B5EF4-FFF2-40B4-BE49-F238E27FC236}">
                <a16:creationId xmlns:a16="http://schemas.microsoft.com/office/drawing/2014/main" id="{01837434-7F00-F2B1-A0A3-FDE549314BC6}"/>
              </a:ext>
            </a:extLst>
          </p:cNvPr>
          <p:cNvSpPr>
            <a:spLocks noGrp="1"/>
          </p:cNvSpPr>
          <p:nvPr>
            <p:ph type="sldNum" sz="quarter" idx="12"/>
          </p:nvPr>
        </p:nvSpPr>
        <p:spPr/>
        <p:txBody>
          <a:bodyPr/>
          <a:lstStyle/>
          <a:p>
            <a:pPr>
              <a:defRPr/>
            </a:pPr>
            <a:fld id="{D51CDF6C-AC34-43BF-BD3F-4750FE7427DC}" type="slidenum">
              <a:rPr lang="ja-JP" altLang="en-US" smtClean="0"/>
              <a:pPr>
                <a:defRPr/>
              </a:pPr>
              <a:t>18</a:t>
            </a:fld>
            <a:endParaRPr lang="en-US" altLang="ja-JP"/>
          </a:p>
        </p:txBody>
      </p:sp>
    </p:spTree>
    <p:extLst>
      <p:ext uri="{BB962C8B-B14F-4D97-AF65-F5344CB8AC3E}">
        <p14:creationId xmlns:p14="http://schemas.microsoft.com/office/powerpoint/2010/main" val="35815319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980545C6-B785-4618-8905-C77B48FF057D}"/>
              </a:ext>
            </a:extLst>
          </p:cNvPr>
          <p:cNvSpPr>
            <a:spLocks noGrp="1" noChangeArrowheads="1"/>
          </p:cNvSpPr>
          <p:nvPr>
            <p:ph type="title"/>
          </p:nvPr>
        </p:nvSpPr>
        <p:spPr/>
        <p:txBody>
          <a:bodyPr/>
          <a:lstStyle/>
          <a:p>
            <a:pPr eaLnBrk="1" hangingPunct="1">
              <a:defRPr/>
            </a:pPr>
            <a:r>
              <a:rPr lang="ja-JP" altLang="en-US" sz="4000" dirty="0">
                <a:solidFill>
                  <a:schemeClr val="tx1"/>
                </a:solidFill>
                <a:latin typeface="+mn-ea"/>
                <a:ea typeface="+mn-ea"/>
              </a:rPr>
              <a:t>データチェックの方法</a:t>
            </a:r>
            <a:endParaRPr lang="ja-JP" altLang="ja-JP" sz="4000" dirty="0">
              <a:solidFill>
                <a:schemeClr val="tx1"/>
              </a:solidFill>
              <a:latin typeface="+mn-ea"/>
              <a:ea typeface="+mn-ea"/>
            </a:endParaRPr>
          </a:p>
        </p:txBody>
      </p:sp>
      <p:sp>
        <p:nvSpPr>
          <p:cNvPr id="90115" name="Rectangle 3">
            <a:extLst>
              <a:ext uri="{FF2B5EF4-FFF2-40B4-BE49-F238E27FC236}">
                <a16:creationId xmlns:a16="http://schemas.microsoft.com/office/drawing/2014/main" id="{0E6C00A7-687F-4247-AC29-1A9EB62E3975}"/>
              </a:ext>
            </a:extLst>
          </p:cNvPr>
          <p:cNvSpPr>
            <a:spLocks noGrp="1" noChangeArrowheads="1"/>
          </p:cNvSpPr>
          <p:nvPr>
            <p:ph type="body" idx="1"/>
          </p:nvPr>
        </p:nvSpPr>
        <p:spPr>
          <a:xfrm>
            <a:off x="100012" y="1776381"/>
            <a:ext cx="9705975" cy="4216400"/>
          </a:xfrm>
        </p:spPr>
        <p:txBody>
          <a:bodyPr/>
          <a:lstStyle/>
          <a:p>
            <a:pPr eaLnBrk="1" hangingPunct="1">
              <a:buFont typeface="Wingdings" panose="05000000000000000000" pitchFamily="2" charset="2"/>
              <a:buNone/>
              <a:defRPr/>
            </a:pPr>
            <a:r>
              <a:rPr lang="ja-JP" altLang="en-US" sz="3600" dirty="0">
                <a:solidFill>
                  <a:schemeClr val="tx1"/>
                </a:solidFill>
                <a:latin typeface="+mn-ea"/>
                <a:ea typeface="+mn-ea"/>
              </a:rPr>
              <a:t>・理論チェック</a:t>
            </a:r>
            <a:endParaRPr lang="en-US" altLang="ja-JP" sz="3600" dirty="0">
              <a:latin typeface="+mn-ea"/>
            </a:endParaRPr>
          </a:p>
          <a:p>
            <a:pPr eaLnBrk="1" hangingPunct="1">
              <a:buFont typeface="Wingdings" panose="05000000000000000000" pitchFamily="2" charset="2"/>
              <a:buNone/>
              <a:defRPr/>
            </a:pPr>
            <a:r>
              <a:rPr lang="ja-JP" altLang="en-US" sz="3600" dirty="0">
                <a:latin typeface="+mn-ea"/>
              </a:rPr>
              <a:t>　</a:t>
            </a:r>
            <a:r>
              <a:rPr lang="ja-JP" altLang="en-US" dirty="0">
                <a:latin typeface="+mn-ea"/>
              </a:rPr>
              <a:t>結果数値の意味について理論的な立場から価値判断を行うこと</a:t>
            </a:r>
            <a:endParaRPr lang="en-US" altLang="ja-JP" dirty="0">
              <a:latin typeface="+mn-ea"/>
            </a:endParaRPr>
          </a:p>
          <a:p>
            <a:pPr eaLnBrk="1" hangingPunct="1">
              <a:buFont typeface="Wingdings" panose="05000000000000000000" pitchFamily="2" charset="2"/>
              <a:buNone/>
              <a:defRPr/>
            </a:pPr>
            <a:r>
              <a:rPr lang="ja-JP" altLang="en-US" dirty="0">
                <a:latin typeface="+mn-ea"/>
              </a:rPr>
              <a:t>　　</a:t>
            </a:r>
            <a:r>
              <a:rPr lang="en-US" altLang="ja-JP" dirty="0">
                <a:latin typeface="+mn-ea"/>
              </a:rPr>
              <a:t>※</a:t>
            </a:r>
            <a:r>
              <a:rPr lang="ja-JP" altLang="en-US" dirty="0">
                <a:latin typeface="+mn-ea"/>
              </a:rPr>
              <a:t>データの信頼性の検討</a:t>
            </a:r>
            <a:endParaRPr lang="en-US" altLang="ja-JP" dirty="0">
              <a:latin typeface="+mn-ea"/>
            </a:endParaRPr>
          </a:p>
          <a:p>
            <a:pPr eaLnBrk="1" hangingPunct="1">
              <a:buFont typeface="Wingdings" panose="05000000000000000000" pitchFamily="2" charset="2"/>
              <a:buNone/>
              <a:defRPr/>
            </a:pPr>
            <a:r>
              <a:rPr lang="ja-JP" altLang="en-US" sz="3600" dirty="0">
                <a:solidFill>
                  <a:schemeClr val="tx1"/>
                </a:solidFill>
                <a:latin typeface="+mn-ea"/>
                <a:ea typeface="+mn-ea"/>
              </a:rPr>
              <a:t>・論理チェック</a:t>
            </a:r>
            <a:endParaRPr lang="en-US" altLang="ja-JP" sz="3600" dirty="0">
              <a:solidFill>
                <a:schemeClr val="tx1"/>
              </a:solidFill>
              <a:latin typeface="+mn-ea"/>
              <a:ea typeface="+mn-ea"/>
            </a:endParaRPr>
          </a:p>
          <a:p>
            <a:pPr eaLnBrk="1" hangingPunct="1">
              <a:buFont typeface="Wingdings" panose="05000000000000000000" pitchFamily="2" charset="2"/>
              <a:buNone/>
              <a:defRPr/>
            </a:pPr>
            <a:r>
              <a:rPr lang="ja-JP" altLang="en-US" sz="3600" dirty="0">
                <a:latin typeface="+mn-ea"/>
              </a:rPr>
              <a:t>　</a:t>
            </a:r>
            <a:r>
              <a:rPr lang="ja-JP" altLang="en-US" dirty="0">
                <a:latin typeface="+mn-ea"/>
              </a:rPr>
              <a:t>集計過程に誤りがないかチェックする</a:t>
            </a:r>
            <a:r>
              <a:rPr lang="ja-JP" altLang="en-US" sz="2800" dirty="0">
                <a:latin typeface="+mn-ea"/>
              </a:rPr>
              <a:t>（内訳計＝合計値）</a:t>
            </a:r>
            <a:endParaRPr lang="en-US" altLang="ja-JP" sz="2800" dirty="0">
              <a:latin typeface="+mn-ea"/>
            </a:endParaRPr>
          </a:p>
          <a:p>
            <a:pPr eaLnBrk="1" hangingPunct="1">
              <a:buFont typeface="Wingdings" panose="05000000000000000000" pitchFamily="2" charset="2"/>
              <a:buNone/>
              <a:defRPr/>
            </a:pPr>
            <a:r>
              <a:rPr lang="ja-JP" altLang="en-US" dirty="0">
                <a:latin typeface="+mn-ea"/>
              </a:rPr>
              <a:t>　表内、表間の論理チェック</a:t>
            </a:r>
            <a:endParaRPr lang="en-US" altLang="ja-JP" dirty="0">
              <a:latin typeface="+mn-ea"/>
            </a:endParaRPr>
          </a:p>
          <a:p>
            <a:pPr eaLnBrk="1" hangingPunct="1">
              <a:buFont typeface="Wingdings" panose="05000000000000000000" pitchFamily="2" charset="2"/>
              <a:buNone/>
              <a:defRPr/>
            </a:pPr>
            <a:r>
              <a:rPr lang="ja-JP" altLang="en-US" dirty="0">
                <a:latin typeface="+mn-ea"/>
              </a:rPr>
              <a:t>　　</a:t>
            </a:r>
            <a:r>
              <a:rPr lang="en-US" altLang="ja-JP" dirty="0">
                <a:latin typeface="+mn-ea"/>
              </a:rPr>
              <a:t>※</a:t>
            </a:r>
            <a:r>
              <a:rPr lang="ja-JP" altLang="en-US" dirty="0">
                <a:latin typeface="+mn-ea"/>
              </a:rPr>
              <a:t>統計表内の整合性の検討</a:t>
            </a:r>
            <a:endParaRPr lang="en-US" altLang="ja-JP" dirty="0">
              <a:latin typeface="+mn-ea"/>
            </a:endParaRPr>
          </a:p>
          <a:p>
            <a:pPr eaLnBrk="1" hangingPunct="1">
              <a:buFont typeface="Wingdings" panose="05000000000000000000" pitchFamily="2" charset="2"/>
              <a:buNone/>
              <a:defRPr/>
            </a:pPr>
            <a:endParaRPr lang="en-US" altLang="ja-JP" sz="3600" dirty="0">
              <a:solidFill>
                <a:schemeClr val="tx1"/>
              </a:solidFill>
              <a:latin typeface="+mn-ea"/>
              <a:ea typeface="+mn-ea"/>
            </a:endParaRPr>
          </a:p>
          <a:p>
            <a:pPr eaLnBrk="1" hangingPunct="1">
              <a:buFont typeface="Wingdings" panose="05000000000000000000" pitchFamily="2" charset="2"/>
              <a:buNone/>
              <a:defRPr/>
            </a:pPr>
            <a:r>
              <a:rPr lang="ja-JP" altLang="en-US" sz="3600" dirty="0">
                <a:latin typeface="+mn-ea"/>
              </a:rPr>
              <a:t>　</a:t>
            </a:r>
            <a:endParaRPr lang="en-US" altLang="ja-JP" sz="3600" dirty="0">
              <a:latin typeface="+mn-ea"/>
            </a:endParaRPr>
          </a:p>
          <a:p>
            <a:pPr eaLnBrk="1" hangingPunct="1">
              <a:buFont typeface="Wingdings" panose="05000000000000000000" pitchFamily="2" charset="2"/>
              <a:buNone/>
              <a:defRPr/>
            </a:pPr>
            <a:endParaRPr lang="ja-JP" altLang="ja-JP" dirty="0">
              <a:latin typeface="+mn-ea"/>
            </a:endParaRPr>
          </a:p>
        </p:txBody>
      </p:sp>
      <p:sp>
        <p:nvSpPr>
          <p:cNvPr id="2" name="スライド番号プレースホルダー 1">
            <a:extLst>
              <a:ext uri="{FF2B5EF4-FFF2-40B4-BE49-F238E27FC236}">
                <a16:creationId xmlns:a16="http://schemas.microsoft.com/office/drawing/2014/main" id="{4DF40FCD-25DB-D447-5B8B-A3703967E757}"/>
              </a:ext>
            </a:extLst>
          </p:cNvPr>
          <p:cNvSpPr>
            <a:spLocks noGrp="1"/>
          </p:cNvSpPr>
          <p:nvPr>
            <p:ph type="sldNum" sz="quarter" idx="12"/>
          </p:nvPr>
        </p:nvSpPr>
        <p:spPr/>
        <p:txBody>
          <a:bodyPr/>
          <a:lstStyle/>
          <a:p>
            <a:pPr>
              <a:defRPr/>
            </a:pPr>
            <a:fld id="{6F2008A6-72A8-4D36-9122-EF11DB488EBC}" type="slidenum">
              <a:rPr lang="ja-JP" altLang="en-US" smtClean="0"/>
              <a:pPr>
                <a:defRPr/>
              </a:pPr>
              <a:t>19</a:t>
            </a:fld>
            <a:endParaRPr lang="en-US" altLang="ja-JP"/>
          </a:p>
        </p:txBody>
      </p:sp>
    </p:spTree>
    <p:extLst>
      <p:ext uri="{BB962C8B-B14F-4D97-AF65-F5344CB8AC3E}">
        <p14:creationId xmlns:p14="http://schemas.microsoft.com/office/powerpoint/2010/main" val="2329567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2C4F26B9-731D-461D-857A-457E99207A87}"/>
              </a:ext>
            </a:extLst>
          </p:cNvPr>
          <p:cNvSpPr>
            <a:spLocks noGrp="1" noChangeArrowheads="1"/>
          </p:cNvSpPr>
          <p:nvPr>
            <p:ph type="title"/>
          </p:nvPr>
        </p:nvSpPr>
        <p:spPr>
          <a:xfrm>
            <a:off x="599102" y="-31013"/>
            <a:ext cx="8784976" cy="1143000"/>
          </a:xfrm>
        </p:spPr>
        <p:txBody>
          <a:bodyPr/>
          <a:lstStyle/>
          <a:p>
            <a:pPr eaLnBrk="1" hangingPunct="1">
              <a:defRPr/>
            </a:pPr>
            <a:r>
              <a:rPr lang="ja-JP" altLang="en-US" sz="3600" dirty="0">
                <a:latin typeface="+mn-ea"/>
              </a:rPr>
              <a:t>統計データの見方・使い方 </a:t>
            </a:r>
            <a:r>
              <a:rPr lang="ja-JP" altLang="en-US" sz="4000" dirty="0">
                <a:latin typeface="+mn-ea"/>
                <a:ea typeface="+mn-ea"/>
              </a:rPr>
              <a:t>報告概要</a:t>
            </a:r>
            <a:endParaRPr lang="ja-JP" altLang="ja-JP" sz="4000" dirty="0">
              <a:latin typeface="+mn-ea"/>
              <a:ea typeface="+mn-ea"/>
            </a:endParaRPr>
          </a:p>
        </p:txBody>
      </p:sp>
      <p:sp>
        <p:nvSpPr>
          <p:cNvPr id="12292" name="Rectangle 3">
            <a:extLst>
              <a:ext uri="{FF2B5EF4-FFF2-40B4-BE49-F238E27FC236}">
                <a16:creationId xmlns:a16="http://schemas.microsoft.com/office/drawing/2014/main" id="{04F99F19-0390-4509-A516-10370702716D}"/>
              </a:ext>
            </a:extLst>
          </p:cNvPr>
          <p:cNvSpPr>
            <a:spLocks noGrp="1" noChangeArrowheads="1"/>
          </p:cNvSpPr>
          <p:nvPr>
            <p:ph type="body" idx="1"/>
          </p:nvPr>
        </p:nvSpPr>
        <p:spPr>
          <a:xfrm>
            <a:off x="101976" y="1357312"/>
            <a:ext cx="9702047" cy="4143375"/>
          </a:xfrm>
        </p:spPr>
        <p:txBody>
          <a:bodyPr/>
          <a:lstStyle/>
          <a:p>
            <a:pPr eaLnBrk="1" hangingPunct="1">
              <a:lnSpc>
                <a:spcPct val="90000"/>
              </a:lnSpc>
              <a:buFont typeface="Wingdings" panose="05000000000000000000" pitchFamily="2" charset="2"/>
              <a:buNone/>
              <a:defRPr/>
            </a:pPr>
            <a:r>
              <a:rPr lang="en-US" altLang="ja-JP" dirty="0">
                <a:solidFill>
                  <a:srgbClr val="FF0000"/>
                </a:solidFill>
                <a:latin typeface="+mn-ea"/>
              </a:rPr>
              <a:t>Ⅰ </a:t>
            </a:r>
            <a:r>
              <a:rPr lang="ja-JP" altLang="en-US" dirty="0">
                <a:solidFill>
                  <a:srgbClr val="FF0000"/>
                </a:solidFill>
                <a:latin typeface="+mn-ea"/>
              </a:rPr>
              <a:t>統計データの見方・表し方　</a:t>
            </a:r>
            <a:endParaRPr lang="en-US" altLang="ja-JP" dirty="0">
              <a:solidFill>
                <a:srgbClr val="FF0000"/>
              </a:solidFill>
              <a:latin typeface="+mn-ea"/>
            </a:endParaRPr>
          </a:p>
          <a:p>
            <a:pPr eaLnBrk="1" hangingPunct="1">
              <a:lnSpc>
                <a:spcPct val="90000"/>
              </a:lnSpc>
              <a:buFont typeface="Wingdings" panose="05000000000000000000" pitchFamily="2" charset="2"/>
              <a:buNone/>
              <a:defRPr/>
            </a:pPr>
            <a:r>
              <a:rPr lang="ja-JP" altLang="en-US" dirty="0">
                <a:solidFill>
                  <a:srgbClr val="FF0000"/>
                </a:solidFill>
                <a:latin typeface="+mn-ea"/>
              </a:rPr>
              <a:t>　</a:t>
            </a:r>
            <a:r>
              <a:rPr lang="en-US" altLang="ja-JP" dirty="0">
                <a:solidFill>
                  <a:srgbClr val="FF0000"/>
                </a:solidFill>
                <a:latin typeface="+mn-ea"/>
              </a:rPr>
              <a:t>1 </a:t>
            </a:r>
            <a:r>
              <a:rPr lang="ja-JP" altLang="en-US" dirty="0">
                <a:solidFill>
                  <a:srgbClr val="FF0000"/>
                </a:solidFill>
                <a:latin typeface="+mn-ea"/>
              </a:rPr>
              <a:t>統計用語の見方、</a:t>
            </a:r>
            <a:r>
              <a:rPr lang="en-US" altLang="ja-JP" dirty="0">
                <a:solidFill>
                  <a:srgbClr val="FF0000"/>
                </a:solidFill>
                <a:latin typeface="+mn-ea"/>
              </a:rPr>
              <a:t>2 </a:t>
            </a:r>
            <a:r>
              <a:rPr lang="ja-JP" altLang="en-US" dirty="0">
                <a:solidFill>
                  <a:srgbClr val="FF0000"/>
                </a:solidFill>
                <a:latin typeface="ＭＳ Ｐゴシック" panose="020B0600070205080204" pitchFamily="50" charset="-128"/>
              </a:rPr>
              <a:t>基本的グラフ・データの種類</a:t>
            </a:r>
            <a:endParaRPr lang="en-US" altLang="ja-JP" dirty="0">
              <a:solidFill>
                <a:srgbClr val="FF0000"/>
              </a:solidFill>
              <a:latin typeface="ＭＳ Ｐゴシック" panose="020B0600070205080204" pitchFamily="50" charset="-128"/>
            </a:endParaRPr>
          </a:p>
          <a:p>
            <a:pPr eaLnBrk="1" hangingPunct="1">
              <a:lnSpc>
                <a:spcPct val="90000"/>
              </a:lnSpc>
              <a:buFont typeface="Wingdings" panose="05000000000000000000" pitchFamily="2" charset="2"/>
              <a:buNone/>
              <a:defRPr/>
            </a:pPr>
            <a:r>
              <a:rPr lang="en-US" altLang="ja-JP" dirty="0">
                <a:latin typeface="ＭＳ Ｐゴシック" panose="020B0600070205080204" pitchFamily="50" charset="-128"/>
              </a:rPr>
              <a:t>Ⅱ </a:t>
            </a:r>
            <a:r>
              <a:rPr lang="ja-JP" altLang="en-US" dirty="0">
                <a:latin typeface="ＭＳ Ｐゴシック" panose="020B0600070205080204" pitchFamily="50" charset="-128"/>
              </a:rPr>
              <a:t>統計量・データ分布の見方　</a:t>
            </a:r>
            <a:endParaRPr lang="en-US" altLang="ja-JP" dirty="0">
              <a:solidFill>
                <a:srgbClr val="0070C0"/>
              </a:solidFill>
              <a:latin typeface="+mn-ea"/>
            </a:endParaRPr>
          </a:p>
          <a:p>
            <a:pPr eaLnBrk="1" hangingPunct="1">
              <a:lnSpc>
                <a:spcPct val="90000"/>
              </a:lnSpc>
              <a:buFont typeface="Wingdings" panose="05000000000000000000" pitchFamily="2" charset="2"/>
              <a:buNone/>
              <a:defRPr/>
            </a:pPr>
            <a:r>
              <a:rPr lang="ja-JP" altLang="en-US" dirty="0">
                <a:latin typeface="+mn-ea"/>
              </a:rPr>
              <a:t>　</a:t>
            </a:r>
            <a:r>
              <a:rPr lang="en-US" altLang="ja-JP" dirty="0">
                <a:latin typeface="+mn-ea"/>
              </a:rPr>
              <a:t>3 </a:t>
            </a:r>
            <a:r>
              <a:rPr lang="ja-JP" altLang="en-US" dirty="0">
                <a:latin typeface="ＭＳ Ｐゴシック" panose="020B0600070205080204" pitchFamily="50" charset="-128"/>
              </a:rPr>
              <a:t>度数分布表とヒストグラム、</a:t>
            </a:r>
            <a:r>
              <a:rPr lang="en-US" altLang="ja-JP" dirty="0">
                <a:latin typeface="+mn-ea"/>
              </a:rPr>
              <a:t>4 </a:t>
            </a:r>
            <a:r>
              <a:rPr lang="ja-JP" altLang="en-US" dirty="0">
                <a:latin typeface="ＭＳ Ｐゴシック" panose="020B0600070205080204" pitchFamily="50" charset="-128"/>
              </a:rPr>
              <a:t>代表値の概要、</a:t>
            </a:r>
            <a:r>
              <a:rPr lang="en-US" altLang="ja-JP" dirty="0">
                <a:latin typeface="ＭＳ Ｐゴシック" panose="020B0600070205080204" pitchFamily="50" charset="-128"/>
              </a:rPr>
              <a:t>5 </a:t>
            </a:r>
            <a:r>
              <a:rPr lang="ja-JP" altLang="en-US" dirty="0">
                <a:latin typeface="ＭＳ Ｐゴシック" panose="020B0600070205080204" pitchFamily="50" charset="-128"/>
              </a:rPr>
              <a:t>分布のちらばりの尺度</a:t>
            </a:r>
            <a:endParaRPr lang="en-US" altLang="ja-JP" dirty="0">
              <a:latin typeface="+mn-ea"/>
            </a:endParaRPr>
          </a:p>
          <a:p>
            <a:pPr eaLnBrk="1" hangingPunct="1">
              <a:lnSpc>
                <a:spcPct val="90000"/>
              </a:lnSpc>
              <a:buFont typeface="Wingdings" panose="05000000000000000000" pitchFamily="2" charset="2"/>
              <a:buNone/>
              <a:defRPr/>
            </a:pPr>
            <a:r>
              <a:rPr lang="en-US" altLang="ja-JP" dirty="0">
                <a:latin typeface="+mn-ea"/>
              </a:rPr>
              <a:t>Ⅲ </a:t>
            </a:r>
            <a:r>
              <a:rPr lang="ja-JP" altLang="en-US" dirty="0">
                <a:latin typeface="+mn-ea"/>
              </a:rPr>
              <a:t>統計表作成と変化の分析　</a:t>
            </a:r>
            <a:endParaRPr lang="en-US" altLang="ja-JP" dirty="0">
              <a:solidFill>
                <a:srgbClr val="0070C0"/>
              </a:solidFill>
              <a:latin typeface="+mn-ea"/>
            </a:endParaRPr>
          </a:p>
          <a:p>
            <a:pPr eaLnBrk="1" hangingPunct="1">
              <a:lnSpc>
                <a:spcPct val="90000"/>
              </a:lnSpc>
              <a:buFont typeface="Wingdings" panose="05000000000000000000" pitchFamily="2" charset="2"/>
              <a:buNone/>
              <a:defRPr/>
            </a:pPr>
            <a:r>
              <a:rPr lang="ja-JP" altLang="en-US" dirty="0">
                <a:latin typeface="+mn-ea"/>
              </a:rPr>
              <a:t>　</a:t>
            </a:r>
            <a:r>
              <a:rPr lang="en-US" altLang="ja-JP" dirty="0">
                <a:latin typeface="+mn-ea"/>
              </a:rPr>
              <a:t>6 </a:t>
            </a:r>
            <a:r>
              <a:rPr lang="ja-JP" altLang="en-US" dirty="0">
                <a:latin typeface="ＭＳ Ｐゴシック" panose="020B0600070205080204" pitchFamily="50" charset="-128"/>
              </a:rPr>
              <a:t>クロス集計表の概要、</a:t>
            </a:r>
            <a:r>
              <a:rPr lang="en-US" altLang="ja-JP" dirty="0">
                <a:latin typeface="ＭＳ Ｐゴシック" panose="020B0600070205080204" pitchFamily="50" charset="-128"/>
              </a:rPr>
              <a:t>7 </a:t>
            </a:r>
            <a:r>
              <a:rPr lang="ja-JP" altLang="en-US" dirty="0">
                <a:latin typeface="ＭＳ Ｐゴシック" panose="020B0600070205080204" pitchFamily="50" charset="-128"/>
              </a:rPr>
              <a:t>時系列データの見方</a:t>
            </a:r>
            <a:endParaRPr lang="en-US" altLang="ja-JP" dirty="0">
              <a:latin typeface="+mn-ea"/>
            </a:endParaRPr>
          </a:p>
          <a:p>
            <a:pPr eaLnBrk="1" hangingPunct="1">
              <a:lnSpc>
                <a:spcPct val="90000"/>
              </a:lnSpc>
              <a:buFont typeface="Wingdings" panose="05000000000000000000" pitchFamily="2" charset="2"/>
              <a:buNone/>
              <a:defRPr/>
            </a:pPr>
            <a:r>
              <a:rPr lang="en-US" altLang="ja-JP" dirty="0">
                <a:latin typeface="+mn-ea"/>
              </a:rPr>
              <a:t>Ⅳ </a:t>
            </a:r>
            <a:r>
              <a:rPr lang="ja-JP" altLang="en-US" dirty="0">
                <a:latin typeface="+mn-ea"/>
              </a:rPr>
              <a:t>統計データの収集・整理の方法　</a:t>
            </a:r>
            <a:endParaRPr lang="en-US" altLang="ja-JP" dirty="0">
              <a:solidFill>
                <a:srgbClr val="0070C0"/>
              </a:solidFill>
              <a:latin typeface="+mn-ea"/>
            </a:endParaRPr>
          </a:p>
          <a:p>
            <a:pPr eaLnBrk="1" hangingPunct="1">
              <a:lnSpc>
                <a:spcPct val="90000"/>
              </a:lnSpc>
              <a:buFont typeface="Wingdings" panose="05000000000000000000" pitchFamily="2" charset="2"/>
              <a:buNone/>
              <a:defRPr/>
            </a:pPr>
            <a:r>
              <a:rPr lang="ja-JP" altLang="en-US" dirty="0">
                <a:latin typeface="+mn-ea"/>
              </a:rPr>
              <a:t>　</a:t>
            </a:r>
            <a:r>
              <a:rPr lang="en-US" altLang="ja-JP" dirty="0">
                <a:latin typeface="+mn-ea"/>
              </a:rPr>
              <a:t>8 </a:t>
            </a:r>
            <a:r>
              <a:rPr lang="ja-JP" altLang="en-US" dirty="0">
                <a:latin typeface="+mn-ea"/>
              </a:rPr>
              <a:t>統計的な見方・</a:t>
            </a:r>
            <a:r>
              <a:rPr lang="ja-JP" altLang="en-US" dirty="0">
                <a:latin typeface="ＭＳ Ｐゴシック" panose="020B0600070205080204" pitchFamily="50" charset="-128"/>
              </a:rPr>
              <a:t>データの集め方、</a:t>
            </a:r>
            <a:r>
              <a:rPr lang="en-US" altLang="ja-JP" dirty="0">
                <a:latin typeface="ＭＳ Ｐゴシック" panose="020B0600070205080204" pitchFamily="50" charset="-128"/>
              </a:rPr>
              <a:t>9 </a:t>
            </a:r>
            <a:r>
              <a:rPr lang="ja-JP" altLang="en-US" dirty="0">
                <a:latin typeface="+mn-ea"/>
              </a:rPr>
              <a:t>データ分類と集計地域区分・データ整理方法、</a:t>
            </a:r>
            <a:r>
              <a:rPr lang="en-US" altLang="ja-JP" dirty="0">
                <a:latin typeface="+mn-ea"/>
              </a:rPr>
              <a:t>10 </a:t>
            </a:r>
            <a:r>
              <a:rPr lang="ja-JP" altLang="en-US" dirty="0">
                <a:latin typeface="+mn-ea"/>
              </a:rPr>
              <a:t>まとめ　</a:t>
            </a:r>
            <a:endParaRPr lang="ja-JP" altLang="ja-JP" dirty="0">
              <a:latin typeface="+mn-ea"/>
            </a:endParaRPr>
          </a:p>
        </p:txBody>
      </p:sp>
      <p:sp>
        <p:nvSpPr>
          <p:cNvPr id="2" name="スライド番号プレースホルダー 1">
            <a:extLst>
              <a:ext uri="{FF2B5EF4-FFF2-40B4-BE49-F238E27FC236}">
                <a16:creationId xmlns:a16="http://schemas.microsoft.com/office/drawing/2014/main" id="{01837434-7F00-F2B1-A0A3-FDE549314BC6}"/>
              </a:ext>
            </a:extLst>
          </p:cNvPr>
          <p:cNvSpPr>
            <a:spLocks noGrp="1"/>
          </p:cNvSpPr>
          <p:nvPr>
            <p:ph type="sldNum" sz="quarter" idx="12"/>
          </p:nvPr>
        </p:nvSpPr>
        <p:spPr/>
        <p:txBody>
          <a:bodyPr/>
          <a:lstStyle/>
          <a:p>
            <a:pPr>
              <a:defRPr/>
            </a:pPr>
            <a:fld id="{D51CDF6C-AC34-43BF-BD3F-4750FE7427DC}" type="slidenum">
              <a:rPr lang="ja-JP" altLang="en-US" smtClean="0"/>
              <a:pPr>
                <a:defRPr/>
              </a:pPr>
              <a:t>2</a:t>
            </a:fld>
            <a:endParaRPr lang="en-US" altLang="ja-JP" dirty="0"/>
          </a:p>
        </p:txBody>
      </p:sp>
    </p:spTree>
    <p:extLst>
      <p:ext uri="{BB962C8B-B14F-4D97-AF65-F5344CB8AC3E}">
        <p14:creationId xmlns:p14="http://schemas.microsoft.com/office/powerpoint/2010/main" val="27504984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a:extLst>
              <a:ext uri="{FF2B5EF4-FFF2-40B4-BE49-F238E27FC236}">
                <a16:creationId xmlns:a16="http://schemas.microsoft.com/office/drawing/2014/main" id="{BAEA4E55-E3AE-4366-9798-257C95FD8236}"/>
              </a:ext>
            </a:extLst>
          </p:cNvPr>
          <p:cNvSpPr>
            <a:spLocks noGrp="1" noChangeArrowheads="1"/>
          </p:cNvSpPr>
          <p:nvPr>
            <p:ph type="title"/>
          </p:nvPr>
        </p:nvSpPr>
        <p:spPr>
          <a:xfrm>
            <a:off x="960857" y="745169"/>
            <a:ext cx="8418140" cy="811623"/>
          </a:xfrm>
        </p:spPr>
        <p:txBody>
          <a:bodyPr vert="horz" wrap="square" lIns="92075" tIns="46038" rIns="92075" bIns="46038" numCol="1" anchor="b" anchorCtr="0" compatLnSpc="1">
            <a:prstTxWarp prst="textNoShape">
              <a:avLst/>
            </a:prstTxWarp>
          </a:bodyPr>
          <a:lstStyle/>
          <a:p>
            <a:pPr eaLnBrk="1" hangingPunct="1">
              <a:defRPr/>
            </a:pPr>
            <a:br>
              <a:rPr lang="en-US" altLang="ja-JP" sz="4000" dirty="0">
                <a:latin typeface="ＭＳ Ｐゴシック" panose="020B0600070205080204" pitchFamily="50" charset="-128"/>
              </a:rPr>
            </a:br>
            <a:r>
              <a:rPr lang="ja-JP" altLang="en-US" sz="4000" dirty="0">
                <a:latin typeface="ＭＳ Ｐゴシック" panose="020B0600070205080204" pitchFamily="50" charset="-128"/>
              </a:rPr>
              <a:t>２ 基本的なグラフ　　</a:t>
            </a:r>
            <a:br>
              <a:rPr lang="en-US" altLang="ja-JP" sz="4000" dirty="0">
                <a:latin typeface="ＭＳ Ｐゴシック" panose="020B0600070205080204" pitchFamily="50" charset="-128"/>
              </a:rPr>
            </a:br>
            <a:r>
              <a:rPr lang="ja-JP" altLang="en-US" sz="4000" dirty="0">
                <a:latin typeface="ＭＳ Ｐゴシック" panose="020B0600070205080204" pitchFamily="50" charset="-128"/>
              </a:rPr>
              <a:t>　データと統計グラフ</a:t>
            </a:r>
            <a:endParaRPr lang="ja-JP" altLang="ja-JP" sz="3200" dirty="0">
              <a:latin typeface="ＭＳ Ｐゴシック" panose="020B0600070205080204" pitchFamily="50" charset="-128"/>
            </a:endParaRPr>
          </a:p>
        </p:txBody>
      </p:sp>
      <p:sp>
        <p:nvSpPr>
          <p:cNvPr id="121859" name="Rectangle 3">
            <a:extLst>
              <a:ext uri="{FF2B5EF4-FFF2-40B4-BE49-F238E27FC236}">
                <a16:creationId xmlns:a16="http://schemas.microsoft.com/office/drawing/2014/main" id="{9B199622-0432-4F91-A953-EA2AFB037FEF}"/>
              </a:ext>
            </a:extLst>
          </p:cNvPr>
          <p:cNvSpPr>
            <a:spLocks noGrp="1" noChangeArrowheads="1"/>
          </p:cNvSpPr>
          <p:nvPr>
            <p:ph type="body" idx="1"/>
          </p:nvPr>
        </p:nvSpPr>
        <p:spPr>
          <a:xfrm>
            <a:off x="200472" y="1883296"/>
            <a:ext cx="9505056" cy="4114800"/>
          </a:xfrm>
        </p:spPr>
        <p:txBody>
          <a:bodyPr vert="horz" wrap="square" lIns="92075" tIns="46038" rIns="92075" bIns="46038" numCol="1" anchor="t" anchorCtr="0" compatLnSpc="1">
            <a:prstTxWarp prst="textNoShape">
              <a:avLst/>
            </a:prstTxWarp>
          </a:bodyPr>
          <a:lstStyle/>
          <a:p>
            <a:pPr marL="812800" indent="-812800" eaLnBrk="1" hangingPunct="1">
              <a:buNone/>
            </a:pPr>
            <a:r>
              <a:rPr lang="ja-JP" altLang="en-US" sz="3600" dirty="0">
                <a:latin typeface="ＭＳ Ｐゴシック" panose="020B0600070205080204" pitchFamily="50" charset="-128"/>
              </a:rPr>
              <a:t>１ 棒グラフ</a:t>
            </a:r>
            <a:endParaRPr lang="en-US" altLang="ja-JP" sz="3600" dirty="0">
              <a:latin typeface="ＭＳ Ｐゴシック" panose="020B0600070205080204" pitchFamily="50" charset="-128"/>
            </a:endParaRPr>
          </a:p>
          <a:p>
            <a:pPr marL="812800" indent="-812800" eaLnBrk="1" hangingPunct="1">
              <a:buNone/>
            </a:pPr>
            <a:r>
              <a:rPr lang="ja-JP" altLang="en-US" sz="3600" dirty="0">
                <a:latin typeface="ＭＳ Ｐゴシック" panose="020B0600070205080204" pitchFamily="50" charset="-128"/>
              </a:rPr>
              <a:t>２ 折れ線グラフ</a:t>
            </a:r>
            <a:endParaRPr lang="en-US" altLang="ja-JP" sz="3600" dirty="0">
              <a:latin typeface="ＭＳ Ｐゴシック" panose="020B0600070205080204" pitchFamily="50" charset="-128"/>
            </a:endParaRPr>
          </a:p>
          <a:p>
            <a:pPr marL="812800" indent="-812800" eaLnBrk="1" hangingPunct="1">
              <a:buNone/>
            </a:pPr>
            <a:r>
              <a:rPr lang="ja-JP" altLang="en-US" sz="3600" dirty="0">
                <a:latin typeface="ＭＳ Ｐゴシック" panose="020B0600070205080204" pitchFamily="50" charset="-128"/>
              </a:rPr>
              <a:t>３ 円・帯グラフ</a:t>
            </a:r>
            <a:endParaRPr lang="en-US" altLang="ja-JP" sz="3600" dirty="0">
              <a:latin typeface="ＭＳ Ｐゴシック" panose="020B0600070205080204" pitchFamily="50" charset="-128"/>
            </a:endParaRPr>
          </a:p>
          <a:p>
            <a:pPr marL="812800" indent="-812800" eaLnBrk="1" hangingPunct="1">
              <a:buNone/>
            </a:pPr>
            <a:r>
              <a:rPr lang="ja-JP" altLang="en-US" sz="3600" dirty="0">
                <a:latin typeface="ＭＳ Ｐゴシック" panose="020B0600070205080204" pitchFamily="50" charset="-128"/>
              </a:rPr>
              <a:t>４ 複合グラフ</a:t>
            </a:r>
            <a:endParaRPr lang="en-US" altLang="ja-JP" sz="3600" dirty="0">
              <a:latin typeface="ＭＳ Ｐゴシック" panose="020B0600070205080204" pitchFamily="50" charset="-128"/>
            </a:endParaRPr>
          </a:p>
          <a:p>
            <a:pPr marL="812800" indent="-812800" eaLnBrk="1" hangingPunct="1">
              <a:buNone/>
            </a:pPr>
            <a:r>
              <a:rPr lang="ja-JP" altLang="en-US" sz="3600" dirty="0">
                <a:latin typeface="ＭＳ Ｐゴシック" panose="020B0600070205080204" pitchFamily="50" charset="-128"/>
              </a:rPr>
              <a:t>参考：学習</a:t>
            </a:r>
            <a:r>
              <a:rPr lang="en-US" altLang="ja-JP" sz="3600" dirty="0">
                <a:latin typeface="ＭＳ Ｐゴシック" panose="020B0600070205080204" pitchFamily="50" charset="-128"/>
              </a:rPr>
              <a:t>web</a:t>
            </a:r>
            <a:r>
              <a:rPr lang="ja-JP" altLang="en-US" sz="3600" dirty="0">
                <a:latin typeface="ＭＳ Ｐゴシック" panose="020B0600070205080204" pitchFamily="50" charset="-128"/>
              </a:rPr>
              <a:t>サイト</a:t>
            </a:r>
            <a:endParaRPr lang="en-US" altLang="ja-JP" sz="3600" dirty="0">
              <a:latin typeface="ＭＳ Ｐゴシック" panose="020B0600070205080204" pitchFamily="50" charset="-128"/>
            </a:endParaRPr>
          </a:p>
          <a:p>
            <a:pPr marL="812800" indent="-812800" eaLnBrk="1" hangingPunct="1">
              <a:buNone/>
            </a:pPr>
            <a:r>
              <a:rPr lang="ja-JP" altLang="en-US" sz="3600" dirty="0">
                <a:latin typeface="ＭＳ Ｐゴシック" panose="020B0600070205080204" pitchFamily="50" charset="-128"/>
              </a:rPr>
              <a:t>　 </a:t>
            </a:r>
            <a:r>
              <a:rPr lang="ja-JP" altLang="en-US" dirty="0">
                <a:latin typeface="ＭＳ Ｐゴシック" panose="020B0600070205080204" pitchFamily="50" charset="-128"/>
              </a:rPr>
              <a:t>・公的統計データベース </a:t>
            </a:r>
            <a:r>
              <a:rPr lang="ja-JP" altLang="en-US" sz="2800" dirty="0">
                <a:latin typeface="ＭＳ Ｐゴシック" panose="020B0600070205080204" pitchFamily="50" charset="-128"/>
              </a:rPr>
              <a:t>政府統計総合窓口</a:t>
            </a:r>
            <a:r>
              <a:rPr lang="ja-JP" altLang="en-US" dirty="0">
                <a:latin typeface="ＭＳ Ｐゴシック" panose="020B0600070205080204" pitchFamily="50" charset="-128"/>
              </a:rPr>
              <a:t>（</a:t>
            </a:r>
            <a:r>
              <a:rPr lang="en-US" altLang="ja-JP" dirty="0">
                <a:latin typeface="ＭＳ Ｐゴシック" panose="020B0600070205080204" pitchFamily="50" charset="-128"/>
              </a:rPr>
              <a:t>e-stat</a:t>
            </a:r>
            <a:r>
              <a:rPr lang="ja-JP" altLang="en-US" dirty="0">
                <a:latin typeface="ＭＳ Ｐゴシック" panose="020B0600070205080204" pitchFamily="50" charset="-128"/>
              </a:rPr>
              <a:t>）</a:t>
            </a:r>
            <a:endParaRPr lang="en-US" altLang="ja-JP" dirty="0">
              <a:latin typeface="ＭＳ Ｐゴシック" panose="020B0600070205080204" pitchFamily="50" charset="-128"/>
            </a:endParaRPr>
          </a:p>
          <a:p>
            <a:pPr marL="812800" indent="-812800" eaLnBrk="1" hangingPunct="1">
              <a:buNone/>
            </a:pPr>
            <a:r>
              <a:rPr lang="ja-JP" altLang="en-US" dirty="0">
                <a:latin typeface="ＭＳ Ｐゴシック" panose="020B0600070205080204" pitchFamily="50" charset="-128"/>
              </a:rPr>
              <a:t>　 ・統計学習サイト </a:t>
            </a:r>
            <a:r>
              <a:rPr lang="ja-JP" altLang="en-US" sz="2800" dirty="0">
                <a:latin typeface="ＭＳ Ｐゴシック" panose="020B0600070205080204" pitchFamily="50" charset="-128"/>
              </a:rPr>
              <a:t>なるほど統計学園（グラフ作成方法）</a:t>
            </a:r>
            <a:endParaRPr lang="ja-JP" altLang="ja-JP" sz="2800" dirty="0">
              <a:latin typeface="ＭＳ Ｐゴシック" panose="020B0600070205080204" pitchFamily="50" charset="-128"/>
            </a:endParaRPr>
          </a:p>
        </p:txBody>
      </p:sp>
      <p:sp>
        <p:nvSpPr>
          <p:cNvPr id="3" name="スライド番号プレースホルダー 2">
            <a:extLst>
              <a:ext uri="{FF2B5EF4-FFF2-40B4-BE49-F238E27FC236}">
                <a16:creationId xmlns:a16="http://schemas.microsoft.com/office/drawing/2014/main" id="{976B2031-4B25-CB83-2E79-57875A3C6AD2}"/>
              </a:ext>
            </a:extLst>
          </p:cNvPr>
          <p:cNvSpPr>
            <a:spLocks noGrp="1"/>
          </p:cNvSpPr>
          <p:nvPr>
            <p:ph type="sldNum" sz="quarter" idx="12"/>
          </p:nvPr>
        </p:nvSpPr>
        <p:spPr/>
        <p:txBody>
          <a:bodyPr/>
          <a:lstStyle/>
          <a:p>
            <a:pPr>
              <a:defRPr/>
            </a:pPr>
            <a:fld id="{6F2008A6-72A8-4D36-9122-EF11DB488EBC}" type="slidenum">
              <a:rPr lang="ja-JP" altLang="en-US" smtClean="0"/>
              <a:pPr>
                <a:defRPr/>
              </a:pPr>
              <a:t>20</a:t>
            </a:fld>
            <a:endParaRPr lang="en-US" altLang="ja-JP"/>
          </a:p>
        </p:txBody>
      </p:sp>
    </p:spTree>
    <p:extLst>
      <p:ext uri="{BB962C8B-B14F-4D97-AF65-F5344CB8AC3E}">
        <p14:creationId xmlns:p14="http://schemas.microsoft.com/office/powerpoint/2010/main" val="2527307111"/>
      </p:ext>
    </p:extLst>
  </p:cSld>
  <p:clrMapOvr>
    <a:masterClrMapping/>
  </p:clrMapOvr>
  <p:transition spd="med">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a:extLst>
              <a:ext uri="{FF2B5EF4-FFF2-40B4-BE49-F238E27FC236}">
                <a16:creationId xmlns:a16="http://schemas.microsoft.com/office/drawing/2014/main" id="{E8595358-1833-4190-9D1B-135CEA6A23F9}"/>
              </a:ext>
            </a:extLst>
          </p:cNvPr>
          <p:cNvSpPr>
            <a:spLocks noGrp="1" noChangeArrowheads="1"/>
          </p:cNvSpPr>
          <p:nvPr>
            <p:ph type="title"/>
          </p:nvPr>
        </p:nvSpPr>
        <p:spPr/>
        <p:txBody>
          <a:bodyPr/>
          <a:lstStyle/>
          <a:p>
            <a:pPr eaLnBrk="1" hangingPunct="1"/>
            <a:r>
              <a:rPr lang="ja-JP" altLang="en-US" sz="4000" dirty="0"/>
              <a:t>統計グラフの役割とデータの種類</a:t>
            </a:r>
            <a:endParaRPr lang="ja-JP" altLang="ja-JP" sz="4000" dirty="0"/>
          </a:p>
        </p:txBody>
      </p:sp>
      <p:sp>
        <p:nvSpPr>
          <p:cNvPr id="30724" name="Rectangle 3">
            <a:extLst>
              <a:ext uri="{FF2B5EF4-FFF2-40B4-BE49-F238E27FC236}">
                <a16:creationId xmlns:a16="http://schemas.microsoft.com/office/drawing/2014/main" id="{6252DF6A-90B4-4F74-AE76-4EC5FFBF4DAE}"/>
              </a:ext>
            </a:extLst>
          </p:cNvPr>
          <p:cNvSpPr>
            <a:spLocks noGrp="1" noChangeArrowheads="1"/>
          </p:cNvSpPr>
          <p:nvPr>
            <p:ph type="body" idx="1"/>
          </p:nvPr>
        </p:nvSpPr>
        <p:spPr>
          <a:xfrm>
            <a:off x="704850" y="2017713"/>
            <a:ext cx="8856662" cy="4114800"/>
          </a:xfrm>
        </p:spPr>
        <p:txBody>
          <a:bodyPr/>
          <a:lstStyle/>
          <a:p>
            <a:pPr eaLnBrk="1" hangingPunct="1">
              <a:buFont typeface="Wingdings" panose="05000000000000000000" pitchFamily="2" charset="2"/>
              <a:buNone/>
            </a:pPr>
            <a:r>
              <a:rPr lang="ja-JP" altLang="en-US" sz="3600" dirty="0">
                <a:latin typeface="ＭＳ Ｐゴシック" panose="020B0600070205080204" pitchFamily="50" charset="-128"/>
              </a:rPr>
              <a:t>・統計の役割：まとめる、問題解決プロセス</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・統計分析</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　</a:t>
            </a:r>
            <a:r>
              <a:rPr lang="ja-JP" altLang="en-US" dirty="0">
                <a:latin typeface="ＭＳ Ｐゴシック" panose="020B0600070205080204" pitchFamily="50" charset="-128"/>
              </a:rPr>
              <a:t>記述統計：手元のデータを明らかにする</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推測統計：手元のデータから全体を推測する</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・統計グラフ：棒、折れ線、複合、円・帯</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・データの種類：質的、量的</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・データの探し方：</a:t>
            </a:r>
            <a:r>
              <a:rPr lang="en-US" altLang="ja-JP" sz="3600" dirty="0">
                <a:latin typeface="ＭＳ Ｐゴシック" panose="020B0600070205080204" pitchFamily="50" charset="-128"/>
              </a:rPr>
              <a:t>e-stat</a:t>
            </a:r>
            <a:r>
              <a:rPr lang="ja-JP" altLang="en-US" sz="3600" dirty="0">
                <a:latin typeface="ＭＳ Ｐゴシック" panose="020B0600070205080204" pitchFamily="50" charset="-128"/>
              </a:rPr>
              <a:t>、なるほど統計学園</a:t>
            </a:r>
            <a:endParaRPr lang="en-US" altLang="ja-JP" sz="3600" dirty="0">
              <a:latin typeface="ＭＳ Ｐゴシック" panose="020B0600070205080204" pitchFamily="50" charset="-128"/>
            </a:endParaRPr>
          </a:p>
          <a:p>
            <a:pPr eaLnBrk="1" hangingPunct="1">
              <a:buFont typeface="Wingdings" panose="05000000000000000000" pitchFamily="2" charset="2"/>
              <a:buNone/>
            </a:pPr>
            <a:endParaRPr lang="ja-JP" altLang="ja-JP" dirty="0">
              <a:latin typeface="ＭＳ Ｐゴシック" panose="020B0600070205080204" pitchFamily="50" charset="-128"/>
            </a:endParaRPr>
          </a:p>
          <a:p>
            <a:pPr eaLnBrk="1" hangingPunct="1">
              <a:buFont typeface="Wingdings" panose="05000000000000000000" pitchFamily="2" charset="2"/>
              <a:buNone/>
            </a:pPr>
            <a:endParaRPr lang="ja-JP" altLang="ja-JP" sz="2800" b="1"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605D6185-57DE-00A2-8108-493F36A203F2}"/>
              </a:ext>
            </a:extLst>
          </p:cNvPr>
          <p:cNvSpPr>
            <a:spLocks noGrp="1"/>
          </p:cNvSpPr>
          <p:nvPr>
            <p:ph type="sldNum" sz="quarter" idx="12"/>
          </p:nvPr>
        </p:nvSpPr>
        <p:spPr/>
        <p:txBody>
          <a:bodyPr/>
          <a:lstStyle/>
          <a:p>
            <a:pPr>
              <a:defRPr/>
            </a:pPr>
            <a:fld id="{6F2008A6-72A8-4D36-9122-EF11DB488EBC}" type="slidenum">
              <a:rPr lang="ja-JP" altLang="en-US" smtClean="0"/>
              <a:pPr>
                <a:defRPr/>
              </a:pPr>
              <a:t>21</a:t>
            </a:fld>
            <a:endParaRPr lang="en-US" altLang="ja-JP"/>
          </a:p>
        </p:txBody>
      </p:sp>
    </p:spTree>
    <p:extLst>
      <p:ext uri="{BB962C8B-B14F-4D97-AF65-F5344CB8AC3E}">
        <p14:creationId xmlns:p14="http://schemas.microsoft.com/office/powerpoint/2010/main" val="15975888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5" name="Text Box 1031">
            <a:extLst>
              <a:ext uri="{FF2B5EF4-FFF2-40B4-BE49-F238E27FC236}">
                <a16:creationId xmlns:a16="http://schemas.microsoft.com/office/drawing/2014/main" id="{F2A0583B-FFE9-4A73-AC0E-E4CEEE936CE7}"/>
              </a:ext>
            </a:extLst>
          </p:cNvPr>
          <p:cNvSpPr txBox="1">
            <a:spLocks noChangeArrowheads="1"/>
          </p:cNvSpPr>
          <p:nvPr/>
        </p:nvSpPr>
        <p:spPr bwMode="auto">
          <a:xfrm>
            <a:off x="1053900" y="123551"/>
            <a:ext cx="7608952" cy="2052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buFontTx/>
              <a:buNone/>
            </a:pPr>
            <a:r>
              <a:rPr lang="ja-JP" altLang="en-US" sz="3692" dirty="0">
                <a:solidFill>
                  <a:srgbClr val="002060"/>
                </a:solidFill>
              </a:rPr>
              <a:t>　　 統計グラフの種類</a:t>
            </a:r>
            <a:endParaRPr lang="en-US" altLang="ja-JP" sz="3692" dirty="0">
              <a:solidFill>
                <a:srgbClr val="002060"/>
              </a:solidFill>
            </a:endParaRPr>
          </a:p>
          <a:p>
            <a:pPr>
              <a:buFontTx/>
              <a:buNone/>
            </a:pPr>
            <a:r>
              <a:rPr lang="ja-JP" altLang="en-US" sz="2954" dirty="0">
                <a:solidFill>
                  <a:srgbClr val="002060"/>
                </a:solidFill>
              </a:rPr>
              <a:t>　　　 </a:t>
            </a:r>
            <a:r>
              <a:rPr lang="en-US" altLang="ja-JP" sz="2954" dirty="0">
                <a:solidFill>
                  <a:srgbClr val="002060"/>
                </a:solidFill>
              </a:rPr>
              <a:t>※</a:t>
            </a:r>
            <a:r>
              <a:rPr lang="ja-JP" altLang="en-US" sz="2954" dirty="0">
                <a:solidFill>
                  <a:srgbClr val="002060"/>
                </a:solidFill>
              </a:rPr>
              <a:t>グラフ、目盛線、基準線を同じにする</a:t>
            </a:r>
            <a:endParaRPr lang="en-US" altLang="ja-JP" sz="2954" dirty="0">
              <a:solidFill>
                <a:srgbClr val="002060"/>
              </a:solidFill>
            </a:endParaRPr>
          </a:p>
          <a:p>
            <a:pPr>
              <a:buFontTx/>
              <a:buNone/>
            </a:pPr>
            <a:r>
              <a:rPr lang="ja-JP" altLang="en-US" sz="2400" dirty="0">
                <a:hlinkClick r:id="rId3"/>
              </a:rPr>
              <a:t>４　グラフの作り方（初級編） </a:t>
            </a:r>
            <a:r>
              <a:rPr lang="en-US" altLang="ja-JP" sz="2400">
                <a:hlinkClick r:id="rId3"/>
              </a:rPr>
              <a:t>(stat.go.jp)</a:t>
            </a:r>
            <a:endParaRPr lang="en-US" altLang="ja-JP" sz="2954" dirty="0">
              <a:solidFill>
                <a:srgbClr val="002060"/>
              </a:solidFill>
            </a:endParaRPr>
          </a:p>
          <a:p>
            <a:pPr>
              <a:buFontTx/>
              <a:buNone/>
            </a:pPr>
            <a:endParaRPr lang="ja-JP" altLang="en-US" sz="3692" dirty="0">
              <a:solidFill>
                <a:srgbClr val="002060"/>
              </a:solidFill>
            </a:endParaRPr>
          </a:p>
        </p:txBody>
      </p:sp>
      <p:sp>
        <p:nvSpPr>
          <p:cNvPr id="37901" name="Text Box 1037">
            <a:extLst>
              <a:ext uri="{FF2B5EF4-FFF2-40B4-BE49-F238E27FC236}">
                <a16:creationId xmlns:a16="http://schemas.microsoft.com/office/drawing/2014/main" id="{315FAC11-C003-4B3A-A211-1CF46BF21FBE}"/>
              </a:ext>
            </a:extLst>
          </p:cNvPr>
          <p:cNvSpPr txBox="1">
            <a:spLocks noChangeArrowheads="1"/>
          </p:cNvSpPr>
          <p:nvPr/>
        </p:nvSpPr>
        <p:spPr bwMode="auto">
          <a:xfrm>
            <a:off x="794241" y="4939441"/>
            <a:ext cx="5924829" cy="54694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buFontTx/>
              <a:buNone/>
            </a:pPr>
            <a:r>
              <a:rPr lang="ja-JP" altLang="en-US" sz="2954" dirty="0"/>
              <a:t>統計地図（地域区分データの対比）</a:t>
            </a:r>
          </a:p>
        </p:txBody>
      </p:sp>
      <p:grpSp>
        <p:nvGrpSpPr>
          <p:cNvPr id="37918" name="Group 1054">
            <a:extLst>
              <a:ext uri="{FF2B5EF4-FFF2-40B4-BE49-F238E27FC236}">
                <a16:creationId xmlns:a16="http://schemas.microsoft.com/office/drawing/2014/main" id="{65292342-91F1-4218-ACC3-3FBC1E6C9863}"/>
              </a:ext>
            </a:extLst>
          </p:cNvPr>
          <p:cNvGrpSpPr>
            <a:grpSpLocks/>
          </p:cNvGrpSpPr>
          <p:nvPr/>
        </p:nvGrpSpPr>
        <p:grpSpPr bwMode="auto">
          <a:xfrm>
            <a:off x="795525" y="2083911"/>
            <a:ext cx="5741377" cy="659423"/>
            <a:chOff x="86" y="1089"/>
            <a:chExt cx="3918" cy="450"/>
          </a:xfrm>
        </p:grpSpPr>
        <p:sp>
          <p:nvSpPr>
            <p:cNvPr id="37897" name="Text Box 1033">
              <a:extLst>
                <a:ext uri="{FF2B5EF4-FFF2-40B4-BE49-F238E27FC236}">
                  <a16:creationId xmlns:a16="http://schemas.microsoft.com/office/drawing/2014/main" id="{5CCA5270-FD65-41A7-9701-C4FB8E823814}"/>
                </a:ext>
              </a:extLst>
            </p:cNvPr>
            <p:cNvSpPr txBox="1">
              <a:spLocks noChangeArrowheads="1"/>
            </p:cNvSpPr>
            <p:nvPr/>
          </p:nvSpPr>
          <p:spPr bwMode="auto">
            <a:xfrm>
              <a:off x="86" y="1107"/>
              <a:ext cx="2969" cy="37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buFontTx/>
                <a:buNone/>
              </a:pPr>
              <a:r>
                <a:rPr lang="ja-JP" altLang="en-US" sz="2954" dirty="0"/>
                <a:t>棒グラフ（一般的なグラフ）</a:t>
              </a:r>
            </a:p>
          </p:txBody>
        </p:sp>
        <p:graphicFrame>
          <p:nvGraphicFramePr>
            <p:cNvPr id="3" name="Object 1049">
              <a:extLst>
                <a:ext uri="{FF2B5EF4-FFF2-40B4-BE49-F238E27FC236}">
                  <a16:creationId xmlns:a16="http://schemas.microsoft.com/office/drawing/2014/main" id="{58FDC45D-A5F4-4305-9A37-2F64606A046F}"/>
                </a:ext>
              </a:extLst>
            </p:cNvPr>
            <p:cNvGraphicFramePr>
              <a:graphicFrameLocks noChangeAspect="1"/>
            </p:cNvGraphicFramePr>
            <p:nvPr/>
          </p:nvGraphicFramePr>
          <p:xfrm>
            <a:off x="3300" y="1089"/>
            <a:ext cx="704" cy="450"/>
          </p:xfrm>
          <a:graphic>
            <a:graphicData uri="http://schemas.openxmlformats.org/drawingml/2006/chart">
              <c:chart xmlns:c="http://schemas.openxmlformats.org/drawingml/2006/chart" xmlns:r="http://schemas.openxmlformats.org/officeDocument/2006/relationships" r:id="rId4"/>
            </a:graphicData>
          </a:graphic>
        </p:graphicFrame>
      </p:grpSp>
      <p:grpSp>
        <p:nvGrpSpPr>
          <p:cNvPr id="37924" name="Group 1060">
            <a:extLst>
              <a:ext uri="{FF2B5EF4-FFF2-40B4-BE49-F238E27FC236}">
                <a16:creationId xmlns:a16="http://schemas.microsoft.com/office/drawing/2014/main" id="{EC9889EE-3998-4D6F-8143-2FDB792869C4}"/>
              </a:ext>
            </a:extLst>
          </p:cNvPr>
          <p:cNvGrpSpPr>
            <a:grpSpLocks/>
          </p:cNvGrpSpPr>
          <p:nvPr/>
        </p:nvGrpSpPr>
        <p:grpSpPr bwMode="auto">
          <a:xfrm>
            <a:off x="795524" y="2716884"/>
            <a:ext cx="8705145" cy="779584"/>
            <a:chOff x="154" y="1534"/>
            <a:chExt cx="5830" cy="532"/>
          </a:xfrm>
        </p:grpSpPr>
        <p:sp>
          <p:nvSpPr>
            <p:cNvPr id="37898" name="Text Box 1034">
              <a:extLst>
                <a:ext uri="{FF2B5EF4-FFF2-40B4-BE49-F238E27FC236}">
                  <a16:creationId xmlns:a16="http://schemas.microsoft.com/office/drawing/2014/main" id="{C5997ACB-9855-4695-B631-5EFA5567AAD1}"/>
                </a:ext>
              </a:extLst>
            </p:cNvPr>
            <p:cNvSpPr txBox="1">
              <a:spLocks noChangeArrowheads="1"/>
            </p:cNvSpPr>
            <p:nvPr/>
          </p:nvSpPr>
          <p:spPr bwMode="auto">
            <a:xfrm>
              <a:off x="154" y="1582"/>
              <a:ext cx="4459" cy="37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buFontTx/>
                <a:buNone/>
              </a:pPr>
              <a:r>
                <a:rPr lang="ja-JP" altLang="en-US" sz="2954" dirty="0"/>
                <a:t>帯グラフ・円グラフ（構成比の表示・対比）</a:t>
              </a:r>
            </a:p>
          </p:txBody>
        </p:sp>
        <p:graphicFrame>
          <p:nvGraphicFramePr>
            <p:cNvPr id="4" name="Object 1050">
              <a:extLst>
                <a:ext uri="{FF2B5EF4-FFF2-40B4-BE49-F238E27FC236}">
                  <a16:creationId xmlns:a16="http://schemas.microsoft.com/office/drawing/2014/main" id="{EAE86C5B-E32E-4BF8-9951-164937CDB6BE}"/>
                </a:ext>
              </a:extLst>
            </p:cNvPr>
            <p:cNvGraphicFramePr>
              <a:graphicFrameLocks noChangeAspect="1"/>
            </p:cNvGraphicFramePr>
            <p:nvPr/>
          </p:nvGraphicFramePr>
          <p:xfrm>
            <a:off x="4657" y="1611"/>
            <a:ext cx="560" cy="41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5" name="Object 1051">
              <a:extLst>
                <a:ext uri="{FF2B5EF4-FFF2-40B4-BE49-F238E27FC236}">
                  <a16:creationId xmlns:a16="http://schemas.microsoft.com/office/drawing/2014/main" id="{B0DDF34E-E8AE-4876-A1BD-C00569884179}"/>
                </a:ext>
              </a:extLst>
            </p:cNvPr>
            <p:cNvGraphicFramePr>
              <a:graphicFrameLocks noChangeAspect="1"/>
            </p:cNvGraphicFramePr>
            <p:nvPr/>
          </p:nvGraphicFramePr>
          <p:xfrm>
            <a:off x="5328" y="1534"/>
            <a:ext cx="656" cy="532"/>
          </p:xfrm>
          <a:graphic>
            <a:graphicData uri="http://schemas.openxmlformats.org/drawingml/2006/chart">
              <c:chart xmlns:c="http://schemas.openxmlformats.org/drawingml/2006/chart" xmlns:r="http://schemas.openxmlformats.org/officeDocument/2006/relationships" r:id="rId6"/>
            </a:graphicData>
          </a:graphic>
        </p:graphicFrame>
      </p:grpSp>
      <p:grpSp>
        <p:nvGrpSpPr>
          <p:cNvPr id="37921" name="Group 1057">
            <a:extLst>
              <a:ext uri="{FF2B5EF4-FFF2-40B4-BE49-F238E27FC236}">
                <a16:creationId xmlns:a16="http://schemas.microsoft.com/office/drawing/2014/main" id="{B1E84030-F954-45D1-A14E-127931E2AAFE}"/>
              </a:ext>
            </a:extLst>
          </p:cNvPr>
          <p:cNvGrpSpPr>
            <a:grpSpLocks/>
          </p:cNvGrpSpPr>
          <p:nvPr/>
        </p:nvGrpSpPr>
        <p:grpSpPr bwMode="auto">
          <a:xfrm>
            <a:off x="794241" y="3933161"/>
            <a:ext cx="8266235" cy="848459"/>
            <a:chOff x="42" y="2364"/>
            <a:chExt cx="5641" cy="579"/>
          </a:xfrm>
        </p:grpSpPr>
        <p:sp>
          <p:nvSpPr>
            <p:cNvPr id="37900" name="Text Box 1036">
              <a:extLst>
                <a:ext uri="{FF2B5EF4-FFF2-40B4-BE49-F238E27FC236}">
                  <a16:creationId xmlns:a16="http://schemas.microsoft.com/office/drawing/2014/main" id="{C21CB555-7BF8-4580-96B9-2C00462FEFC7}"/>
                </a:ext>
              </a:extLst>
            </p:cNvPr>
            <p:cNvSpPr txBox="1">
              <a:spLocks noChangeArrowheads="1"/>
            </p:cNvSpPr>
            <p:nvPr/>
          </p:nvSpPr>
          <p:spPr bwMode="auto">
            <a:xfrm>
              <a:off x="42" y="2570"/>
              <a:ext cx="4327" cy="37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buFontTx/>
                <a:buNone/>
              </a:pPr>
              <a:r>
                <a:rPr lang="ja-JP" altLang="en-US" sz="2954" dirty="0"/>
                <a:t>線グラフ（時系列データの表示・対比）</a:t>
              </a:r>
            </a:p>
          </p:txBody>
        </p:sp>
        <p:graphicFrame>
          <p:nvGraphicFramePr>
            <p:cNvPr id="6" name="Object 1052">
              <a:extLst>
                <a:ext uri="{FF2B5EF4-FFF2-40B4-BE49-F238E27FC236}">
                  <a16:creationId xmlns:a16="http://schemas.microsoft.com/office/drawing/2014/main" id="{0B24FD3E-B45D-46A5-A2F2-A65B142EC7EB}"/>
                </a:ext>
              </a:extLst>
            </p:cNvPr>
            <p:cNvGraphicFramePr>
              <a:graphicFrameLocks noChangeAspect="1"/>
            </p:cNvGraphicFramePr>
            <p:nvPr/>
          </p:nvGraphicFramePr>
          <p:xfrm>
            <a:off x="4636" y="2364"/>
            <a:ext cx="1047" cy="450"/>
          </p:xfrm>
          <a:graphic>
            <a:graphicData uri="http://schemas.openxmlformats.org/drawingml/2006/chart">
              <c:chart xmlns:c="http://schemas.openxmlformats.org/drawingml/2006/chart" xmlns:r="http://schemas.openxmlformats.org/officeDocument/2006/relationships" r:id="rId7"/>
            </a:graphicData>
          </a:graphic>
        </p:graphicFrame>
      </p:grpSp>
      <p:grpSp>
        <p:nvGrpSpPr>
          <p:cNvPr id="37920" name="Group 1056">
            <a:extLst>
              <a:ext uri="{FF2B5EF4-FFF2-40B4-BE49-F238E27FC236}">
                <a16:creationId xmlns:a16="http://schemas.microsoft.com/office/drawing/2014/main" id="{5D430ADA-D7BE-43D1-A67B-B1A0CDA59137}"/>
              </a:ext>
            </a:extLst>
          </p:cNvPr>
          <p:cNvGrpSpPr>
            <a:grpSpLocks/>
          </p:cNvGrpSpPr>
          <p:nvPr/>
        </p:nvGrpSpPr>
        <p:grpSpPr bwMode="auto">
          <a:xfrm>
            <a:off x="794863" y="3407397"/>
            <a:ext cx="5316417" cy="612530"/>
            <a:chOff x="104" y="2091"/>
            <a:chExt cx="3628" cy="418"/>
          </a:xfrm>
        </p:grpSpPr>
        <p:sp>
          <p:nvSpPr>
            <p:cNvPr id="37899" name="Text Box 1035">
              <a:extLst>
                <a:ext uri="{FF2B5EF4-FFF2-40B4-BE49-F238E27FC236}">
                  <a16:creationId xmlns:a16="http://schemas.microsoft.com/office/drawing/2014/main" id="{8C31E716-E3AD-468F-B2B0-2BB9B01C97DB}"/>
                </a:ext>
              </a:extLst>
            </p:cNvPr>
            <p:cNvSpPr txBox="1">
              <a:spLocks noChangeArrowheads="1"/>
            </p:cNvSpPr>
            <p:nvPr/>
          </p:nvSpPr>
          <p:spPr bwMode="auto">
            <a:xfrm>
              <a:off x="104" y="2119"/>
              <a:ext cx="2773" cy="37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buFontTx/>
                <a:buNone/>
              </a:pPr>
              <a:r>
                <a:rPr lang="ja-JP" altLang="en-US" sz="2954" dirty="0"/>
                <a:t>点グラフ（分布の表示）</a:t>
              </a:r>
            </a:p>
          </p:txBody>
        </p:sp>
        <p:graphicFrame>
          <p:nvGraphicFramePr>
            <p:cNvPr id="7" name="Object 1053">
              <a:extLst>
                <a:ext uri="{FF2B5EF4-FFF2-40B4-BE49-F238E27FC236}">
                  <a16:creationId xmlns:a16="http://schemas.microsoft.com/office/drawing/2014/main" id="{78C49B07-29BC-4448-A53C-34D6622F4AD4}"/>
                </a:ext>
              </a:extLst>
            </p:cNvPr>
            <p:cNvGraphicFramePr>
              <a:graphicFrameLocks noChangeAspect="1"/>
            </p:cNvGraphicFramePr>
            <p:nvPr/>
          </p:nvGraphicFramePr>
          <p:xfrm>
            <a:off x="3076" y="2091"/>
            <a:ext cx="656" cy="418"/>
          </p:xfrm>
          <a:graphic>
            <a:graphicData uri="http://schemas.openxmlformats.org/drawingml/2006/chart">
              <c:chart xmlns:c="http://schemas.openxmlformats.org/drawingml/2006/chart" xmlns:r="http://schemas.openxmlformats.org/officeDocument/2006/relationships" r:id="rId8"/>
            </a:graphicData>
          </a:graphic>
        </p:graphicFrame>
      </p:grpSp>
      <p:pic>
        <p:nvPicPr>
          <p:cNvPr id="17" name="図 16">
            <a:extLst>
              <a:ext uri="{FF2B5EF4-FFF2-40B4-BE49-F238E27FC236}">
                <a16:creationId xmlns:a16="http://schemas.microsoft.com/office/drawing/2014/main" id="{14B2CD7B-ECA5-4696-9663-14C4159EF2D5}"/>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679915" y="4774288"/>
            <a:ext cx="1397124" cy="16790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スライド番号プレースホルダー 7">
            <a:extLst>
              <a:ext uri="{FF2B5EF4-FFF2-40B4-BE49-F238E27FC236}">
                <a16:creationId xmlns:a16="http://schemas.microsoft.com/office/drawing/2014/main" id="{A7A22D62-C689-ED3D-1587-591BD3DC194D}"/>
              </a:ext>
            </a:extLst>
          </p:cNvPr>
          <p:cNvSpPr>
            <a:spLocks noGrp="1"/>
          </p:cNvSpPr>
          <p:nvPr>
            <p:ph type="sldNum" sz="quarter" idx="12"/>
          </p:nvPr>
        </p:nvSpPr>
        <p:spPr/>
        <p:txBody>
          <a:bodyPr/>
          <a:lstStyle/>
          <a:p>
            <a:pPr>
              <a:defRPr/>
            </a:pPr>
            <a:fld id="{9869D710-0DDB-456C-9C87-5EFD77CF9989}" type="slidenum">
              <a:rPr lang="ja-JP" altLang="en-US" smtClean="0"/>
              <a:pPr>
                <a:defRPr/>
              </a:pPr>
              <a:t>22</a:t>
            </a:fld>
            <a:endParaRPr lang="en-US" altLang="ja-JP"/>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ext Box 1">
            <a:extLst>
              <a:ext uri="{FF2B5EF4-FFF2-40B4-BE49-F238E27FC236}">
                <a16:creationId xmlns:a16="http://schemas.microsoft.com/office/drawing/2014/main" id="{86DE9C35-6AB7-4FFF-B9DB-8AE5D19C498A}"/>
              </a:ext>
            </a:extLst>
          </p:cNvPr>
          <p:cNvSpPr txBox="1">
            <a:spLocks noChangeArrowheads="1"/>
          </p:cNvSpPr>
          <p:nvPr/>
        </p:nvSpPr>
        <p:spPr bwMode="auto">
          <a:xfrm>
            <a:off x="1568625" y="1008351"/>
            <a:ext cx="8239125" cy="720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b"/>
          <a:lstStyle>
            <a:lvl1pPr>
              <a:spcBef>
                <a:spcPct val="20000"/>
              </a:spcBef>
              <a:buClr>
                <a:schemeClr val="folHlink"/>
              </a:buClr>
              <a:buSzPct val="6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0"/>
              </a:spcBef>
              <a:buClrTx/>
              <a:buSzPct val="100000"/>
              <a:buFontTx/>
              <a:buNone/>
            </a:pPr>
            <a:endParaRPr lang="en-US" altLang="ja-JP" sz="4000" dirty="0">
              <a:solidFill>
                <a:srgbClr val="333399"/>
              </a:solidFill>
              <a:latin typeface="ＭＳ Ｐゴシック" panose="020B0600070205080204" pitchFamily="50" charset="-128"/>
            </a:endParaRPr>
          </a:p>
          <a:p>
            <a:pPr eaLnBrk="1" hangingPunct="1">
              <a:spcBef>
                <a:spcPct val="0"/>
              </a:spcBef>
              <a:buClrTx/>
              <a:buSzPct val="100000"/>
              <a:buFontTx/>
              <a:buNone/>
            </a:pPr>
            <a:endParaRPr lang="en-US" altLang="ja-JP" sz="4000" dirty="0">
              <a:solidFill>
                <a:srgbClr val="333399"/>
              </a:solidFill>
              <a:latin typeface="ＭＳ Ｐゴシック" panose="020B0600070205080204" pitchFamily="50" charset="-128"/>
            </a:endParaRPr>
          </a:p>
          <a:p>
            <a:pPr eaLnBrk="1" hangingPunct="1">
              <a:spcBef>
                <a:spcPct val="0"/>
              </a:spcBef>
              <a:buClrTx/>
              <a:buSzPct val="100000"/>
              <a:buFontTx/>
              <a:buNone/>
            </a:pPr>
            <a:r>
              <a:rPr lang="ja-JP" altLang="en-US" sz="4000" dirty="0">
                <a:solidFill>
                  <a:srgbClr val="333399"/>
                </a:solidFill>
                <a:latin typeface="ＭＳ Ｐゴシック" panose="020B0600070205080204" pitchFamily="50" charset="-128"/>
              </a:rPr>
              <a:t>統計グラフ利用のポイント</a:t>
            </a:r>
            <a:endParaRPr lang="en-US" altLang="ja-JP" sz="4000" dirty="0">
              <a:solidFill>
                <a:srgbClr val="333399"/>
              </a:solidFill>
              <a:latin typeface="ＭＳ Ｐゴシック" panose="020B0600070205080204" pitchFamily="50" charset="-128"/>
            </a:endParaRPr>
          </a:p>
          <a:p>
            <a:pPr eaLnBrk="1" hangingPunct="1">
              <a:spcBef>
                <a:spcPct val="0"/>
              </a:spcBef>
              <a:buClrTx/>
              <a:buSzPct val="100000"/>
              <a:buFontTx/>
              <a:buNone/>
            </a:pPr>
            <a:r>
              <a:rPr lang="ja-JP" altLang="en-US" sz="2800" dirty="0">
                <a:solidFill>
                  <a:srgbClr val="333399"/>
                </a:solidFill>
                <a:latin typeface="ＭＳ Ｐゴシック" panose="020B0600070205080204" pitchFamily="50" charset="-128"/>
              </a:rPr>
              <a:t>なるほど統計学園</a:t>
            </a:r>
            <a:r>
              <a:rPr lang="en-US" altLang="ja-JP" sz="2800" dirty="0">
                <a:solidFill>
                  <a:srgbClr val="333399"/>
                </a:solidFill>
                <a:latin typeface="ＭＳ Ｐゴシック" panose="020B0600070205080204" pitchFamily="50" charset="-128"/>
              </a:rPr>
              <a:t>URL</a:t>
            </a:r>
            <a:r>
              <a:rPr lang="ja-JP" altLang="en-US" sz="2800" dirty="0">
                <a:solidFill>
                  <a:srgbClr val="333399"/>
                </a:solidFill>
                <a:latin typeface="ＭＳ Ｐゴシック" panose="020B0600070205080204" pitchFamily="50" charset="-128"/>
              </a:rPr>
              <a:t>　</a:t>
            </a:r>
            <a:r>
              <a:rPr lang="ja-JP" altLang="en-US" sz="2400" dirty="0">
                <a:hlinkClick r:id="rId3"/>
              </a:rPr>
              <a:t>グラフの種類 </a:t>
            </a:r>
            <a:r>
              <a:rPr lang="en-US" altLang="ja-JP" sz="2400" dirty="0">
                <a:hlinkClick r:id="rId3"/>
              </a:rPr>
              <a:t>(stat.go.jp)</a:t>
            </a:r>
            <a:endParaRPr lang="ja-JP" altLang="ja-JP" sz="4000" dirty="0">
              <a:solidFill>
                <a:srgbClr val="333399"/>
              </a:solidFill>
              <a:latin typeface="ＭＳ Ｐゴシック" panose="020B0600070205080204" pitchFamily="50" charset="-128"/>
            </a:endParaRPr>
          </a:p>
        </p:txBody>
      </p:sp>
      <p:sp>
        <p:nvSpPr>
          <p:cNvPr id="58371" name="Text Box 2">
            <a:extLst>
              <a:ext uri="{FF2B5EF4-FFF2-40B4-BE49-F238E27FC236}">
                <a16:creationId xmlns:a16="http://schemas.microsoft.com/office/drawing/2014/main" id="{ABE74660-1EEA-4F62-B1D9-28D2932837AE}"/>
              </a:ext>
            </a:extLst>
          </p:cNvPr>
          <p:cNvSpPr txBox="1">
            <a:spLocks noChangeArrowheads="1"/>
          </p:cNvSpPr>
          <p:nvPr/>
        </p:nvSpPr>
        <p:spPr bwMode="auto">
          <a:xfrm>
            <a:off x="463550" y="1892169"/>
            <a:ext cx="8947150" cy="42142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lstStyle>
            <a:lvl1pPr marL="812800" indent="-811213">
              <a:spcBef>
                <a:spcPct val="20000"/>
              </a:spcBef>
              <a:buClr>
                <a:schemeClr val="folHlink"/>
              </a:buClr>
              <a:buSzPct val="6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9pPr>
          </a:lstStyle>
          <a:p>
            <a:pPr>
              <a:lnSpc>
                <a:spcPts val="3300"/>
              </a:lnSpc>
              <a:spcBef>
                <a:spcPts val="900"/>
              </a:spcBef>
              <a:buClrTx/>
              <a:buNone/>
            </a:pPr>
            <a:r>
              <a:rPr lang="ja-JP" altLang="en-US" sz="3600" dirty="0">
                <a:solidFill>
                  <a:srgbClr val="000000"/>
                </a:solidFill>
                <a:latin typeface="+mn-ea"/>
                <a:ea typeface="+mn-ea"/>
              </a:rPr>
              <a:t>・データの大小比較</a:t>
            </a:r>
            <a:endParaRPr lang="en-US" altLang="ja-JP" sz="3600" dirty="0">
              <a:solidFill>
                <a:srgbClr val="000000"/>
              </a:solidFill>
              <a:latin typeface="+mn-ea"/>
              <a:ea typeface="+mn-ea"/>
            </a:endParaRPr>
          </a:p>
          <a:p>
            <a:pPr>
              <a:lnSpc>
                <a:spcPts val="3300"/>
              </a:lnSpc>
              <a:spcBef>
                <a:spcPts val="900"/>
              </a:spcBef>
              <a:buClrTx/>
              <a:buNone/>
            </a:pPr>
            <a:r>
              <a:rPr lang="ja-JP" altLang="en-US" sz="3600" dirty="0">
                <a:solidFill>
                  <a:srgbClr val="000000"/>
                </a:solidFill>
                <a:latin typeface="+mn-ea"/>
                <a:ea typeface="+mn-ea"/>
              </a:rPr>
              <a:t>　</a:t>
            </a:r>
            <a:r>
              <a:rPr lang="ja-JP" altLang="en-US" dirty="0">
                <a:solidFill>
                  <a:srgbClr val="000000"/>
                </a:solidFill>
                <a:latin typeface="+mn-ea"/>
                <a:ea typeface="+mn-ea"/>
              </a:rPr>
              <a:t>実数の比較：棒グラフ</a:t>
            </a:r>
            <a:endParaRPr lang="en-US" altLang="ja-JP" dirty="0">
              <a:solidFill>
                <a:srgbClr val="000000"/>
              </a:solidFill>
              <a:latin typeface="+mn-ea"/>
              <a:ea typeface="+mn-ea"/>
            </a:endParaRPr>
          </a:p>
          <a:p>
            <a:pPr>
              <a:lnSpc>
                <a:spcPts val="3300"/>
              </a:lnSpc>
              <a:spcBef>
                <a:spcPts val="900"/>
              </a:spcBef>
              <a:buClrTx/>
              <a:buNone/>
            </a:pPr>
            <a:r>
              <a:rPr lang="ja-JP" altLang="en-US" dirty="0">
                <a:solidFill>
                  <a:srgbClr val="000000"/>
                </a:solidFill>
                <a:latin typeface="+mn-ea"/>
                <a:ea typeface="+mn-ea"/>
              </a:rPr>
              <a:t>　割合の比較：円・帯グラフ</a:t>
            </a:r>
            <a:endParaRPr lang="en-US" altLang="ja-JP" dirty="0">
              <a:solidFill>
                <a:srgbClr val="000000"/>
              </a:solidFill>
              <a:latin typeface="+mn-ea"/>
              <a:ea typeface="+mn-ea"/>
            </a:endParaRPr>
          </a:p>
          <a:p>
            <a:pPr>
              <a:lnSpc>
                <a:spcPts val="3300"/>
              </a:lnSpc>
              <a:spcBef>
                <a:spcPts val="900"/>
              </a:spcBef>
              <a:buClrTx/>
              <a:buNone/>
            </a:pPr>
            <a:r>
              <a:rPr lang="ja-JP" altLang="en-US" sz="3600" dirty="0">
                <a:solidFill>
                  <a:srgbClr val="000000"/>
                </a:solidFill>
                <a:latin typeface="+mn-ea"/>
                <a:ea typeface="+mn-ea"/>
              </a:rPr>
              <a:t>・時系列比較：折れ線グラフ</a:t>
            </a:r>
            <a:endParaRPr lang="en-US" altLang="ja-JP" sz="3600" dirty="0">
              <a:solidFill>
                <a:srgbClr val="000000"/>
              </a:solidFill>
              <a:latin typeface="+mn-ea"/>
              <a:ea typeface="+mn-ea"/>
            </a:endParaRPr>
          </a:p>
          <a:p>
            <a:pPr>
              <a:lnSpc>
                <a:spcPts val="3300"/>
              </a:lnSpc>
              <a:spcBef>
                <a:spcPts val="900"/>
              </a:spcBef>
              <a:buClrTx/>
              <a:buNone/>
            </a:pPr>
            <a:r>
              <a:rPr lang="ja-JP" altLang="en-US" sz="3600" dirty="0">
                <a:solidFill>
                  <a:srgbClr val="000000"/>
                </a:solidFill>
                <a:latin typeface="+mn-ea"/>
                <a:ea typeface="+mn-ea"/>
              </a:rPr>
              <a:t>・データの偏りの比較：ヒートマップ、統計地図</a:t>
            </a:r>
            <a:endParaRPr lang="en-US" altLang="ja-JP" sz="3600" dirty="0">
              <a:solidFill>
                <a:srgbClr val="000000"/>
              </a:solidFill>
              <a:latin typeface="+mn-ea"/>
              <a:ea typeface="+mn-ea"/>
            </a:endParaRPr>
          </a:p>
          <a:p>
            <a:pPr>
              <a:lnSpc>
                <a:spcPts val="3300"/>
              </a:lnSpc>
              <a:spcBef>
                <a:spcPts val="900"/>
              </a:spcBef>
              <a:buClrTx/>
              <a:buNone/>
            </a:pPr>
            <a:r>
              <a:rPr lang="ja-JP" altLang="en-US" sz="3600" dirty="0">
                <a:solidFill>
                  <a:srgbClr val="000000"/>
                </a:solidFill>
                <a:latin typeface="+mn-ea"/>
                <a:ea typeface="+mn-ea"/>
              </a:rPr>
              <a:t>・データ関係性の比較：散布図</a:t>
            </a:r>
            <a:endParaRPr lang="en-US" altLang="ja-JP" sz="3600" dirty="0">
              <a:solidFill>
                <a:srgbClr val="000000"/>
              </a:solidFill>
              <a:latin typeface="+mn-ea"/>
              <a:ea typeface="+mn-ea"/>
            </a:endParaRPr>
          </a:p>
          <a:p>
            <a:pPr>
              <a:lnSpc>
                <a:spcPts val="3300"/>
              </a:lnSpc>
              <a:spcBef>
                <a:spcPts val="900"/>
              </a:spcBef>
              <a:buClrTx/>
              <a:buNone/>
            </a:pPr>
            <a:r>
              <a:rPr lang="en-US" altLang="ja-JP" sz="3600" dirty="0">
                <a:solidFill>
                  <a:srgbClr val="000000"/>
                </a:solidFill>
                <a:latin typeface="+mn-ea"/>
                <a:ea typeface="+mn-ea"/>
              </a:rPr>
              <a:t>※</a:t>
            </a:r>
            <a:r>
              <a:rPr lang="ja-JP" altLang="en-US" sz="3600" dirty="0">
                <a:solidFill>
                  <a:srgbClr val="000000"/>
                </a:solidFill>
                <a:latin typeface="+mn-ea"/>
                <a:ea typeface="+mn-ea"/>
              </a:rPr>
              <a:t>比較のポイント：</a:t>
            </a:r>
            <a:endParaRPr lang="en-US" altLang="ja-JP" sz="3600" dirty="0">
              <a:solidFill>
                <a:srgbClr val="000000"/>
              </a:solidFill>
              <a:latin typeface="+mn-ea"/>
              <a:ea typeface="+mn-ea"/>
            </a:endParaRPr>
          </a:p>
          <a:p>
            <a:pPr>
              <a:lnSpc>
                <a:spcPts val="3300"/>
              </a:lnSpc>
              <a:spcBef>
                <a:spcPts val="900"/>
              </a:spcBef>
              <a:buClrTx/>
              <a:buNone/>
            </a:pPr>
            <a:r>
              <a:rPr lang="ja-JP" altLang="en-US" sz="3600" dirty="0">
                <a:solidFill>
                  <a:srgbClr val="000000"/>
                </a:solidFill>
                <a:latin typeface="+mn-ea"/>
                <a:ea typeface="+mn-ea"/>
              </a:rPr>
              <a:t>　</a:t>
            </a:r>
            <a:r>
              <a:rPr lang="ja-JP" altLang="en-US" dirty="0">
                <a:solidFill>
                  <a:srgbClr val="000000"/>
                </a:solidFill>
                <a:latin typeface="+mn-ea"/>
                <a:ea typeface="+mn-ea"/>
              </a:rPr>
              <a:t>他と比較し異なる値</a:t>
            </a:r>
            <a:endParaRPr lang="en-US" altLang="ja-JP" dirty="0">
              <a:solidFill>
                <a:srgbClr val="000000"/>
              </a:solidFill>
              <a:latin typeface="+mn-ea"/>
              <a:ea typeface="+mn-ea"/>
            </a:endParaRPr>
          </a:p>
          <a:p>
            <a:pPr>
              <a:lnSpc>
                <a:spcPts val="3300"/>
              </a:lnSpc>
              <a:spcBef>
                <a:spcPts val="900"/>
              </a:spcBef>
              <a:buClrTx/>
              <a:buNone/>
            </a:pPr>
            <a:r>
              <a:rPr lang="ja-JP" altLang="en-US" dirty="0">
                <a:solidFill>
                  <a:srgbClr val="000000"/>
                </a:solidFill>
                <a:latin typeface="+mn-ea"/>
                <a:ea typeface="+mn-ea"/>
              </a:rPr>
              <a:t>　傾向が変わる部分</a:t>
            </a:r>
            <a:r>
              <a:rPr lang="en-US" altLang="ja-JP" dirty="0">
                <a:solidFill>
                  <a:srgbClr val="000000"/>
                </a:solidFill>
                <a:latin typeface="+mn-ea"/>
                <a:ea typeface="+mn-ea"/>
              </a:rPr>
              <a:t>(</a:t>
            </a:r>
            <a:r>
              <a:rPr lang="ja-JP" altLang="en-US" sz="2800" dirty="0">
                <a:solidFill>
                  <a:srgbClr val="000000"/>
                </a:solidFill>
                <a:latin typeface="+mn-ea"/>
                <a:ea typeface="+mn-ea"/>
              </a:rPr>
              <a:t>最大値、最小値など</a:t>
            </a:r>
            <a:r>
              <a:rPr lang="en-US" altLang="ja-JP" sz="2800" dirty="0">
                <a:solidFill>
                  <a:srgbClr val="000000"/>
                </a:solidFill>
                <a:latin typeface="+mn-ea"/>
                <a:ea typeface="+mn-ea"/>
              </a:rPr>
              <a:t>)</a:t>
            </a:r>
            <a:endParaRPr lang="ja-JP" altLang="ja-JP" sz="2800" dirty="0">
              <a:solidFill>
                <a:srgbClr val="000000"/>
              </a:solidFill>
              <a:latin typeface="+mn-ea"/>
              <a:ea typeface="+mn-ea"/>
            </a:endParaRPr>
          </a:p>
        </p:txBody>
      </p:sp>
      <p:sp>
        <p:nvSpPr>
          <p:cNvPr id="2" name="スライド番号プレースホルダー 1">
            <a:extLst>
              <a:ext uri="{FF2B5EF4-FFF2-40B4-BE49-F238E27FC236}">
                <a16:creationId xmlns:a16="http://schemas.microsoft.com/office/drawing/2014/main" id="{F4D6DE4A-0E33-A181-7C8E-7969E5CD34C8}"/>
              </a:ext>
            </a:extLst>
          </p:cNvPr>
          <p:cNvSpPr>
            <a:spLocks noGrp="1"/>
          </p:cNvSpPr>
          <p:nvPr>
            <p:ph type="sldNum" sz="quarter" idx="12"/>
          </p:nvPr>
        </p:nvSpPr>
        <p:spPr/>
        <p:txBody>
          <a:bodyPr/>
          <a:lstStyle/>
          <a:p>
            <a:pPr>
              <a:defRPr/>
            </a:pPr>
            <a:fld id="{9869D710-0DDB-456C-9C87-5EFD77CF9989}" type="slidenum">
              <a:rPr lang="ja-JP" altLang="en-US" smtClean="0"/>
              <a:pPr>
                <a:defRPr/>
              </a:pPr>
              <a:t>23</a:t>
            </a:fld>
            <a:endParaRPr lang="en-US" altLang="ja-JP"/>
          </a:p>
        </p:txBody>
      </p:sp>
    </p:spTree>
    <p:extLst>
      <p:ext uri="{BB962C8B-B14F-4D97-AF65-F5344CB8AC3E}">
        <p14:creationId xmlns:p14="http://schemas.microsoft.com/office/powerpoint/2010/main" val="2114853742"/>
      </p:ext>
    </p:extLst>
  </p:cSld>
  <p:clrMapOvr>
    <a:masterClrMapping/>
  </p:clrMapOvr>
  <p:transition spd="med">
    <p:wipe dir="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6E820F98-C5CC-45CF-A792-0420910B0138}"/>
              </a:ext>
            </a:extLst>
          </p:cNvPr>
          <p:cNvSpPr>
            <a:spLocks noGrp="1" noChangeArrowheads="1"/>
          </p:cNvSpPr>
          <p:nvPr>
            <p:ph type="title"/>
          </p:nvPr>
        </p:nvSpPr>
        <p:spPr>
          <a:noFill/>
        </p:spPr>
        <p:txBody>
          <a:bodyPr lIns="92075" tIns="46038" rIns="92075" bIns="46038"/>
          <a:lstStyle/>
          <a:p>
            <a:pPr eaLnBrk="1" hangingPunct="1"/>
            <a:r>
              <a:rPr lang="ja-JP" altLang="en-US" sz="4000" dirty="0"/>
              <a:t>棒グラフ作成の特徴</a:t>
            </a:r>
            <a:endParaRPr lang="ja-JP" altLang="ja-JP" sz="4000" dirty="0"/>
          </a:p>
        </p:txBody>
      </p:sp>
      <p:sp>
        <p:nvSpPr>
          <p:cNvPr id="66563" name="Rectangle 3">
            <a:extLst>
              <a:ext uri="{FF2B5EF4-FFF2-40B4-BE49-F238E27FC236}">
                <a16:creationId xmlns:a16="http://schemas.microsoft.com/office/drawing/2014/main" id="{C1AC6D91-00AF-4870-964F-6592EEFD08EB}"/>
              </a:ext>
            </a:extLst>
          </p:cNvPr>
          <p:cNvSpPr>
            <a:spLocks noGrp="1" noChangeArrowheads="1"/>
          </p:cNvSpPr>
          <p:nvPr>
            <p:ph type="body" idx="1"/>
          </p:nvPr>
        </p:nvSpPr>
        <p:spPr>
          <a:xfrm>
            <a:off x="233243" y="1916832"/>
            <a:ext cx="9212263" cy="4114800"/>
          </a:xfrm>
          <a:noFill/>
        </p:spPr>
        <p:txBody>
          <a:bodyPr lIns="92075" tIns="46038" rIns="92075" bIns="46038"/>
          <a:lstStyle/>
          <a:p>
            <a:pPr marL="812800" indent="-812800" eaLnBrk="1" hangingPunct="1">
              <a:buFont typeface="Wingdings" panose="05000000000000000000" pitchFamily="2" charset="2"/>
              <a:buNone/>
            </a:pPr>
            <a:r>
              <a:rPr lang="ja-JP" altLang="en-US" dirty="0">
                <a:latin typeface="ＭＳ Ｐゴシック" panose="020B0600070205080204" pitchFamily="50" charset="-128"/>
              </a:rPr>
              <a:t>１ 特徴：棒の長さで数量を表示</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　単純、感覚的にわかる</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　縦棒グラフ、横棒グラフ、積み上げグラフ</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２ 用途：比較できる統計数字が少ないとき</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　数字の差を重視するとき</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３ 注意点：棒の太さ、間隔を等しく</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　・ゼロ目盛り、ゼロ線を入れる</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　・棒の説明は中央真下に入れる</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　</a:t>
            </a:r>
            <a:endParaRPr lang="en-US" altLang="ja-JP"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5E732A74-A8EB-22AD-4E96-F583FCC27311}"/>
              </a:ext>
            </a:extLst>
          </p:cNvPr>
          <p:cNvSpPr>
            <a:spLocks noGrp="1"/>
          </p:cNvSpPr>
          <p:nvPr>
            <p:ph type="sldNum" sz="quarter" idx="12"/>
          </p:nvPr>
        </p:nvSpPr>
        <p:spPr/>
        <p:txBody>
          <a:bodyPr/>
          <a:lstStyle/>
          <a:p>
            <a:pPr>
              <a:defRPr/>
            </a:pPr>
            <a:fld id="{6F2008A6-72A8-4D36-9122-EF11DB488EBC}" type="slidenum">
              <a:rPr lang="ja-JP" altLang="en-US" smtClean="0"/>
              <a:pPr>
                <a:defRPr/>
              </a:pPr>
              <a:t>24</a:t>
            </a:fld>
            <a:endParaRPr lang="en-US" altLang="ja-JP"/>
          </a:p>
        </p:txBody>
      </p:sp>
    </p:spTree>
  </p:cSld>
  <p:clrMapOvr>
    <a:masterClrMapping/>
  </p:clrMapOvr>
  <p:transition spd="med">
    <p:wipe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a:extLst>
              <a:ext uri="{FF2B5EF4-FFF2-40B4-BE49-F238E27FC236}">
                <a16:creationId xmlns:a16="http://schemas.microsoft.com/office/drawing/2014/main" id="{BAEA4E55-E3AE-4366-9798-257C95FD8236}"/>
              </a:ext>
            </a:extLst>
          </p:cNvPr>
          <p:cNvSpPr>
            <a:spLocks noGrp="1" noChangeArrowheads="1"/>
          </p:cNvSpPr>
          <p:nvPr>
            <p:ph type="title"/>
          </p:nvPr>
        </p:nvSpPr>
        <p:spPr>
          <a:xfrm>
            <a:off x="1136576" y="842417"/>
            <a:ext cx="8640960" cy="811623"/>
          </a:xfrm>
        </p:spPr>
        <p:txBody>
          <a:bodyPr vert="horz" wrap="square" lIns="92075" tIns="46038" rIns="92075" bIns="46038" numCol="1" anchor="b" anchorCtr="0" compatLnSpc="1">
            <a:prstTxWarp prst="textNoShape">
              <a:avLst/>
            </a:prstTxWarp>
          </a:bodyPr>
          <a:lstStyle/>
          <a:p>
            <a:pPr eaLnBrk="1" hangingPunct="1">
              <a:defRPr/>
            </a:pPr>
            <a:br>
              <a:rPr lang="en-US" altLang="ja-JP" sz="4000" dirty="0">
                <a:latin typeface="ＭＳ Ｐゴシック" panose="020B0600070205080204" pitchFamily="50" charset="-128"/>
              </a:rPr>
            </a:br>
            <a:r>
              <a:rPr lang="ja-JP" altLang="en-US" sz="4000" dirty="0">
                <a:latin typeface="ＭＳ Ｐゴシック" panose="020B0600070205080204" pitchFamily="50" charset="-128"/>
              </a:rPr>
              <a:t>棒グラフ例 </a:t>
            </a:r>
            <a:br>
              <a:rPr lang="en-US" altLang="ja-JP" sz="4000" dirty="0">
                <a:latin typeface="ＭＳ Ｐゴシック" panose="020B0600070205080204" pitchFamily="50" charset="-128"/>
              </a:rPr>
            </a:br>
            <a:r>
              <a:rPr lang="ja-JP" altLang="en-US" sz="3200" dirty="0">
                <a:latin typeface="ＭＳ Ｐゴシック" panose="020B0600070205080204" pitchFamily="50" charset="-128"/>
              </a:rPr>
              <a:t>年齢</a:t>
            </a:r>
            <a:r>
              <a:rPr lang="en-US" altLang="ja-JP" sz="3200" dirty="0">
                <a:latin typeface="ＭＳ Ｐゴシック" panose="020B0600070205080204" pitchFamily="50" charset="-128"/>
              </a:rPr>
              <a:t>3</a:t>
            </a:r>
            <a:r>
              <a:rPr lang="ja-JP" altLang="en-US" sz="3200" dirty="0">
                <a:latin typeface="ＭＳ Ｐゴシック" panose="020B0600070205080204" pitchFamily="50" charset="-128"/>
              </a:rPr>
              <a:t>区分別総人口の推移（</a:t>
            </a:r>
            <a:r>
              <a:rPr lang="en-US" altLang="ja-JP" sz="3200" dirty="0">
                <a:latin typeface="ＭＳ Ｐゴシック" panose="020B0600070205080204" pitchFamily="50" charset="-128"/>
              </a:rPr>
              <a:t>65</a:t>
            </a:r>
            <a:r>
              <a:rPr lang="ja-JP" altLang="en-US" sz="3200" dirty="0">
                <a:latin typeface="ＭＳ Ｐゴシック" panose="020B0600070205080204" pitchFamily="50" charset="-128"/>
              </a:rPr>
              <a:t>歳以上人口増加）</a:t>
            </a:r>
            <a:endParaRPr lang="ja-JP" altLang="ja-JP" sz="3200" dirty="0">
              <a:latin typeface="ＭＳ Ｐゴシック" panose="020B0600070205080204" pitchFamily="50" charset="-128"/>
            </a:endParaRPr>
          </a:p>
        </p:txBody>
      </p:sp>
      <p:sp>
        <p:nvSpPr>
          <p:cNvPr id="4" name="スライド番号プレースホルダー 3">
            <a:extLst>
              <a:ext uri="{FF2B5EF4-FFF2-40B4-BE49-F238E27FC236}">
                <a16:creationId xmlns:a16="http://schemas.microsoft.com/office/drawing/2014/main" id="{F9C2C69F-F82B-89A0-3A39-0E74B348EF7B}"/>
              </a:ext>
            </a:extLst>
          </p:cNvPr>
          <p:cNvSpPr>
            <a:spLocks noGrp="1"/>
          </p:cNvSpPr>
          <p:nvPr>
            <p:ph type="sldNum" sz="quarter" idx="12"/>
          </p:nvPr>
        </p:nvSpPr>
        <p:spPr/>
        <p:txBody>
          <a:bodyPr/>
          <a:lstStyle/>
          <a:p>
            <a:pPr>
              <a:defRPr/>
            </a:pPr>
            <a:fld id="{6F2008A6-72A8-4D36-9122-EF11DB488EBC}" type="slidenum">
              <a:rPr lang="ja-JP" altLang="en-US" smtClean="0"/>
              <a:pPr>
                <a:defRPr/>
              </a:pPr>
              <a:t>25</a:t>
            </a:fld>
            <a:endParaRPr lang="en-US" altLang="ja-JP"/>
          </a:p>
        </p:txBody>
      </p:sp>
      <p:pic>
        <p:nvPicPr>
          <p:cNvPr id="2" name="図 1">
            <a:extLst>
              <a:ext uri="{FF2B5EF4-FFF2-40B4-BE49-F238E27FC236}">
                <a16:creationId xmlns:a16="http://schemas.microsoft.com/office/drawing/2014/main" id="{1581E127-107F-4CC9-DF2B-9C48AB346156}"/>
              </a:ext>
            </a:extLst>
          </p:cNvPr>
          <p:cNvPicPr>
            <a:picLocks noChangeAspect="1"/>
          </p:cNvPicPr>
          <p:nvPr/>
        </p:nvPicPr>
        <p:blipFill>
          <a:blip r:embed="rId3"/>
          <a:stretch>
            <a:fillRect/>
          </a:stretch>
        </p:blipFill>
        <p:spPr>
          <a:xfrm>
            <a:off x="1509254" y="1916832"/>
            <a:ext cx="7126964" cy="4295672"/>
          </a:xfrm>
          <a:prstGeom prst="rect">
            <a:avLst/>
          </a:prstGeom>
        </p:spPr>
      </p:pic>
    </p:spTree>
    <p:extLst>
      <p:ext uri="{BB962C8B-B14F-4D97-AF65-F5344CB8AC3E}">
        <p14:creationId xmlns:p14="http://schemas.microsoft.com/office/powerpoint/2010/main" val="2612094486"/>
      </p:ext>
    </p:extLst>
  </p:cSld>
  <p:clrMapOvr>
    <a:masterClrMapping/>
  </p:clrMapOvr>
  <p:transition spd="med">
    <p:wipe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1052444D-5F67-433A-BDE9-415CAFC52CE8}"/>
              </a:ext>
            </a:extLst>
          </p:cNvPr>
          <p:cNvSpPr>
            <a:spLocks noGrp="1" noChangeArrowheads="1"/>
          </p:cNvSpPr>
          <p:nvPr>
            <p:ph type="title"/>
          </p:nvPr>
        </p:nvSpPr>
        <p:spPr>
          <a:noFill/>
        </p:spPr>
        <p:txBody>
          <a:bodyPr lIns="92075" tIns="46038" rIns="92075" bIns="46038"/>
          <a:lstStyle/>
          <a:p>
            <a:pPr eaLnBrk="1" hangingPunct="1"/>
            <a:r>
              <a:rPr lang="ja-JP" altLang="en-US" sz="4000" dirty="0"/>
              <a:t>折れ線グラフ作成の特徴</a:t>
            </a:r>
            <a:endParaRPr lang="ja-JP" altLang="ja-JP" sz="4000" dirty="0"/>
          </a:p>
        </p:txBody>
      </p:sp>
      <p:sp>
        <p:nvSpPr>
          <p:cNvPr id="68611" name="Rectangle 3">
            <a:extLst>
              <a:ext uri="{FF2B5EF4-FFF2-40B4-BE49-F238E27FC236}">
                <a16:creationId xmlns:a16="http://schemas.microsoft.com/office/drawing/2014/main" id="{06F37DD0-1A4A-459D-852D-943AE5359DA8}"/>
              </a:ext>
            </a:extLst>
          </p:cNvPr>
          <p:cNvSpPr>
            <a:spLocks noGrp="1" noChangeArrowheads="1"/>
          </p:cNvSpPr>
          <p:nvPr>
            <p:ph type="body" idx="1"/>
          </p:nvPr>
        </p:nvSpPr>
        <p:spPr>
          <a:xfrm>
            <a:off x="489488" y="2209800"/>
            <a:ext cx="9212263" cy="4114800"/>
          </a:xfrm>
          <a:noFill/>
        </p:spPr>
        <p:txBody>
          <a:bodyPr lIns="92075" tIns="46038" rIns="92075" bIns="46038"/>
          <a:lstStyle/>
          <a:p>
            <a:pPr marL="812800" indent="-812800" eaLnBrk="1" hangingPunct="1">
              <a:buFont typeface="Wingdings" panose="05000000000000000000" pitchFamily="2" charset="2"/>
              <a:buNone/>
            </a:pPr>
            <a:r>
              <a:rPr lang="ja-JP" altLang="en-US" dirty="0">
                <a:latin typeface="ＭＳ Ｐゴシック" panose="020B0600070205080204" pitchFamily="50" charset="-128"/>
              </a:rPr>
              <a:t>１ 特徴：線の動きで統計数量を表示</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２ 用途：時間的推移、項目間の比較</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３ 注意点：座標に統計値を結び直線で結ぶ</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　年次別、時期別、年齢別</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・目盛：普通（変動の差）、対数（変動の比）</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・線：実線、破線、鎖線、点線　　</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・統計値が欠けている場合は、飛ばさない</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endParaRPr lang="en-US" altLang="ja-JP" sz="3600"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573FB671-C158-41D2-5652-BF7B5698EA0B}"/>
              </a:ext>
            </a:extLst>
          </p:cNvPr>
          <p:cNvSpPr>
            <a:spLocks noGrp="1"/>
          </p:cNvSpPr>
          <p:nvPr>
            <p:ph type="sldNum" sz="quarter" idx="12"/>
          </p:nvPr>
        </p:nvSpPr>
        <p:spPr/>
        <p:txBody>
          <a:bodyPr/>
          <a:lstStyle/>
          <a:p>
            <a:pPr>
              <a:defRPr/>
            </a:pPr>
            <a:fld id="{6F2008A6-72A8-4D36-9122-EF11DB488EBC}" type="slidenum">
              <a:rPr lang="ja-JP" altLang="en-US" smtClean="0"/>
              <a:pPr>
                <a:defRPr/>
              </a:pPr>
              <a:t>26</a:t>
            </a:fld>
            <a:endParaRPr lang="en-US" altLang="ja-JP"/>
          </a:p>
        </p:txBody>
      </p:sp>
    </p:spTree>
  </p:cSld>
  <p:clrMapOvr>
    <a:masterClrMapping/>
  </p:clrMapOvr>
  <p:transition spd="med">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a:extLst>
              <a:ext uri="{FF2B5EF4-FFF2-40B4-BE49-F238E27FC236}">
                <a16:creationId xmlns:a16="http://schemas.microsoft.com/office/drawing/2014/main" id="{BAEA4E55-E3AE-4366-9798-257C95FD8236}"/>
              </a:ext>
            </a:extLst>
          </p:cNvPr>
          <p:cNvSpPr>
            <a:spLocks noGrp="1" noChangeArrowheads="1"/>
          </p:cNvSpPr>
          <p:nvPr>
            <p:ph type="title"/>
          </p:nvPr>
        </p:nvSpPr>
        <p:spPr>
          <a:xfrm>
            <a:off x="232325" y="1031684"/>
            <a:ext cx="7114625" cy="811623"/>
          </a:xfrm>
        </p:spPr>
        <p:txBody>
          <a:bodyPr vert="horz" wrap="square" lIns="92075" tIns="46038" rIns="92075" bIns="46038" numCol="1" anchor="b" anchorCtr="0" compatLnSpc="1">
            <a:prstTxWarp prst="textNoShape">
              <a:avLst/>
            </a:prstTxWarp>
          </a:bodyPr>
          <a:lstStyle/>
          <a:p>
            <a:pPr eaLnBrk="1" hangingPunct="1">
              <a:defRPr/>
            </a:pPr>
            <a:r>
              <a:rPr lang="ja-JP" altLang="en-US" sz="4000" dirty="0">
                <a:latin typeface="ＭＳ Ｐゴシック" panose="020B0600070205080204" pitchFamily="50" charset="-128"/>
              </a:rPr>
              <a:t>折れ線グラフ例</a:t>
            </a:r>
            <a:br>
              <a:rPr lang="en-US" altLang="ja-JP" sz="4000" dirty="0">
                <a:latin typeface="ＭＳ Ｐゴシック" panose="020B0600070205080204" pitchFamily="50" charset="-128"/>
              </a:rPr>
            </a:br>
            <a:r>
              <a:rPr lang="ja-JP" altLang="en-US" sz="3600" dirty="0">
                <a:latin typeface="ＭＳ Ｐゴシック" panose="020B0600070205080204" pitchFamily="50" charset="-128"/>
              </a:rPr>
              <a:t>人口要因別増減</a:t>
            </a:r>
            <a:br>
              <a:rPr lang="en-US" altLang="ja-JP" sz="3600" dirty="0">
                <a:latin typeface="ＭＳ Ｐゴシック" panose="020B0600070205080204" pitchFamily="50" charset="-128"/>
              </a:rPr>
            </a:br>
            <a:r>
              <a:rPr lang="ja-JP" altLang="en-US" sz="3600" dirty="0">
                <a:latin typeface="ＭＳ Ｐゴシック" panose="020B0600070205080204" pitchFamily="50" charset="-128"/>
              </a:rPr>
              <a:t>の推移</a:t>
            </a:r>
            <a:endParaRPr lang="ja-JP" altLang="ja-JP" sz="3600" dirty="0">
              <a:latin typeface="ＭＳ Ｐゴシック" panose="020B0600070205080204" pitchFamily="50" charset="-128"/>
            </a:endParaRPr>
          </a:p>
        </p:txBody>
      </p:sp>
      <p:pic>
        <p:nvPicPr>
          <p:cNvPr id="4" name="図 3">
            <a:extLst>
              <a:ext uri="{FF2B5EF4-FFF2-40B4-BE49-F238E27FC236}">
                <a16:creationId xmlns:a16="http://schemas.microsoft.com/office/drawing/2014/main" id="{5FD6A26B-BFC5-6574-9F43-DFBFC93EE8C6}"/>
              </a:ext>
            </a:extLst>
          </p:cNvPr>
          <p:cNvPicPr>
            <a:picLocks noChangeAspect="1"/>
          </p:cNvPicPr>
          <p:nvPr/>
        </p:nvPicPr>
        <p:blipFill>
          <a:blip r:embed="rId3"/>
          <a:stretch>
            <a:fillRect/>
          </a:stretch>
        </p:blipFill>
        <p:spPr>
          <a:xfrm>
            <a:off x="357481" y="1811622"/>
            <a:ext cx="5126736" cy="5846064"/>
          </a:xfrm>
          <a:prstGeom prst="rect">
            <a:avLst/>
          </a:prstGeom>
        </p:spPr>
      </p:pic>
      <p:sp>
        <p:nvSpPr>
          <p:cNvPr id="3" name="スライド番号プレースホルダー 2">
            <a:extLst>
              <a:ext uri="{FF2B5EF4-FFF2-40B4-BE49-F238E27FC236}">
                <a16:creationId xmlns:a16="http://schemas.microsoft.com/office/drawing/2014/main" id="{B9CC60EC-A708-4462-31C6-17C71F18FB36}"/>
              </a:ext>
            </a:extLst>
          </p:cNvPr>
          <p:cNvSpPr>
            <a:spLocks noGrp="1"/>
          </p:cNvSpPr>
          <p:nvPr>
            <p:ph type="sldNum" sz="quarter" idx="12"/>
          </p:nvPr>
        </p:nvSpPr>
        <p:spPr/>
        <p:txBody>
          <a:bodyPr/>
          <a:lstStyle/>
          <a:p>
            <a:pPr>
              <a:defRPr/>
            </a:pPr>
            <a:fld id="{6F2008A6-72A8-4D36-9122-EF11DB488EBC}" type="slidenum">
              <a:rPr lang="ja-JP" altLang="en-US" smtClean="0"/>
              <a:pPr>
                <a:defRPr/>
              </a:pPr>
              <a:t>27</a:t>
            </a:fld>
            <a:endParaRPr lang="en-US" altLang="ja-JP"/>
          </a:p>
        </p:txBody>
      </p:sp>
      <p:pic>
        <p:nvPicPr>
          <p:cNvPr id="2" name="図 1">
            <a:extLst>
              <a:ext uri="{FF2B5EF4-FFF2-40B4-BE49-F238E27FC236}">
                <a16:creationId xmlns:a16="http://schemas.microsoft.com/office/drawing/2014/main" id="{C1E79127-B7F5-059E-85F6-1D6C776C3A01}"/>
              </a:ext>
            </a:extLst>
          </p:cNvPr>
          <p:cNvPicPr>
            <a:picLocks noChangeAspect="1"/>
          </p:cNvPicPr>
          <p:nvPr/>
        </p:nvPicPr>
        <p:blipFill>
          <a:blip r:embed="rId4"/>
          <a:stretch>
            <a:fillRect/>
          </a:stretch>
        </p:blipFill>
        <p:spPr>
          <a:xfrm>
            <a:off x="5385048" y="144780"/>
            <a:ext cx="3444240" cy="6568440"/>
          </a:xfrm>
          <a:prstGeom prst="rect">
            <a:avLst/>
          </a:prstGeom>
        </p:spPr>
      </p:pic>
    </p:spTree>
    <p:extLst>
      <p:ext uri="{BB962C8B-B14F-4D97-AF65-F5344CB8AC3E}">
        <p14:creationId xmlns:p14="http://schemas.microsoft.com/office/powerpoint/2010/main" val="3502695175"/>
      </p:ext>
    </p:extLst>
  </p:cSld>
  <p:clrMapOvr>
    <a:masterClrMapping/>
  </p:clrMapOvr>
  <p:transition spd="med">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F8E8030F-FEB7-4BAD-8D28-92EE68AB7394}"/>
              </a:ext>
            </a:extLst>
          </p:cNvPr>
          <p:cNvSpPr>
            <a:spLocks noGrp="1" noChangeArrowheads="1"/>
          </p:cNvSpPr>
          <p:nvPr>
            <p:ph type="title"/>
          </p:nvPr>
        </p:nvSpPr>
        <p:spPr>
          <a:xfrm>
            <a:off x="1112838" y="177800"/>
            <a:ext cx="8445500" cy="1143000"/>
          </a:xfrm>
          <a:noFill/>
        </p:spPr>
        <p:txBody>
          <a:bodyPr lIns="92075" tIns="46038" rIns="92075" bIns="46038"/>
          <a:lstStyle/>
          <a:p>
            <a:pPr eaLnBrk="1" hangingPunct="1"/>
            <a:r>
              <a:rPr lang="ja-JP" altLang="en-US" sz="4000" dirty="0"/>
              <a:t>円グラフ作成の特徴</a:t>
            </a:r>
            <a:endParaRPr lang="ja-JP" altLang="ja-JP" sz="4000" dirty="0"/>
          </a:p>
        </p:txBody>
      </p:sp>
      <p:sp>
        <p:nvSpPr>
          <p:cNvPr id="70659" name="Rectangle 3">
            <a:extLst>
              <a:ext uri="{FF2B5EF4-FFF2-40B4-BE49-F238E27FC236}">
                <a16:creationId xmlns:a16="http://schemas.microsoft.com/office/drawing/2014/main" id="{763B936B-02FF-4606-936A-B177A187B522}"/>
              </a:ext>
            </a:extLst>
          </p:cNvPr>
          <p:cNvSpPr>
            <a:spLocks noGrp="1" noChangeArrowheads="1"/>
          </p:cNvSpPr>
          <p:nvPr>
            <p:ph type="body" idx="1"/>
          </p:nvPr>
        </p:nvSpPr>
        <p:spPr>
          <a:xfrm>
            <a:off x="402531" y="1988840"/>
            <a:ext cx="9503469" cy="4114800"/>
          </a:xfrm>
          <a:noFill/>
        </p:spPr>
        <p:txBody>
          <a:bodyPr lIns="92075" tIns="46038" rIns="92075" bIns="46038"/>
          <a:lstStyle/>
          <a:p>
            <a:pPr marL="812800" indent="-812800" eaLnBrk="1" hangingPunct="1">
              <a:buFont typeface="Wingdings" panose="05000000000000000000" pitchFamily="2" charset="2"/>
              <a:buNone/>
            </a:pPr>
            <a:r>
              <a:rPr lang="ja-JP" altLang="en-US" dirty="0">
                <a:latin typeface="ＭＳ Ｐゴシック" panose="020B0600070205080204" pitchFamily="50" charset="-128"/>
              </a:rPr>
              <a:t>１ 特徴：構成割合を円で表示、小さな数の表示が可能</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２ 用途：構成割合の傾向を一目で把握</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３ 留意点：円の面積を半径で区切り構成比割合を表す</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・配列：量的データ配列（構成比の割合順）</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　　　　　質的データ配列（年齢別等自然的順序）</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・その他：「不詳」は最後、「その他」は「不詳」直前</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　　　　　　構成は、７区分まで</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endParaRPr lang="en-US" altLang="ja-JP" sz="3600"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0D833603-95F3-08E9-CAFD-D548D3337CF1}"/>
              </a:ext>
            </a:extLst>
          </p:cNvPr>
          <p:cNvSpPr>
            <a:spLocks noGrp="1"/>
          </p:cNvSpPr>
          <p:nvPr>
            <p:ph type="sldNum" sz="quarter" idx="12"/>
          </p:nvPr>
        </p:nvSpPr>
        <p:spPr/>
        <p:txBody>
          <a:bodyPr/>
          <a:lstStyle/>
          <a:p>
            <a:pPr>
              <a:defRPr/>
            </a:pPr>
            <a:fld id="{6F2008A6-72A8-4D36-9122-EF11DB488EBC}" type="slidenum">
              <a:rPr lang="ja-JP" altLang="en-US" smtClean="0"/>
              <a:pPr>
                <a:defRPr/>
              </a:pPr>
              <a:t>28</a:t>
            </a:fld>
            <a:endParaRPr lang="en-US" altLang="ja-JP"/>
          </a:p>
        </p:txBody>
      </p:sp>
    </p:spTree>
  </p:cSld>
  <p:clrMapOvr>
    <a:masterClrMapping/>
  </p:clrMapOvr>
  <p:transition spd="med">
    <p:wipe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a:extLst>
              <a:ext uri="{FF2B5EF4-FFF2-40B4-BE49-F238E27FC236}">
                <a16:creationId xmlns:a16="http://schemas.microsoft.com/office/drawing/2014/main" id="{BAEA4E55-E3AE-4366-9798-257C95FD8236}"/>
              </a:ext>
            </a:extLst>
          </p:cNvPr>
          <p:cNvSpPr>
            <a:spLocks noGrp="1" noChangeArrowheads="1"/>
          </p:cNvSpPr>
          <p:nvPr>
            <p:ph type="title"/>
          </p:nvPr>
        </p:nvSpPr>
        <p:spPr>
          <a:xfrm>
            <a:off x="884547" y="613876"/>
            <a:ext cx="6840761" cy="811623"/>
          </a:xfrm>
        </p:spPr>
        <p:txBody>
          <a:bodyPr vert="horz" wrap="square" lIns="92075" tIns="46038" rIns="92075" bIns="46038" numCol="1" anchor="b" anchorCtr="0" compatLnSpc="1">
            <a:prstTxWarp prst="textNoShape">
              <a:avLst/>
            </a:prstTxWarp>
          </a:bodyPr>
          <a:lstStyle/>
          <a:p>
            <a:pPr eaLnBrk="1" hangingPunct="1">
              <a:defRPr/>
            </a:pPr>
            <a:br>
              <a:rPr lang="en-US" altLang="ja-JP" sz="4000" dirty="0">
                <a:latin typeface="ＭＳ Ｐゴシック" panose="020B0600070205080204" pitchFamily="50" charset="-128"/>
              </a:rPr>
            </a:br>
            <a:r>
              <a:rPr lang="ja-JP" altLang="en-US" sz="4000" dirty="0">
                <a:latin typeface="ＭＳ Ｐゴシック" panose="020B0600070205080204" pitchFamily="50" charset="-128"/>
              </a:rPr>
              <a:t>円グラフ例</a:t>
            </a:r>
            <a:br>
              <a:rPr lang="en-US" altLang="ja-JP" sz="4000" dirty="0">
                <a:latin typeface="ＭＳ Ｐゴシック" panose="020B0600070205080204" pitchFamily="50" charset="-128"/>
              </a:rPr>
            </a:br>
            <a:r>
              <a:rPr lang="ja-JP" altLang="en-US" sz="4000" dirty="0">
                <a:latin typeface="ＭＳ Ｐゴシック" panose="020B0600070205080204" pitchFamily="50" charset="-128"/>
              </a:rPr>
              <a:t>農業産出額割合</a:t>
            </a:r>
            <a:endParaRPr lang="ja-JP" altLang="ja-JP" sz="3200" dirty="0">
              <a:latin typeface="ＭＳ Ｐゴシック" panose="020B0600070205080204" pitchFamily="50" charset="-128"/>
            </a:endParaRPr>
          </a:p>
        </p:txBody>
      </p:sp>
      <p:graphicFrame>
        <p:nvGraphicFramePr>
          <p:cNvPr id="3" name="グラフ 2">
            <a:extLst>
              <a:ext uri="{FF2B5EF4-FFF2-40B4-BE49-F238E27FC236}">
                <a16:creationId xmlns:a16="http://schemas.microsoft.com/office/drawing/2014/main" id="{00000000-0008-0000-0100-00000A000000}"/>
              </a:ext>
            </a:extLst>
          </p:cNvPr>
          <p:cNvGraphicFramePr>
            <a:graphicFrameLocks/>
          </p:cNvGraphicFramePr>
          <p:nvPr>
            <p:extLst>
              <p:ext uri="{D42A27DB-BD31-4B8C-83A1-F6EECF244321}">
                <p14:modId xmlns:p14="http://schemas.microsoft.com/office/powerpoint/2010/main" val="1682540000"/>
              </p:ext>
            </p:extLst>
          </p:nvPr>
        </p:nvGraphicFramePr>
        <p:xfrm>
          <a:off x="5141706" y="1024042"/>
          <a:ext cx="4268993" cy="5220082"/>
        </p:xfrm>
        <a:graphic>
          <a:graphicData uri="http://schemas.openxmlformats.org/drawingml/2006/chart">
            <c:chart xmlns:c="http://schemas.openxmlformats.org/drawingml/2006/chart" xmlns:r="http://schemas.openxmlformats.org/officeDocument/2006/relationships" r:id="rId3"/>
          </a:graphicData>
        </a:graphic>
      </p:graphicFrame>
      <p:sp>
        <p:nvSpPr>
          <p:cNvPr id="4" name="スライド番号プレースホルダー 3">
            <a:extLst>
              <a:ext uri="{FF2B5EF4-FFF2-40B4-BE49-F238E27FC236}">
                <a16:creationId xmlns:a16="http://schemas.microsoft.com/office/drawing/2014/main" id="{260AF8DB-B23D-6126-963B-A3E689C07102}"/>
              </a:ext>
            </a:extLst>
          </p:cNvPr>
          <p:cNvSpPr>
            <a:spLocks noGrp="1"/>
          </p:cNvSpPr>
          <p:nvPr>
            <p:ph type="sldNum" sz="quarter" idx="12"/>
          </p:nvPr>
        </p:nvSpPr>
        <p:spPr/>
        <p:txBody>
          <a:bodyPr/>
          <a:lstStyle/>
          <a:p>
            <a:pPr>
              <a:defRPr/>
            </a:pPr>
            <a:fld id="{6F2008A6-72A8-4D36-9122-EF11DB488EBC}" type="slidenum">
              <a:rPr lang="ja-JP" altLang="en-US" smtClean="0"/>
              <a:pPr>
                <a:defRPr/>
              </a:pPr>
              <a:t>29</a:t>
            </a:fld>
            <a:endParaRPr lang="en-US" altLang="ja-JP"/>
          </a:p>
        </p:txBody>
      </p:sp>
      <p:pic>
        <p:nvPicPr>
          <p:cNvPr id="2" name="図 1">
            <a:extLst>
              <a:ext uri="{FF2B5EF4-FFF2-40B4-BE49-F238E27FC236}">
                <a16:creationId xmlns:a16="http://schemas.microsoft.com/office/drawing/2014/main" id="{2AA6CEE3-746A-2C58-CD52-C49C79B27D91}"/>
              </a:ext>
            </a:extLst>
          </p:cNvPr>
          <p:cNvPicPr>
            <a:picLocks noChangeAspect="1"/>
          </p:cNvPicPr>
          <p:nvPr/>
        </p:nvPicPr>
        <p:blipFill>
          <a:blip r:embed="rId4"/>
          <a:stretch>
            <a:fillRect/>
          </a:stretch>
        </p:blipFill>
        <p:spPr>
          <a:xfrm>
            <a:off x="882533" y="2204864"/>
            <a:ext cx="4016373" cy="3816424"/>
          </a:xfrm>
          <a:prstGeom prst="rect">
            <a:avLst/>
          </a:prstGeom>
        </p:spPr>
      </p:pic>
    </p:spTree>
    <p:extLst>
      <p:ext uri="{BB962C8B-B14F-4D97-AF65-F5344CB8AC3E}">
        <p14:creationId xmlns:p14="http://schemas.microsoft.com/office/powerpoint/2010/main" val="3442286165"/>
      </p:ext>
    </p:extLst>
  </p:cSld>
  <p:clrMapOvr>
    <a:masterClrMapping/>
  </p:clrMapOvr>
  <p:transitio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026">
            <a:extLst>
              <a:ext uri="{FF2B5EF4-FFF2-40B4-BE49-F238E27FC236}">
                <a16:creationId xmlns:a16="http://schemas.microsoft.com/office/drawing/2014/main" id="{FB8D43F0-77B8-41A7-A73D-7A5C70B7F434}"/>
              </a:ext>
            </a:extLst>
          </p:cNvPr>
          <p:cNvSpPr>
            <a:spLocks noGrp="1" noChangeArrowheads="1"/>
          </p:cNvSpPr>
          <p:nvPr>
            <p:ph type="title"/>
          </p:nvPr>
        </p:nvSpPr>
        <p:spPr>
          <a:xfrm>
            <a:off x="1145421" y="1012734"/>
            <a:ext cx="7462759" cy="633046"/>
          </a:xfrm>
        </p:spPr>
        <p:txBody>
          <a:bodyPr/>
          <a:lstStyle/>
          <a:p>
            <a:pPr eaLnBrk="1" hangingPunct="1"/>
            <a:r>
              <a:rPr lang="en-US" altLang="ja-JP" sz="4000" dirty="0">
                <a:latin typeface="+mn-ea"/>
                <a:ea typeface="+mn-ea"/>
              </a:rPr>
              <a:t>Ⅰ</a:t>
            </a:r>
            <a:r>
              <a:rPr lang="ja-JP" altLang="en-US" sz="4000" dirty="0">
                <a:latin typeface="+mn-ea"/>
                <a:ea typeface="+mn-ea"/>
              </a:rPr>
              <a:t> 統計データの見方・使い方</a:t>
            </a:r>
            <a:br>
              <a:rPr lang="en-US" altLang="ja-JP" sz="4000" dirty="0">
                <a:latin typeface="+mn-ea"/>
                <a:ea typeface="+mn-ea"/>
              </a:rPr>
            </a:br>
            <a:r>
              <a:rPr lang="en-US" altLang="ja-JP" sz="4000" dirty="0">
                <a:latin typeface="+mn-ea"/>
                <a:ea typeface="+mn-ea"/>
              </a:rPr>
              <a:t>1 </a:t>
            </a:r>
            <a:r>
              <a:rPr lang="ja-JP" altLang="en-US" sz="4000" dirty="0">
                <a:latin typeface="+mn-ea"/>
                <a:ea typeface="+mn-ea"/>
              </a:rPr>
              <a:t>統計用語の見方・使い方</a:t>
            </a:r>
            <a:endParaRPr lang="ja-JP" altLang="en-US" sz="3600" dirty="0"/>
          </a:p>
        </p:txBody>
      </p:sp>
      <p:sp>
        <p:nvSpPr>
          <p:cNvPr id="5124" name="Rectangle 1027">
            <a:extLst>
              <a:ext uri="{FF2B5EF4-FFF2-40B4-BE49-F238E27FC236}">
                <a16:creationId xmlns:a16="http://schemas.microsoft.com/office/drawing/2014/main" id="{8028EF91-CC17-4251-9D91-1EB21EB56632}"/>
              </a:ext>
            </a:extLst>
          </p:cNvPr>
          <p:cNvSpPr>
            <a:spLocks noGrp="1" noChangeArrowheads="1"/>
          </p:cNvSpPr>
          <p:nvPr>
            <p:ph type="body" idx="1"/>
          </p:nvPr>
        </p:nvSpPr>
        <p:spPr>
          <a:xfrm>
            <a:off x="272480" y="2126275"/>
            <a:ext cx="9433047" cy="1724757"/>
          </a:xfrm>
        </p:spPr>
        <p:txBody>
          <a:bodyPr/>
          <a:lstStyle/>
          <a:p>
            <a:pPr marL="0" indent="0" eaLnBrk="1" hangingPunct="1">
              <a:buNone/>
              <a:defRPr/>
            </a:pPr>
            <a:r>
              <a:rPr lang="ja-JP" altLang="en-US" dirty="0"/>
              <a:t>・統計：何か判断することをまとめたもの</a:t>
            </a:r>
          </a:p>
          <a:p>
            <a:pPr marL="0" indent="0" eaLnBrk="1" hangingPunct="1">
              <a:buNone/>
              <a:defRPr/>
            </a:pPr>
            <a:r>
              <a:rPr lang="ja-JP" altLang="en-US" dirty="0"/>
              <a:t>・データ：固有名詞を排した一般的傾向をまとめたもの</a:t>
            </a:r>
            <a:endParaRPr lang="en-US" altLang="ja-JP" dirty="0"/>
          </a:p>
          <a:p>
            <a:pPr marL="0" indent="0" eaLnBrk="1" hangingPunct="1">
              <a:buNone/>
              <a:defRPr/>
            </a:pPr>
            <a:r>
              <a:rPr lang="ja-JP" altLang="en-US" dirty="0"/>
              <a:t>・統計量：決められた手続きでデータから得られる数値</a:t>
            </a:r>
            <a:endParaRPr lang="en-US" altLang="ja-JP" dirty="0"/>
          </a:p>
          <a:p>
            <a:pPr marL="0" indent="0" eaLnBrk="1" hangingPunct="1">
              <a:buNone/>
              <a:defRPr/>
            </a:pPr>
            <a:r>
              <a:rPr lang="ja-JP" altLang="en-US" dirty="0"/>
              <a:t>　情報（例：平均値、標準偏差）</a:t>
            </a:r>
            <a:endParaRPr lang="en-US" altLang="ja-JP" dirty="0"/>
          </a:p>
          <a:p>
            <a:pPr marL="0" indent="0" eaLnBrk="1" hangingPunct="1">
              <a:buNone/>
              <a:defRPr/>
            </a:pPr>
            <a:r>
              <a:rPr lang="ja-JP" altLang="en-US" dirty="0">
                <a:latin typeface="+mn-ea"/>
              </a:rPr>
              <a:t>・センサス：古代ローマ時代に　センソールという職名　</a:t>
            </a:r>
            <a:endParaRPr lang="en-US" altLang="ja-JP" dirty="0">
              <a:latin typeface="+mn-ea"/>
            </a:endParaRPr>
          </a:p>
          <a:p>
            <a:pPr marL="0" indent="0" eaLnBrk="1" hangingPunct="1">
              <a:buNone/>
              <a:defRPr/>
            </a:pPr>
            <a:r>
              <a:rPr lang="ja-JP" altLang="en-US" dirty="0">
                <a:latin typeface="+mn-ea"/>
              </a:rPr>
              <a:t>　をもった　市民登録や税金などを担当する役人が行った人口調査を行った</a:t>
            </a:r>
            <a:endParaRPr lang="en-US" altLang="ja-JP" dirty="0">
              <a:latin typeface="+mn-ea"/>
            </a:endParaRPr>
          </a:p>
          <a:p>
            <a:pPr eaLnBrk="1" hangingPunct="1">
              <a:defRPr/>
            </a:pPr>
            <a:endParaRPr lang="ja-JP" altLang="en-US" dirty="0"/>
          </a:p>
          <a:p>
            <a:pPr eaLnBrk="1" hangingPunct="1">
              <a:defRPr/>
            </a:pPr>
            <a:endParaRPr lang="ja-JP" altLang="en-US" dirty="0"/>
          </a:p>
        </p:txBody>
      </p:sp>
      <p:sp>
        <p:nvSpPr>
          <p:cNvPr id="9220" name="Rectangle 1030">
            <a:extLst>
              <a:ext uri="{FF2B5EF4-FFF2-40B4-BE49-F238E27FC236}">
                <a16:creationId xmlns:a16="http://schemas.microsoft.com/office/drawing/2014/main" id="{D4C0998C-6ADB-401D-A9D7-913E6761F49C}"/>
              </a:ext>
            </a:extLst>
          </p:cNvPr>
          <p:cNvSpPr>
            <a:spLocks noChangeArrowheads="1"/>
          </p:cNvSpPr>
          <p:nvPr/>
        </p:nvSpPr>
        <p:spPr bwMode="auto">
          <a:xfrm>
            <a:off x="838200" y="3851031"/>
            <a:ext cx="8077200" cy="17760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latin typeface="Times New Roman" panose="02020603050405020304" pitchFamily="18" charset="0"/>
            </a:endParaRPr>
          </a:p>
        </p:txBody>
      </p:sp>
      <p:sp>
        <p:nvSpPr>
          <p:cNvPr id="2" name="スライド番号プレースホルダー 1">
            <a:extLst>
              <a:ext uri="{FF2B5EF4-FFF2-40B4-BE49-F238E27FC236}">
                <a16:creationId xmlns:a16="http://schemas.microsoft.com/office/drawing/2014/main" id="{45F7FC8D-46B7-B94E-3375-E5F2F191DF7F}"/>
              </a:ext>
            </a:extLst>
          </p:cNvPr>
          <p:cNvSpPr>
            <a:spLocks noGrp="1"/>
          </p:cNvSpPr>
          <p:nvPr>
            <p:ph type="sldNum" sz="quarter" idx="12"/>
          </p:nvPr>
        </p:nvSpPr>
        <p:spPr/>
        <p:txBody>
          <a:bodyPr/>
          <a:lstStyle/>
          <a:p>
            <a:pPr>
              <a:defRPr/>
            </a:pPr>
            <a:fld id="{6F2008A6-72A8-4D36-9122-EF11DB488EBC}" type="slidenum">
              <a:rPr lang="ja-JP" altLang="en-US" smtClean="0"/>
              <a:pPr>
                <a:defRPr/>
              </a:pPr>
              <a:t>3</a:t>
            </a:fld>
            <a:endParaRPr lang="en-US" altLang="ja-JP"/>
          </a:p>
        </p:txBody>
      </p:sp>
    </p:spTree>
    <p:extLst>
      <p:ext uri="{BB962C8B-B14F-4D97-AF65-F5344CB8AC3E}">
        <p14:creationId xmlns:p14="http://schemas.microsoft.com/office/powerpoint/2010/main" val="20233678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70E69159-90BD-4EC2-990D-858AE4DB590D}"/>
              </a:ext>
            </a:extLst>
          </p:cNvPr>
          <p:cNvSpPr>
            <a:spLocks noGrp="1" noChangeArrowheads="1"/>
          </p:cNvSpPr>
          <p:nvPr>
            <p:ph type="title"/>
          </p:nvPr>
        </p:nvSpPr>
        <p:spPr>
          <a:xfrm>
            <a:off x="1216025" y="414338"/>
            <a:ext cx="8445500" cy="1143000"/>
          </a:xfrm>
          <a:noFill/>
        </p:spPr>
        <p:txBody>
          <a:bodyPr lIns="92075" tIns="46038" rIns="92075" bIns="46038"/>
          <a:lstStyle/>
          <a:p>
            <a:pPr eaLnBrk="1" hangingPunct="1"/>
            <a:r>
              <a:rPr lang="ja-JP" altLang="en-US" sz="4000" dirty="0"/>
              <a:t>帯グラフ作成の特徴</a:t>
            </a:r>
            <a:endParaRPr lang="ja-JP" altLang="ja-JP" sz="4000" dirty="0"/>
          </a:p>
        </p:txBody>
      </p:sp>
      <p:sp>
        <p:nvSpPr>
          <p:cNvPr id="72707" name="Rectangle 3">
            <a:extLst>
              <a:ext uri="{FF2B5EF4-FFF2-40B4-BE49-F238E27FC236}">
                <a16:creationId xmlns:a16="http://schemas.microsoft.com/office/drawing/2014/main" id="{B106365C-F1F7-4E59-A3BE-54714E557968}"/>
              </a:ext>
            </a:extLst>
          </p:cNvPr>
          <p:cNvSpPr>
            <a:spLocks noGrp="1" noChangeArrowheads="1"/>
          </p:cNvSpPr>
          <p:nvPr>
            <p:ph type="body" idx="1"/>
          </p:nvPr>
        </p:nvSpPr>
        <p:spPr>
          <a:xfrm>
            <a:off x="346868" y="1888833"/>
            <a:ext cx="9430668" cy="4114800"/>
          </a:xfrm>
          <a:noFill/>
        </p:spPr>
        <p:txBody>
          <a:bodyPr lIns="92075" tIns="46038" rIns="92075" bIns="46038"/>
          <a:lstStyle/>
          <a:p>
            <a:pPr marL="812800" indent="-812800" eaLnBrk="1" hangingPunct="1">
              <a:buFont typeface="Wingdings" panose="05000000000000000000" pitchFamily="2" charset="2"/>
              <a:buNone/>
            </a:pPr>
            <a:r>
              <a:rPr lang="ja-JP" altLang="en-US" dirty="0">
                <a:latin typeface="ＭＳ Ｐゴシック" panose="020B0600070205080204" pitchFamily="50" charset="-128"/>
              </a:rPr>
              <a:t>１ 特徴：棒の長さを</a:t>
            </a:r>
            <a:r>
              <a:rPr lang="en-US" altLang="ja-JP" dirty="0">
                <a:latin typeface="ＭＳ Ｐゴシック" panose="020B0600070205080204" pitchFamily="50" charset="-128"/>
              </a:rPr>
              <a:t>100</a:t>
            </a:r>
            <a:r>
              <a:rPr lang="ja-JP" altLang="en-US" dirty="0">
                <a:latin typeface="ＭＳ Ｐゴシック" panose="020B0600070205080204" pitchFamily="50" charset="-128"/>
              </a:rPr>
              <a:t>％として構成割合を表示</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２ 用途：連続した構成比の割合を観察</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３ 注意点：・棒の太さ、間隔を等しく</a:t>
            </a: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・ゼロ目盛、ゼロ線を入れる</a:t>
            </a: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・棒の説明は中央真下</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・短冊型：面積を直線で区切り、構成比割合をあらわす</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・縦型（年次推移、下→上）、横型（各項目、左→右）</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endParaRPr lang="ja-JP" altLang="en-US" dirty="0">
              <a:latin typeface="ＭＳ Ｐゴシック" panose="020B0600070205080204" pitchFamily="50" charset="-128"/>
            </a:endParaRPr>
          </a:p>
          <a:p>
            <a:pPr marL="812800" indent="-812800" eaLnBrk="1" hangingPunct="1">
              <a:buFont typeface="Wingdings" panose="05000000000000000000" pitchFamily="2" charset="2"/>
              <a:buNone/>
            </a:pPr>
            <a:endParaRPr lang="en-US" altLang="ja-JP" sz="3600"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D3861B30-3B7E-CB2A-9F8C-95F6A5517865}"/>
              </a:ext>
            </a:extLst>
          </p:cNvPr>
          <p:cNvSpPr>
            <a:spLocks noGrp="1"/>
          </p:cNvSpPr>
          <p:nvPr>
            <p:ph type="sldNum" sz="quarter" idx="12"/>
          </p:nvPr>
        </p:nvSpPr>
        <p:spPr/>
        <p:txBody>
          <a:bodyPr/>
          <a:lstStyle/>
          <a:p>
            <a:pPr>
              <a:defRPr/>
            </a:pPr>
            <a:fld id="{6F2008A6-72A8-4D36-9122-EF11DB488EBC}" type="slidenum">
              <a:rPr lang="ja-JP" altLang="en-US" smtClean="0"/>
              <a:pPr>
                <a:defRPr/>
              </a:pPr>
              <a:t>30</a:t>
            </a:fld>
            <a:endParaRPr lang="en-US" altLang="ja-JP"/>
          </a:p>
        </p:txBody>
      </p:sp>
    </p:spTree>
  </p:cSld>
  <p:clrMapOvr>
    <a:masterClrMapping/>
  </p:clrMapOvr>
  <p:transition spd="med">
    <p:wipe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a:extLst>
              <a:ext uri="{FF2B5EF4-FFF2-40B4-BE49-F238E27FC236}">
                <a16:creationId xmlns:a16="http://schemas.microsoft.com/office/drawing/2014/main" id="{BAEA4E55-E3AE-4366-9798-257C95FD8236}"/>
              </a:ext>
            </a:extLst>
          </p:cNvPr>
          <p:cNvSpPr>
            <a:spLocks noGrp="1" noChangeArrowheads="1"/>
          </p:cNvSpPr>
          <p:nvPr>
            <p:ph type="title"/>
          </p:nvPr>
        </p:nvSpPr>
        <p:spPr>
          <a:xfrm>
            <a:off x="1532619" y="980728"/>
            <a:ext cx="7878081" cy="811623"/>
          </a:xfrm>
        </p:spPr>
        <p:txBody>
          <a:bodyPr vert="horz" wrap="square" lIns="92075" tIns="46038" rIns="92075" bIns="46038" numCol="1" anchor="b" anchorCtr="0" compatLnSpc="1">
            <a:prstTxWarp prst="textNoShape">
              <a:avLst/>
            </a:prstTxWarp>
          </a:bodyPr>
          <a:lstStyle/>
          <a:p>
            <a:pPr eaLnBrk="1" hangingPunct="1">
              <a:defRPr/>
            </a:pPr>
            <a:br>
              <a:rPr lang="en-US" altLang="ja-JP" sz="4000" dirty="0">
                <a:latin typeface="ＭＳ Ｐゴシック" panose="020B0600070205080204" pitchFamily="50" charset="-128"/>
              </a:rPr>
            </a:br>
            <a:r>
              <a:rPr lang="ja-JP" altLang="en-US" sz="4000" dirty="0">
                <a:latin typeface="ＭＳ Ｐゴシック" panose="020B0600070205080204" pitchFamily="50" charset="-128"/>
              </a:rPr>
              <a:t>帯グラフ例</a:t>
            </a:r>
            <a:br>
              <a:rPr lang="en-US" altLang="ja-JP" sz="4000" dirty="0">
                <a:latin typeface="ＭＳ Ｐゴシック" panose="020B0600070205080204" pitchFamily="50" charset="-128"/>
              </a:rPr>
            </a:br>
            <a:r>
              <a:rPr lang="ja-JP" altLang="en-US" sz="3600" dirty="0">
                <a:latin typeface="ＭＳ Ｐゴシック" panose="020B0600070205080204" pitchFamily="50" charset="-128"/>
              </a:rPr>
              <a:t>年齢</a:t>
            </a:r>
            <a:r>
              <a:rPr lang="en-US" altLang="ja-JP" sz="3600" dirty="0">
                <a:latin typeface="ＭＳ Ｐゴシック" panose="020B0600070205080204" pitchFamily="50" charset="-128"/>
              </a:rPr>
              <a:t>3</a:t>
            </a:r>
            <a:r>
              <a:rPr lang="ja-JP" altLang="en-US" sz="3600" dirty="0">
                <a:latin typeface="ＭＳ Ｐゴシック" panose="020B0600070205080204" pitchFamily="50" charset="-128"/>
              </a:rPr>
              <a:t>区分別人口比率の推移</a:t>
            </a:r>
            <a:br>
              <a:rPr lang="en-US" altLang="ja-JP" sz="3600" dirty="0">
                <a:latin typeface="ＭＳ Ｐゴシック" panose="020B0600070205080204" pitchFamily="50" charset="-128"/>
              </a:rPr>
            </a:br>
            <a:r>
              <a:rPr lang="en-US" altLang="ja-JP" sz="3200" dirty="0">
                <a:latin typeface="ＭＳ Ｐゴシック" panose="020B0600070205080204" pitchFamily="50" charset="-128"/>
              </a:rPr>
              <a:t>0</a:t>
            </a:r>
            <a:r>
              <a:rPr lang="ja-JP" altLang="en-US" sz="3200" dirty="0">
                <a:latin typeface="ＭＳ Ｐゴシック" panose="020B0600070205080204" pitchFamily="50" charset="-128"/>
              </a:rPr>
              <a:t>～</a:t>
            </a:r>
            <a:r>
              <a:rPr lang="en-US" altLang="ja-JP" sz="3200" dirty="0">
                <a:latin typeface="ＭＳ Ｐゴシック" panose="020B0600070205080204" pitchFamily="50" charset="-128"/>
              </a:rPr>
              <a:t>14</a:t>
            </a:r>
            <a:r>
              <a:rPr lang="ja-JP" altLang="en-US" sz="3200" dirty="0">
                <a:latin typeface="ＭＳ Ｐゴシック" panose="020B0600070205080204" pitchFamily="50" charset="-128"/>
              </a:rPr>
              <a:t>歳人口比低下、</a:t>
            </a:r>
            <a:r>
              <a:rPr lang="en-US" altLang="ja-JP" sz="3200" dirty="0">
                <a:latin typeface="ＭＳ Ｐゴシック" panose="020B0600070205080204" pitchFamily="50" charset="-128"/>
              </a:rPr>
              <a:t>65</a:t>
            </a:r>
            <a:r>
              <a:rPr lang="ja-JP" altLang="en-US" sz="3200" dirty="0">
                <a:latin typeface="ＭＳ Ｐゴシック" panose="020B0600070205080204" pitchFamily="50" charset="-128"/>
              </a:rPr>
              <a:t>歳以上人口比上昇</a:t>
            </a:r>
            <a:endParaRPr lang="ja-JP" altLang="ja-JP" sz="3200" dirty="0">
              <a:latin typeface="ＭＳ Ｐゴシック" panose="020B0600070205080204" pitchFamily="50" charset="-128"/>
            </a:endParaRPr>
          </a:p>
        </p:txBody>
      </p:sp>
      <p:sp>
        <p:nvSpPr>
          <p:cNvPr id="4" name="スライド番号プレースホルダー 3">
            <a:extLst>
              <a:ext uri="{FF2B5EF4-FFF2-40B4-BE49-F238E27FC236}">
                <a16:creationId xmlns:a16="http://schemas.microsoft.com/office/drawing/2014/main" id="{E35F9F69-1567-4004-2EA4-72610AB33489}"/>
              </a:ext>
            </a:extLst>
          </p:cNvPr>
          <p:cNvSpPr>
            <a:spLocks noGrp="1"/>
          </p:cNvSpPr>
          <p:nvPr>
            <p:ph type="sldNum" sz="quarter" idx="12"/>
          </p:nvPr>
        </p:nvSpPr>
        <p:spPr/>
        <p:txBody>
          <a:bodyPr/>
          <a:lstStyle/>
          <a:p>
            <a:pPr>
              <a:defRPr/>
            </a:pPr>
            <a:fld id="{6F2008A6-72A8-4D36-9122-EF11DB488EBC}" type="slidenum">
              <a:rPr lang="ja-JP" altLang="en-US" smtClean="0"/>
              <a:pPr>
                <a:defRPr/>
              </a:pPr>
              <a:t>31</a:t>
            </a:fld>
            <a:endParaRPr lang="en-US" altLang="ja-JP"/>
          </a:p>
        </p:txBody>
      </p:sp>
      <p:pic>
        <p:nvPicPr>
          <p:cNvPr id="3" name="図 2">
            <a:extLst>
              <a:ext uri="{FF2B5EF4-FFF2-40B4-BE49-F238E27FC236}">
                <a16:creationId xmlns:a16="http://schemas.microsoft.com/office/drawing/2014/main" id="{E99589F4-6760-CFC1-E38E-F302F3972EEA}"/>
              </a:ext>
            </a:extLst>
          </p:cNvPr>
          <p:cNvPicPr>
            <a:picLocks noChangeAspect="1"/>
          </p:cNvPicPr>
          <p:nvPr/>
        </p:nvPicPr>
        <p:blipFill>
          <a:blip r:embed="rId3"/>
          <a:stretch>
            <a:fillRect/>
          </a:stretch>
        </p:blipFill>
        <p:spPr>
          <a:xfrm>
            <a:off x="1562526" y="2076582"/>
            <a:ext cx="7380957" cy="4448762"/>
          </a:xfrm>
          <a:prstGeom prst="rect">
            <a:avLst/>
          </a:prstGeom>
        </p:spPr>
      </p:pic>
    </p:spTree>
    <p:extLst>
      <p:ext uri="{BB962C8B-B14F-4D97-AF65-F5344CB8AC3E}">
        <p14:creationId xmlns:p14="http://schemas.microsoft.com/office/powerpoint/2010/main" val="1029142500"/>
      </p:ext>
    </p:extLst>
  </p:cSld>
  <p:clrMapOvr>
    <a:masterClrMapping/>
  </p:clrMapOvr>
  <p:transition spd="med">
    <p:wipe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23FE114E-9418-4CC2-BE88-8E14CA8751CD}"/>
              </a:ext>
            </a:extLst>
          </p:cNvPr>
          <p:cNvSpPr>
            <a:spLocks noGrp="1" noChangeArrowheads="1"/>
          </p:cNvSpPr>
          <p:nvPr>
            <p:ph type="title"/>
          </p:nvPr>
        </p:nvSpPr>
        <p:spPr>
          <a:xfrm>
            <a:off x="1352550" y="620713"/>
            <a:ext cx="8280400" cy="1143000"/>
          </a:xfrm>
          <a:noFill/>
        </p:spPr>
        <p:txBody>
          <a:bodyPr lIns="92075" tIns="46038" rIns="92075" bIns="46038"/>
          <a:lstStyle/>
          <a:p>
            <a:pPr eaLnBrk="1" hangingPunct="1"/>
            <a:r>
              <a:rPr lang="ja-JP" altLang="en-US" sz="4000" dirty="0"/>
              <a:t>レーダーチャートの特徴</a:t>
            </a:r>
            <a:br>
              <a:rPr lang="en-US" altLang="ja-JP" sz="4000" dirty="0"/>
            </a:br>
            <a:r>
              <a:rPr lang="ja-JP" altLang="en-US" sz="3200" dirty="0"/>
              <a:t>（広義の折れ線グラフ）</a:t>
            </a:r>
            <a:endParaRPr lang="ja-JP" altLang="ja-JP" sz="3200" dirty="0"/>
          </a:p>
        </p:txBody>
      </p:sp>
      <p:sp>
        <p:nvSpPr>
          <p:cNvPr id="74755" name="Rectangle 3">
            <a:extLst>
              <a:ext uri="{FF2B5EF4-FFF2-40B4-BE49-F238E27FC236}">
                <a16:creationId xmlns:a16="http://schemas.microsoft.com/office/drawing/2014/main" id="{5E7F99E5-F937-4CC7-86CA-BCD6A72F4B35}"/>
              </a:ext>
            </a:extLst>
          </p:cNvPr>
          <p:cNvSpPr>
            <a:spLocks noGrp="1" noChangeArrowheads="1"/>
          </p:cNvSpPr>
          <p:nvPr>
            <p:ph type="body" idx="1"/>
          </p:nvPr>
        </p:nvSpPr>
        <p:spPr>
          <a:xfrm>
            <a:off x="132209" y="1763713"/>
            <a:ext cx="9500741" cy="4114800"/>
          </a:xfrm>
          <a:noFill/>
        </p:spPr>
        <p:txBody>
          <a:bodyPr lIns="92075" tIns="46038" rIns="92075" bIns="46038"/>
          <a:lstStyle/>
          <a:p>
            <a:pPr marL="812800" indent="-812800" eaLnBrk="1" hangingPunct="1">
              <a:buFont typeface="Wingdings" panose="05000000000000000000" pitchFamily="2" charset="2"/>
              <a:buNone/>
            </a:pPr>
            <a:r>
              <a:rPr lang="ja-JP" altLang="en-US" dirty="0">
                <a:latin typeface="ＭＳ Ｐゴシック" panose="020B0600070205080204" pitchFamily="50" charset="-128"/>
              </a:rPr>
              <a:t>１ 特徴</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　同心円を目盛りとする折れ線で複数統計数量を表示　</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　各変数の値を相対的な値や重要度を把握</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２　用途</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　時系列の変化や項目別特徴を比較</a:t>
            </a:r>
            <a:endParaRPr lang="en-US" altLang="ja-JP" dirty="0">
              <a:latin typeface="ＭＳ Ｐゴシック" panose="020B0600070205080204" pitchFamily="50" charset="-128"/>
            </a:endParaRPr>
          </a:p>
          <a:p>
            <a:pPr marL="812800" indent="-812800" eaLnBrk="1" hangingPunct="1">
              <a:buNone/>
            </a:pPr>
            <a:r>
              <a:rPr lang="ja-JP" altLang="en-US" dirty="0">
                <a:latin typeface="ＭＳ Ｐゴシック" panose="020B0600070205080204" pitchFamily="50" charset="-128"/>
              </a:rPr>
              <a:t>　バランスが取れているほど正多角形に近い形</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３ 留意点</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　データ値が大きいほど良いデータに変換する</a:t>
            </a:r>
            <a:endParaRPr lang="en-US" altLang="ja-JP"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9EE681A2-F497-9AC1-878E-06C54E1EC9E3}"/>
              </a:ext>
            </a:extLst>
          </p:cNvPr>
          <p:cNvSpPr>
            <a:spLocks noGrp="1"/>
          </p:cNvSpPr>
          <p:nvPr>
            <p:ph type="sldNum" sz="quarter" idx="12"/>
          </p:nvPr>
        </p:nvSpPr>
        <p:spPr/>
        <p:txBody>
          <a:bodyPr/>
          <a:lstStyle/>
          <a:p>
            <a:pPr>
              <a:defRPr/>
            </a:pPr>
            <a:fld id="{6F2008A6-72A8-4D36-9122-EF11DB488EBC}" type="slidenum">
              <a:rPr lang="ja-JP" altLang="en-US" smtClean="0"/>
              <a:pPr>
                <a:defRPr/>
              </a:pPr>
              <a:t>32</a:t>
            </a:fld>
            <a:endParaRPr lang="en-US" altLang="ja-JP"/>
          </a:p>
        </p:txBody>
      </p:sp>
    </p:spTree>
  </p:cSld>
  <p:clrMapOvr>
    <a:masterClrMapping/>
  </p:clrMapOvr>
  <p:transition spd="med">
    <p:wipe dir="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a:extLst>
              <a:ext uri="{FF2B5EF4-FFF2-40B4-BE49-F238E27FC236}">
                <a16:creationId xmlns:a16="http://schemas.microsoft.com/office/drawing/2014/main" id="{BAEA4E55-E3AE-4366-9798-257C95FD8236}"/>
              </a:ext>
            </a:extLst>
          </p:cNvPr>
          <p:cNvSpPr>
            <a:spLocks noGrp="1" noChangeArrowheads="1"/>
          </p:cNvSpPr>
          <p:nvPr>
            <p:ph type="title"/>
          </p:nvPr>
        </p:nvSpPr>
        <p:spPr>
          <a:xfrm>
            <a:off x="1509254" y="842417"/>
            <a:ext cx="7620210" cy="811623"/>
          </a:xfrm>
        </p:spPr>
        <p:txBody>
          <a:bodyPr vert="horz" wrap="square" lIns="92075" tIns="46038" rIns="92075" bIns="46038" numCol="1" anchor="b" anchorCtr="0" compatLnSpc="1">
            <a:prstTxWarp prst="textNoShape">
              <a:avLst/>
            </a:prstTxWarp>
          </a:bodyPr>
          <a:lstStyle/>
          <a:p>
            <a:pPr eaLnBrk="1" hangingPunct="1">
              <a:defRPr/>
            </a:pPr>
            <a:br>
              <a:rPr lang="en-US" altLang="ja-JP" sz="4000" dirty="0">
                <a:latin typeface="ＭＳ Ｐゴシック" panose="020B0600070205080204" pitchFamily="50" charset="-128"/>
              </a:rPr>
            </a:br>
            <a:r>
              <a:rPr lang="ja-JP" altLang="en-US" sz="4000" dirty="0">
                <a:latin typeface="ＭＳ Ｐゴシック" panose="020B0600070205080204" pitchFamily="50" charset="-128"/>
              </a:rPr>
              <a:t>レーダーチャート例</a:t>
            </a:r>
            <a:br>
              <a:rPr lang="en-US" altLang="ja-JP" sz="4000" dirty="0">
                <a:latin typeface="ＭＳ Ｐゴシック" panose="020B0600070205080204" pitchFamily="50" charset="-128"/>
              </a:rPr>
            </a:br>
            <a:r>
              <a:rPr lang="ja-JP" altLang="en-US" sz="3600" dirty="0">
                <a:latin typeface="ＭＳ Ｐゴシック" panose="020B0600070205080204" pitchFamily="50" charset="-128"/>
              </a:rPr>
              <a:t>地域別人口</a:t>
            </a:r>
            <a:r>
              <a:rPr lang="en-US" altLang="ja-JP" sz="3600" dirty="0">
                <a:latin typeface="ＭＳ Ｐゴシック" panose="020B0600070205080204" pitchFamily="50" charset="-128"/>
              </a:rPr>
              <a:t>10</a:t>
            </a:r>
            <a:r>
              <a:rPr lang="ja-JP" altLang="en-US" sz="3600" dirty="0">
                <a:latin typeface="ＭＳ Ｐゴシック" panose="020B0600070205080204" pitchFamily="50" charset="-128"/>
              </a:rPr>
              <a:t>万人当たり医療施設数</a:t>
            </a:r>
            <a:endParaRPr lang="ja-JP" altLang="ja-JP" sz="3600" dirty="0">
              <a:latin typeface="ＭＳ Ｐゴシック" panose="020B0600070205080204" pitchFamily="50" charset="-128"/>
            </a:endParaRPr>
          </a:p>
        </p:txBody>
      </p:sp>
      <p:pic>
        <p:nvPicPr>
          <p:cNvPr id="4" name="図 3">
            <a:extLst>
              <a:ext uri="{FF2B5EF4-FFF2-40B4-BE49-F238E27FC236}">
                <a16:creationId xmlns:a16="http://schemas.microsoft.com/office/drawing/2014/main" id="{192B3B7E-B716-FF71-E04F-2BB32B9215BF}"/>
              </a:ext>
            </a:extLst>
          </p:cNvPr>
          <p:cNvPicPr>
            <a:picLocks noChangeAspect="1"/>
          </p:cNvPicPr>
          <p:nvPr/>
        </p:nvPicPr>
        <p:blipFill>
          <a:blip r:embed="rId3"/>
          <a:stretch>
            <a:fillRect/>
          </a:stretch>
        </p:blipFill>
        <p:spPr>
          <a:xfrm>
            <a:off x="4592960" y="1797096"/>
            <a:ext cx="4986238" cy="4756104"/>
          </a:xfrm>
          <a:prstGeom prst="rect">
            <a:avLst/>
          </a:prstGeom>
        </p:spPr>
      </p:pic>
      <p:sp>
        <p:nvSpPr>
          <p:cNvPr id="3" name="スライド番号プレースホルダー 2">
            <a:extLst>
              <a:ext uri="{FF2B5EF4-FFF2-40B4-BE49-F238E27FC236}">
                <a16:creationId xmlns:a16="http://schemas.microsoft.com/office/drawing/2014/main" id="{4DD1CFA9-92BD-C45C-2A43-1370E598E386}"/>
              </a:ext>
            </a:extLst>
          </p:cNvPr>
          <p:cNvSpPr>
            <a:spLocks noGrp="1"/>
          </p:cNvSpPr>
          <p:nvPr>
            <p:ph type="sldNum" sz="quarter" idx="12"/>
          </p:nvPr>
        </p:nvSpPr>
        <p:spPr/>
        <p:txBody>
          <a:bodyPr/>
          <a:lstStyle/>
          <a:p>
            <a:pPr>
              <a:defRPr/>
            </a:pPr>
            <a:fld id="{6F2008A6-72A8-4D36-9122-EF11DB488EBC}" type="slidenum">
              <a:rPr lang="ja-JP" altLang="en-US" smtClean="0"/>
              <a:pPr>
                <a:defRPr/>
              </a:pPr>
              <a:t>33</a:t>
            </a:fld>
            <a:endParaRPr lang="en-US" altLang="ja-JP"/>
          </a:p>
        </p:txBody>
      </p:sp>
      <p:pic>
        <p:nvPicPr>
          <p:cNvPr id="2" name="図 1">
            <a:extLst>
              <a:ext uri="{FF2B5EF4-FFF2-40B4-BE49-F238E27FC236}">
                <a16:creationId xmlns:a16="http://schemas.microsoft.com/office/drawing/2014/main" id="{C5064E67-1536-93B5-394E-30CD0A28F207}"/>
              </a:ext>
            </a:extLst>
          </p:cNvPr>
          <p:cNvPicPr>
            <a:picLocks noChangeAspect="1"/>
          </p:cNvPicPr>
          <p:nvPr/>
        </p:nvPicPr>
        <p:blipFill>
          <a:blip r:embed="rId4"/>
          <a:stretch>
            <a:fillRect/>
          </a:stretch>
        </p:blipFill>
        <p:spPr>
          <a:xfrm>
            <a:off x="992560" y="2060848"/>
            <a:ext cx="3600400" cy="4199100"/>
          </a:xfrm>
          <a:prstGeom prst="rect">
            <a:avLst/>
          </a:prstGeom>
        </p:spPr>
      </p:pic>
    </p:spTree>
    <p:extLst>
      <p:ext uri="{BB962C8B-B14F-4D97-AF65-F5344CB8AC3E}">
        <p14:creationId xmlns:p14="http://schemas.microsoft.com/office/powerpoint/2010/main" val="1348612013"/>
      </p:ext>
    </p:extLst>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ext Box 1">
            <a:extLst>
              <a:ext uri="{FF2B5EF4-FFF2-40B4-BE49-F238E27FC236}">
                <a16:creationId xmlns:a16="http://schemas.microsoft.com/office/drawing/2014/main" id="{86DE9C35-6AB7-4FFF-B9DB-8AE5D19C498A}"/>
              </a:ext>
            </a:extLst>
          </p:cNvPr>
          <p:cNvSpPr txBox="1">
            <a:spLocks noChangeArrowheads="1"/>
          </p:cNvSpPr>
          <p:nvPr/>
        </p:nvSpPr>
        <p:spPr bwMode="auto">
          <a:xfrm>
            <a:off x="1712641" y="836713"/>
            <a:ext cx="7056784" cy="720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b"/>
          <a:lstStyle>
            <a:lvl1pPr>
              <a:spcBef>
                <a:spcPct val="20000"/>
              </a:spcBef>
              <a:buClr>
                <a:schemeClr val="folHlink"/>
              </a:buClr>
              <a:buSzPct val="6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0"/>
              </a:spcBef>
              <a:buClrTx/>
              <a:buSzPct val="100000"/>
              <a:buFontTx/>
              <a:buNone/>
            </a:pPr>
            <a:endParaRPr lang="en-US" altLang="ja-JP" sz="4000" dirty="0">
              <a:solidFill>
                <a:srgbClr val="333399"/>
              </a:solidFill>
              <a:latin typeface="ＭＳ Ｐゴシック" panose="020B0600070205080204" pitchFamily="50" charset="-128"/>
            </a:endParaRPr>
          </a:p>
          <a:p>
            <a:pPr eaLnBrk="1" hangingPunct="1">
              <a:spcBef>
                <a:spcPct val="0"/>
              </a:spcBef>
              <a:buClrTx/>
              <a:buSzPct val="100000"/>
              <a:buFontTx/>
              <a:buNone/>
            </a:pPr>
            <a:endParaRPr lang="en-US" altLang="ja-JP" sz="4000" dirty="0">
              <a:solidFill>
                <a:srgbClr val="333399"/>
              </a:solidFill>
              <a:latin typeface="ＭＳ Ｐゴシック" panose="020B0600070205080204" pitchFamily="50" charset="-128"/>
            </a:endParaRPr>
          </a:p>
          <a:p>
            <a:pPr eaLnBrk="1" hangingPunct="1">
              <a:spcBef>
                <a:spcPct val="0"/>
              </a:spcBef>
              <a:buClrTx/>
              <a:buSzPct val="100000"/>
              <a:buFontTx/>
              <a:buNone/>
            </a:pPr>
            <a:r>
              <a:rPr lang="ja-JP" altLang="en-US" sz="4000" dirty="0">
                <a:solidFill>
                  <a:srgbClr val="333399"/>
                </a:solidFill>
                <a:latin typeface="ＭＳ Ｐゴシック" panose="020B0600070205080204" pitchFamily="50" charset="-128"/>
              </a:rPr>
              <a:t>統計データの必要性</a:t>
            </a:r>
            <a:endParaRPr lang="ja-JP" altLang="ja-JP" sz="4000" dirty="0">
              <a:solidFill>
                <a:srgbClr val="333399"/>
              </a:solidFill>
              <a:latin typeface="ＭＳ Ｐゴシック" panose="020B0600070205080204" pitchFamily="50" charset="-128"/>
            </a:endParaRPr>
          </a:p>
        </p:txBody>
      </p:sp>
      <p:sp>
        <p:nvSpPr>
          <p:cNvPr id="58371" name="Text Box 2">
            <a:extLst>
              <a:ext uri="{FF2B5EF4-FFF2-40B4-BE49-F238E27FC236}">
                <a16:creationId xmlns:a16="http://schemas.microsoft.com/office/drawing/2014/main" id="{ABE74660-1EEA-4F62-B1D9-28D2932837AE}"/>
              </a:ext>
            </a:extLst>
          </p:cNvPr>
          <p:cNvSpPr txBox="1">
            <a:spLocks noChangeArrowheads="1"/>
          </p:cNvSpPr>
          <p:nvPr/>
        </p:nvSpPr>
        <p:spPr bwMode="auto">
          <a:xfrm>
            <a:off x="577850" y="2061866"/>
            <a:ext cx="8947150" cy="4535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lstStyle>
            <a:lvl1pPr marL="812800" indent="-811213">
              <a:spcBef>
                <a:spcPct val="20000"/>
              </a:spcBef>
              <a:buClr>
                <a:schemeClr val="folHlink"/>
              </a:buClr>
              <a:buSzPct val="6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9pPr>
          </a:lstStyle>
          <a:p>
            <a:pPr>
              <a:lnSpc>
                <a:spcPts val="3500"/>
              </a:lnSpc>
              <a:spcBef>
                <a:spcPts val="900"/>
              </a:spcBef>
              <a:buClrTx/>
              <a:buNone/>
            </a:pPr>
            <a:r>
              <a:rPr lang="ja-JP" altLang="en-US" sz="3600" dirty="0">
                <a:solidFill>
                  <a:srgbClr val="000000"/>
                </a:solidFill>
                <a:latin typeface="+mn-ea"/>
                <a:ea typeface="+mn-ea"/>
              </a:rPr>
              <a:t>・数値データ</a:t>
            </a:r>
            <a:endParaRPr lang="en-US" altLang="ja-JP" sz="3600" dirty="0">
              <a:solidFill>
                <a:srgbClr val="000000"/>
              </a:solidFill>
              <a:latin typeface="+mn-ea"/>
              <a:ea typeface="+mn-ea"/>
            </a:endParaRPr>
          </a:p>
          <a:p>
            <a:pPr>
              <a:lnSpc>
                <a:spcPts val="3500"/>
              </a:lnSpc>
              <a:spcBef>
                <a:spcPts val="900"/>
              </a:spcBef>
              <a:buClrTx/>
              <a:buNone/>
            </a:pPr>
            <a:r>
              <a:rPr lang="ja-JP" altLang="en-US" sz="3600" dirty="0">
                <a:solidFill>
                  <a:srgbClr val="000000"/>
                </a:solidFill>
                <a:latin typeface="+mn-ea"/>
                <a:ea typeface="+mn-ea"/>
              </a:rPr>
              <a:t>　数値で表現されたデータは言葉と比べ</a:t>
            </a:r>
            <a:endParaRPr lang="en-US" altLang="ja-JP" sz="3600" dirty="0">
              <a:solidFill>
                <a:srgbClr val="000000"/>
              </a:solidFill>
              <a:latin typeface="+mn-ea"/>
              <a:ea typeface="+mn-ea"/>
            </a:endParaRPr>
          </a:p>
          <a:p>
            <a:pPr>
              <a:lnSpc>
                <a:spcPts val="3500"/>
              </a:lnSpc>
              <a:spcBef>
                <a:spcPts val="900"/>
              </a:spcBef>
              <a:buClrTx/>
              <a:buNone/>
            </a:pPr>
            <a:r>
              <a:rPr lang="en-US" altLang="ja-JP" sz="3600" dirty="0">
                <a:solidFill>
                  <a:srgbClr val="000000"/>
                </a:solidFill>
                <a:latin typeface="+mn-ea"/>
                <a:ea typeface="+mn-ea"/>
              </a:rPr>
              <a:t>  </a:t>
            </a:r>
            <a:r>
              <a:rPr lang="ja-JP" altLang="en-US" sz="3600" dirty="0">
                <a:solidFill>
                  <a:srgbClr val="000000"/>
                </a:solidFill>
                <a:latin typeface="+mn-ea"/>
                <a:ea typeface="+mn-ea"/>
              </a:rPr>
              <a:t>客観性が高い</a:t>
            </a:r>
            <a:endParaRPr lang="en-US" altLang="ja-JP" sz="3600" dirty="0">
              <a:solidFill>
                <a:srgbClr val="000000"/>
              </a:solidFill>
              <a:latin typeface="+mn-ea"/>
              <a:ea typeface="+mn-ea"/>
            </a:endParaRPr>
          </a:p>
          <a:p>
            <a:pPr>
              <a:lnSpc>
                <a:spcPts val="3500"/>
              </a:lnSpc>
              <a:spcBef>
                <a:spcPts val="900"/>
              </a:spcBef>
              <a:buClrTx/>
              <a:buNone/>
            </a:pPr>
            <a:r>
              <a:rPr lang="ja-JP" altLang="en-US" sz="3600" dirty="0">
                <a:solidFill>
                  <a:srgbClr val="000000"/>
                </a:solidFill>
                <a:latin typeface="+mn-ea"/>
                <a:ea typeface="+mn-ea"/>
              </a:rPr>
              <a:t>　</a:t>
            </a:r>
            <a:r>
              <a:rPr lang="en-US" altLang="ja-JP" dirty="0">
                <a:solidFill>
                  <a:srgbClr val="000000"/>
                </a:solidFill>
                <a:latin typeface="+mn-ea"/>
                <a:ea typeface="+mn-ea"/>
              </a:rPr>
              <a:t>※</a:t>
            </a:r>
            <a:r>
              <a:rPr lang="ja-JP" altLang="en-US" dirty="0">
                <a:solidFill>
                  <a:srgbClr val="000000"/>
                </a:solidFill>
                <a:latin typeface="+mn-ea"/>
                <a:ea typeface="+mn-ea"/>
              </a:rPr>
              <a:t>誰が見ても大体同じように解釈できる</a:t>
            </a:r>
            <a:endParaRPr lang="en-US" altLang="ja-JP" dirty="0">
              <a:solidFill>
                <a:srgbClr val="000000"/>
              </a:solidFill>
              <a:latin typeface="+mn-ea"/>
              <a:ea typeface="+mn-ea"/>
            </a:endParaRPr>
          </a:p>
          <a:p>
            <a:pPr>
              <a:lnSpc>
                <a:spcPts val="3500"/>
              </a:lnSpc>
              <a:spcBef>
                <a:spcPts val="900"/>
              </a:spcBef>
              <a:buClrTx/>
              <a:buNone/>
            </a:pPr>
            <a:r>
              <a:rPr lang="ja-JP" altLang="en-US" sz="3600" dirty="0">
                <a:solidFill>
                  <a:srgbClr val="000000"/>
                </a:solidFill>
                <a:latin typeface="+mn-ea"/>
                <a:ea typeface="+mn-ea"/>
              </a:rPr>
              <a:t>・データ分析</a:t>
            </a:r>
            <a:endParaRPr lang="en-US" altLang="ja-JP" sz="3600" dirty="0">
              <a:solidFill>
                <a:srgbClr val="000000"/>
              </a:solidFill>
              <a:latin typeface="+mn-ea"/>
              <a:ea typeface="+mn-ea"/>
            </a:endParaRPr>
          </a:p>
          <a:p>
            <a:pPr>
              <a:lnSpc>
                <a:spcPts val="3500"/>
              </a:lnSpc>
              <a:spcBef>
                <a:spcPts val="900"/>
              </a:spcBef>
              <a:buClrTx/>
              <a:buNone/>
            </a:pPr>
            <a:r>
              <a:rPr lang="ja-JP" altLang="en-US" sz="3600" dirty="0">
                <a:solidFill>
                  <a:srgbClr val="000000"/>
                </a:solidFill>
                <a:latin typeface="+mn-ea"/>
                <a:ea typeface="+mn-ea"/>
              </a:rPr>
              <a:t>　統計データから現状や判断に利用する情報</a:t>
            </a:r>
            <a:endParaRPr lang="en-US" altLang="ja-JP" sz="3600" dirty="0">
              <a:solidFill>
                <a:srgbClr val="000000"/>
              </a:solidFill>
              <a:latin typeface="+mn-ea"/>
              <a:ea typeface="+mn-ea"/>
            </a:endParaRPr>
          </a:p>
          <a:p>
            <a:pPr>
              <a:lnSpc>
                <a:spcPts val="3500"/>
              </a:lnSpc>
              <a:spcBef>
                <a:spcPts val="900"/>
              </a:spcBef>
              <a:buClrTx/>
              <a:buNone/>
            </a:pPr>
            <a:r>
              <a:rPr lang="ja-JP" altLang="en-US" sz="3600" dirty="0">
                <a:solidFill>
                  <a:srgbClr val="000000"/>
                </a:solidFill>
                <a:latin typeface="+mn-ea"/>
                <a:ea typeface="+mn-ea"/>
              </a:rPr>
              <a:t>　を引き出す</a:t>
            </a:r>
            <a:endParaRPr lang="en-US" altLang="ja-JP" sz="3600" dirty="0">
              <a:solidFill>
                <a:srgbClr val="000000"/>
              </a:solidFill>
              <a:latin typeface="+mn-ea"/>
              <a:ea typeface="+mn-ea"/>
            </a:endParaRPr>
          </a:p>
          <a:p>
            <a:pPr>
              <a:lnSpc>
                <a:spcPts val="3500"/>
              </a:lnSpc>
              <a:spcBef>
                <a:spcPts val="900"/>
              </a:spcBef>
              <a:buClrTx/>
              <a:buNone/>
            </a:pPr>
            <a:r>
              <a:rPr lang="ja-JP" altLang="en-US" sz="3600" dirty="0">
                <a:solidFill>
                  <a:srgbClr val="000000"/>
                </a:solidFill>
                <a:latin typeface="+mn-ea"/>
                <a:ea typeface="+mn-ea"/>
              </a:rPr>
              <a:t>　</a:t>
            </a:r>
            <a:r>
              <a:rPr lang="en-US" altLang="ja-JP" dirty="0">
                <a:solidFill>
                  <a:srgbClr val="000000"/>
                </a:solidFill>
                <a:latin typeface="+mn-ea"/>
                <a:ea typeface="+mn-ea"/>
              </a:rPr>
              <a:t>※</a:t>
            </a:r>
            <a:r>
              <a:rPr lang="ja-JP" altLang="en-US" dirty="0">
                <a:solidFill>
                  <a:srgbClr val="000000"/>
                </a:solidFill>
                <a:latin typeface="+mn-ea"/>
                <a:ea typeface="+mn-ea"/>
              </a:rPr>
              <a:t>政策の合意形成の証拠として利用できる</a:t>
            </a:r>
            <a:endParaRPr lang="ja-JP" altLang="ja-JP" dirty="0">
              <a:solidFill>
                <a:srgbClr val="000000"/>
              </a:solidFill>
              <a:latin typeface="+mn-ea"/>
              <a:ea typeface="+mn-ea"/>
            </a:endParaRPr>
          </a:p>
        </p:txBody>
      </p:sp>
      <p:sp>
        <p:nvSpPr>
          <p:cNvPr id="2" name="スライド番号プレースホルダー 1">
            <a:extLst>
              <a:ext uri="{FF2B5EF4-FFF2-40B4-BE49-F238E27FC236}">
                <a16:creationId xmlns:a16="http://schemas.microsoft.com/office/drawing/2014/main" id="{5911E552-65BC-D371-41C5-87E09AC8637A}"/>
              </a:ext>
            </a:extLst>
          </p:cNvPr>
          <p:cNvSpPr>
            <a:spLocks noGrp="1"/>
          </p:cNvSpPr>
          <p:nvPr>
            <p:ph type="sldNum" sz="quarter" idx="12"/>
          </p:nvPr>
        </p:nvSpPr>
        <p:spPr/>
        <p:txBody>
          <a:bodyPr/>
          <a:lstStyle/>
          <a:p>
            <a:pPr>
              <a:defRPr/>
            </a:pPr>
            <a:fld id="{9869D710-0DDB-456C-9C87-5EFD77CF9989}" type="slidenum">
              <a:rPr lang="ja-JP" altLang="en-US" smtClean="0"/>
              <a:pPr>
                <a:defRPr/>
              </a:pPr>
              <a:t>4</a:t>
            </a:fld>
            <a:endParaRPr lang="en-US" altLang="ja-JP"/>
          </a:p>
        </p:txBody>
      </p:sp>
    </p:spTree>
    <p:extLst>
      <p:ext uri="{BB962C8B-B14F-4D97-AF65-F5344CB8AC3E}">
        <p14:creationId xmlns:p14="http://schemas.microsoft.com/office/powerpoint/2010/main" val="44483109"/>
      </p:ext>
    </p:extLst>
  </p:cSld>
  <p:clrMapOvr>
    <a:masterClrMapping/>
  </p:clrMapOvr>
  <p:transition spd="med">
    <p:wipe dir="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957409B6-BFF7-42FC-B035-D021A70EAF2C}"/>
              </a:ext>
            </a:extLst>
          </p:cNvPr>
          <p:cNvSpPr>
            <a:spLocks noGrp="1" noChangeArrowheads="1"/>
          </p:cNvSpPr>
          <p:nvPr>
            <p:ph type="title"/>
          </p:nvPr>
        </p:nvSpPr>
        <p:spPr>
          <a:xfrm>
            <a:off x="1640632" y="510868"/>
            <a:ext cx="5998542" cy="1261949"/>
          </a:xfrm>
        </p:spPr>
        <p:txBody>
          <a:bodyPr/>
          <a:lstStyle/>
          <a:p>
            <a:pPr eaLnBrk="1" hangingPunct="1">
              <a:lnSpc>
                <a:spcPts val="3700"/>
              </a:lnSpc>
              <a:spcBef>
                <a:spcPts val="100"/>
              </a:spcBef>
            </a:pPr>
            <a:r>
              <a:rPr lang="ja-JP" altLang="en-US" sz="4000" dirty="0">
                <a:latin typeface="ＭＳ Ｐゴシック" panose="020B0600070205080204" pitchFamily="50" charset="-128"/>
              </a:rPr>
              <a:t>統計データの作成例</a:t>
            </a:r>
            <a:br>
              <a:rPr lang="en-US" altLang="ja-JP" sz="4000" dirty="0">
                <a:latin typeface="ＭＳ Ｐゴシック" panose="020B0600070205080204" pitchFamily="50" charset="-128"/>
              </a:rPr>
            </a:br>
            <a:r>
              <a:rPr lang="ja-JP" altLang="en-US" sz="4000" dirty="0">
                <a:latin typeface="ＭＳ Ｐゴシック" panose="020B0600070205080204" pitchFamily="50" charset="-128"/>
              </a:rPr>
              <a:t> </a:t>
            </a:r>
            <a:r>
              <a:rPr lang="ja-JP" altLang="en-US" sz="2954" dirty="0">
                <a:latin typeface="ＭＳ Ｐゴシック" panose="020B0600070205080204" pitchFamily="50" charset="-128"/>
              </a:rPr>
              <a:t>公的統計、電話調査</a:t>
            </a:r>
          </a:p>
        </p:txBody>
      </p:sp>
      <p:sp>
        <p:nvSpPr>
          <p:cNvPr id="7171" name="Rectangle 3">
            <a:extLst>
              <a:ext uri="{FF2B5EF4-FFF2-40B4-BE49-F238E27FC236}">
                <a16:creationId xmlns:a16="http://schemas.microsoft.com/office/drawing/2014/main" id="{B9CAA57A-3D06-43DC-A688-20291B1D19A8}"/>
              </a:ext>
            </a:extLst>
          </p:cNvPr>
          <p:cNvSpPr>
            <a:spLocks noGrp="1" noChangeArrowheads="1"/>
          </p:cNvSpPr>
          <p:nvPr>
            <p:ph type="body" idx="1"/>
          </p:nvPr>
        </p:nvSpPr>
        <p:spPr>
          <a:xfrm>
            <a:off x="128464" y="2041232"/>
            <a:ext cx="9649072" cy="4412105"/>
          </a:xfrm>
        </p:spPr>
        <p:txBody>
          <a:bodyPr/>
          <a:lstStyle/>
          <a:p>
            <a:pPr eaLnBrk="1" hangingPunct="1">
              <a:lnSpc>
                <a:spcPts val="3100"/>
              </a:lnSpc>
              <a:buNone/>
            </a:pPr>
            <a:r>
              <a:rPr lang="ja-JP" altLang="en-US" dirty="0">
                <a:latin typeface="+mn-ea"/>
              </a:rPr>
              <a:t>・消費者物価指数（加工統計）</a:t>
            </a:r>
            <a:endParaRPr lang="en-US" altLang="ja-JP" dirty="0">
              <a:latin typeface="+mn-ea"/>
            </a:endParaRPr>
          </a:p>
          <a:p>
            <a:pPr eaLnBrk="1" hangingPunct="1">
              <a:lnSpc>
                <a:spcPts val="3100"/>
              </a:lnSpc>
              <a:buNone/>
            </a:pPr>
            <a:r>
              <a:rPr lang="ja-JP" altLang="en-US" dirty="0">
                <a:latin typeface="+mn-ea"/>
              </a:rPr>
              <a:t>　調査員がメーカー、銘柄指定品目を毎月調査</a:t>
            </a:r>
            <a:endParaRPr lang="en-US" altLang="ja-JP" dirty="0">
              <a:latin typeface="+mn-ea"/>
            </a:endParaRPr>
          </a:p>
          <a:p>
            <a:pPr eaLnBrk="1" hangingPunct="1">
              <a:lnSpc>
                <a:spcPts val="3100"/>
              </a:lnSpc>
              <a:buNone/>
            </a:pPr>
            <a:r>
              <a:rPr lang="ja-JP" altLang="en-US" dirty="0">
                <a:latin typeface="+mn-ea"/>
              </a:rPr>
              <a:t>　</a:t>
            </a:r>
            <a:r>
              <a:rPr lang="en-US" altLang="ja-JP" dirty="0">
                <a:latin typeface="+mn-ea"/>
              </a:rPr>
              <a:t>100</a:t>
            </a:r>
            <a:r>
              <a:rPr lang="ja-JP" altLang="en-US" dirty="0">
                <a:latin typeface="+mn-ea"/>
              </a:rPr>
              <a:t>グラム当たり価格、生鮮品は月</a:t>
            </a:r>
            <a:r>
              <a:rPr lang="en-US" altLang="ja-JP" dirty="0">
                <a:latin typeface="+mn-ea"/>
              </a:rPr>
              <a:t>3</a:t>
            </a:r>
            <a:r>
              <a:rPr lang="ja-JP" altLang="en-US" dirty="0">
                <a:latin typeface="+mn-ea"/>
              </a:rPr>
              <a:t>回調査</a:t>
            </a:r>
            <a:endParaRPr lang="en-US" altLang="ja-JP" dirty="0">
              <a:latin typeface="+mn-ea"/>
            </a:endParaRPr>
          </a:p>
          <a:p>
            <a:pPr eaLnBrk="1" hangingPunct="1">
              <a:lnSpc>
                <a:spcPts val="3100"/>
              </a:lnSpc>
              <a:buNone/>
            </a:pPr>
            <a:r>
              <a:rPr lang="ja-JP" altLang="en-US" dirty="0">
                <a:latin typeface="+mn-ea"/>
              </a:rPr>
              <a:t>・空家数（</a:t>
            </a:r>
            <a:r>
              <a:rPr lang="en-US" altLang="ja-JP" dirty="0">
                <a:latin typeface="+mn-ea"/>
              </a:rPr>
              <a:t>3</a:t>
            </a:r>
            <a:r>
              <a:rPr lang="ja-JP" altLang="en-US" dirty="0">
                <a:latin typeface="+mn-ea"/>
              </a:rPr>
              <a:t>ヶ月間不使用）（標本調査）</a:t>
            </a:r>
            <a:endParaRPr lang="en-US" altLang="ja-JP" dirty="0">
              <a:latin typeface="+mn-ea"/>
            </a:endParaRPr>
          </a:p>
          <a:p>
            <a:pPr eaLnBrk="1" hangingPunct="1">
              <a:lnSpc>
                <a:spcPts val="3100"/>
              </a:lnSpc>
              <a:buNone/>
            </a:pPr>
            <a:r>
              <a:rPr lang="ja-JP" altLang="en-US" dirty="0">
                <a:latin typeface="+mn-ea"/>
              </a:rPr>
              <a:t>　住宅土地統計調査（総務省）</a:t>
            </a:r>
            <a:endParaRPr lang="en-US" altLang="ja-JP" dirty="0">
              <a:latin typeface="+mn-ea"/>
            </a:endParaRPr>
          </a:p>
          <a:p>
            <a:pPr eaLnBrk="1" hangingPunct="1">
              <a:lnSpc>
                <a:spcPts val="3100"/>
              </a:lnSpc>
              <a:buNone/>
            </a:pPr>
            <a:r>
              <a:rPr lang="ja-JP" altLang="en-US" dirty="0">
                <a:latin typeface="+mn-ea"/>
              </a:rPr>
              <a:t>　調査員が</a:t>
            </a:r>
            <a:r>
              <a:rPr lang="en-US" altLang="ja-JP" dirty="0">
                <a:latin typeface="+mn-ea"/>
              </a:rPr>
              <a:t>5</a:t>
            </a:r>
            <a:r>
              <a:rPr lang="ja-JP" altLang="en-US" dirty="0">
                <a:latin typeface="+mn-ea"/>
              </a:rPr>
              <a:t>年に</a:t>
            </a:r>
            <a:r>
              <a:rPr lang="en-US" altLang="ja-JP" dirty="0">
                <a:latin typeface="+mn-ea"/>
              </a:rPr>
              <a:t>1</a:t>
            </a:r>
            <a:r>
              <a:rPr lang="ja-JP" altLang="en-US" dirty="0">
                <a:latin typeface="+mn-ea"/>
              </a:rPr>
              <a:t>回調査（約</a:t>
            </a:r>
            <a:r>
              <a:rPr lang="en-US" altLang="ja-JP" dirty="0">
                <a:latin typeface="+mn-ea"/>
              </a:rPr>
              <a:t>370</a:t>
            </a:r>
            <a:r>
              <a:rPr lang="ja-JP" altLang="en-US" dirty="0">
                <a:latin typeface="+mn-ea"/>
              </a:rPr>
              <a:t>万戸標本調査）</a:t>
            </a:r>
            <a:endParaRPr lang="en-US" altLang="ja-JP" dirty="0">
              <a:latin typeface="+mn-ea"/>
            </a:endParaRPr>
          </a:p>
          <a:p>
            <a:pPr eaLnBrk="1" hangingPunct="1">
              <a:lnSpc>
                <a:spcPts val="3100"/>
              </a:lnSpc>
              <a:buNone/>
            </a:pPr>
            <a:r>
              <a:rPr lang="ja-JP" altLang="en-US" dirty="0">
                <a:latin typeface="+mn-ea"/>
              </a:rPr>
              <a:t>・政党支持率　電話調査（固定、携帯）</a:t>
            </a:r>
            <a:endParaRPr lang="en-US" altLang="ja-JP" dirty="0">
              <a:latin typeface="+mn-ea"/>
            </a:endParaRPr>
          </a:p>
          <a:p>
            <a:pPr eaLnBrk="1" hangingPunct="1">
              <a:lnSpc>
                <a:spcPts val="3100"/>
              </a:lnSpc>
              <a:buNone/>
            </a:pPr>
            <a:r>
              <a:rPr lang="ja-JP" altLang="en-US" dirty="0">
                <a:latin typeface="+mn-ea"/>
              </a:rPr>
              <a:t>　ＲＤＤ法（</a:t>
            </a:r>
            <a:r>
              <a:rPr lang="en-US" altLang="ja-JP" dirty="0">
                <a:latin typeface="+mn-ea"/>
              </a:rPr>
              <a:t>Random Digit Dialing</a:t>
            </a:r>
            <a:r>
              <a:rPr lang="ja-JP" altLang="en-US" dirty="0">
                <a:latin typeface="+mn-ea"/>
              </a:rPr>
              <a:t>）</a:t>
            </a:r>
            <a:endParaRPr lang="en-US" altLang="ja-JP" dirty="0">
              <a:latin typeface="+mn-ea"/>
            </a:endParaRPr>
          </a:p>
          <a:p>
            <a:pPr eaLnBrk="1" hangingPunct="1">
              <a:lnSpc>
                <a:spcPts val="3100"/>
              </a:lnSpc>
              <a:buNone/>
            </a:pPr>
            <a:r>
              <a:rPr lang="ja-JP" altLang="en-US" dirty="0">
                <a:latin typeface="+mn-ea"/>
              </a:rPr>
              <a:t>　</a:t>
            </a:r>
            <a:r>
              <a:rPr lang="en-US" altLang="ja-JP" dirty="0">
                <a:latin typeface="+mn-ea"/>
              </a:rPr>
              <a:t>1000</a:t>
            </a:r>
            <a:r>
              <a:rPr lang="ja-JP" altLang="en-US" dirty="0">
                <a:latin typeface="+mn-ea"/>
              </a:rPr>
              <a:t>～</a:t>
            </a:r>
            <a:r>
              <a:rPr lang="en-US" altLang="ja-JP" dirty="0">
                <a:latin typeface="+mn-ea"/>
              </a:rPr>
              <a:t>2000</a:t>
            </a:r>
            <a:r>
              <a:rPr lang="ja-JP" altLang="en-US" dirty="0">
                <a:latin typeface="+mn-ea"/>
              </a:rPr>
              <a:t>サンプル調査方法、誤差率</a:t>
            </a:r>
            <a:r>
              <a:rPr lang="en-US" altLang="ja-JP" dirty="0">
                <a:latin typeface="+mn-ea"/>
              </a:rPr>
              <a:t>(5%</a:t>
            </a:r>
            <a:r>
              <a:rPr lang="ja-JP" altLang="en-US" dirty="0">
                <a:latin typeface="+mn-ea"/>
              </a:rPr>
              <a:t>以内</a:t>
            </a:r>
            <a:r>
              <a:rPr lang="en-US" altLang="ja-JP" dirty="0">
                <a:latin typeface="+mn-ea"/>
              </a:rPr>
              <a:t>)</a:t>
            </a:r>
            <a:r>
              <a:rPr lang="ja-JP" altLang="en-US" dirty="0">
                <a:latin typeface="+mn-ea"/>
              </a:rPr>
              <a:t>確認</a:t>
            </a:r>
          </a:p>
        </p:txBody>
      </p:sp>
      <p:sp>
        <p:nvSpPr>
          <p:cNvPr id="2" name="スライド番号プレースホルダー 1">
            <a:extLst>
              <a:ext uri="{FF2B5EF4-FFF2-40B4-BE49-F238E27FC236}">
                <a16:creationId xmlns:a16="http://schemas.microsoft.com/office/drawing/2014/main" id="{C60B01C9-EA52-3806-860D-DD68C6466825}"/>
              </a:ext>
            </a:extLst>
          </p:cNvPr>
          <p:cNvSpPr>
            <a:spLocks noGrp="1"/>
          </p:cNvSpPr>
          <p:nvPr>
            <p:ph type="sldNum" sz="quarter" idx="12"/>
          </p:nvPr>
        </p:nvSpPr>
        <p:spPr/>
        <p:txBody>
          <a:bodyPr/>
          <a:lstStyle/>
          <a:p>
            <a:pPr>
              <a:defRPr/>
            </a:pPr>
            <a:fld id="{6F2008A6-72A8-4D36-9122-EF11DB488EBC}" type="slidenum">
              <a:rPr lang="ja-JP" altLang="en-US" smtClean="0"/>
              <a:pPr>
                <a:defRPr/>
              </a:pPr>
              <a:t>5</a:t>
            </a:fld>
            <a:endParaRPr lang="en-US" altLang="ja-JP"/>
          </a:p>
        </p:txBody>
      </p:sp>
    </p:spTree>
    <p:extLst>
      <p:ext uri="{BB962C8B-B14F-4D97-AF65-F5344CB8AC3E}">
        <p14:creationId xmlns:p14="http://schemas.microsoft.com/office/powerpoint/2010/main" val="1545873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35C4126C-9602-4252-9EA0-9397A505EFA3}"/>
              </a:ext>
            </a:extLst>
          </p:cNvPr>
          <p:cNvSpPr>
            <a:spLocks noGrp="1" noChangeArrowheads="1"/>
          </p:cNvSpPr>
          <p:nvPr>
            <p:ph type="title"/>
          </p:nvPr>
        </p:nvSpPr>
        <p:spPr/>
        <p:txBody>
          <a:bodyPr/>
          <a:lstStyle/>
          <a:p>
            <a:pPr eaLnBrk="1" hangingPunct="1"/>
            <a:r>
              <a:rPr lang="ja-JP" altLang="en-US" sz="4000" dirty="0">
                <a:latin typeface="ＭＳ Ｐゴシック" panose="020B0600070205080204" pitchFamily="50" charset="-128"/>
              </a:rPr>
              <a:t> 統計データの利用例</a:t>
            </a:r>
          </a:p>
        </p:txBody>
      </p:sp>
      <p:sp>
        <p:nvSpPr>
          <p:cNvPr id="13315" name="Rectangle 3">
            <a:extLst>
              <a:ext uri="{FF2B5EF4-FFF2-40B4-BE49-F238E27FC236}">
                <a16:creationId xmlns:a16="http://schemas.microsoft.com/office/drawing/2014/main" id="{8CAEE4F3-5C3B-4E31-89EC-9E293487BD2B}"/>
              </a:ext>
            </a:extLst>
          </p:cNvPr>
          <p:cNvSpPr>
            <a:spLocks noGrp="1" noChangeArrowheads="1"/>
          </p:cNvSpPr>
          <p:nvPr>
            <p:ph type="body" idx="1"/>
          </p:nvPr>
        </p:nvSpPr>
        <p:spPr>
          <a:xfrm>
            <a:off x="776536" y="1916832"/>
            <a:ext cx="7793037" cy="3798277"/>
          </a:xfrm>
        </p:spPr>
        <p:txBody>
          <a:bodyPr/>
          <a:lstStyle/>
          <a:p>
            <a:pPr eaLnBrk="1" hangingPunct="1">
              <a:buFont typeface="Wingdings" panose="05000000000000000000" pitchFamily="2" charset="2"/>
              <a:buNone/>
            </a:pPr>
            <a:r>
              <a:rPr lang="ja-JP" altLang="en-US" sz="3600" dirty="0">
                <a:latin typeface="ＭＳ Ｐゴシック" panose="020B0600070205080204" pitchFamily="50" charset="-128"/>
              </a:rPr>
              <a:t>・農業：品種改良</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・工業：製品品質管理</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・商業：販売戦略、広報戦略</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・医学：治療、薬品の有効性</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・教育：指導法の効果</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・行政：予算配分、基準作成、施設立地</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・研究：データ分析の解釈</a:t>
            </a:r>
            <a:endParaRPr lang="en-US" altLang="ja-JP" sz="3600" dirty="0">
              <a:latin typeface="ＭＳ Ｐゴシック" panose="020B0600070205080204" pitchFamily="50" charset="-128"/>
            </a:endParaRPr>
          </a:p>
        </p:txBody>
      </p:sp>
      <p:sp>
        <p:nvSpPr>
          <p:cNvPr id="3" name="スライド番号プレースホルダー 2">
            <a:extLst>
              <a:ext uri="{FF2B5EF4-FFF2-40B4-BE49-F238E27FC236}">
                <a16:creationId xmlns:a16="http://schemas.microsoft.com/office/drawing/2014/main" id="{7E026789-AFB6-A8FA-4919-D73C323C8FE1}"/>
              </a:ext>
            </a:extLst>
          </p:cNvPr>
          <p:cNvSpPr>
            <a:spLocks noGrp="1"/>
          </p:cNvSpPr>
          <p:nvPr>
            <p:ph type="sldNum" sz="quarter" idx="12"/>
          </p:nvPr>
        </p:nvSpPr>
        <p:spPr/>
        <p:txBody>
          <a:bodyPr/>
          <a:lstStyle/>
          <a:p>
            <a:pPr>
              <a:defRPr/>
            </a:pPr>
            <a:fld id="{6F2008A6-72A8-4D36-9122-EF11DB488EBC}" type="slidenum">
              <a:rPr lang="ja-JP" altLang="en-US" smtClean="0"/>
              <a:pPr>
                <a:defRPr/>
              </a:pPr>
              <a:t>6</a:t>
            </a:fld>
            <a:endParaRPr lang="en-US" altLang="ja-JP"/>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6F4AD692-A06E-4678-9FC1-678959DD6180}"/>
              </a:ext>
            </a:extLst>
          </p:cNvPr>
          <p:cNvSpPr>
            <a:spLocks noGrp="1" noChangeArrowheads="1"/>
          </p:cNvSpPr>
          <p:nvPr>
            <p:ph type="title"/>
          </p:nvPr>
        </p:nvSpPr>
        <p:spPr/>
        <p:txBody>
          <a:bodyPr/>
          <a:lstStyle/>
          <a:p>
            <a:pPr eaLnBrk="1" hangingPunct="1"/>
            <a:r>
              <a:rPr lang="ja-JP" altLang="en-US" sz="4000" dirty="0">
                <a:latin typeface="ＭＳ Ｐゴシック" panose="020B0600070205080204" pitchFamily="50" charset="-128"/>
              </a:rPr>
              <a:t>統計の種類</a:t>
            </a:r>
          </a:p>
        </p:txBody>
      </p:sp>
      <p:sp>
        <p:nvSpPr>
          <p:cNvPr id="15363" name="Rectangle 3">
            <a:extLst>
              <a:ext uri="{FF2B5EF4-FFF2-40B4-BE49-F238E27FC236}">
                <a16:creationId xmlns:a16="http://schemas.microsoft.com/office/drawing/2014/main" id="{AE0C46A3-49CF-4B33-AF01-DC33C47187B6}"/>
              </a:ext>
            </a:extLst>
          </p:cNvPr>
          <p:cNvSpPr>
            <a:spLocks noGrp="1" noChangeArrowheads="1"/>
          </p:cNvSpPr>
          <p:nvPr>
            <p:ph type="body" idx="1"/>
          </p:nvPr>
        </p:nvSpPr>
        <p:spPr>
          <a:xfrm>
            <a:off x="415925" y="2017713"/>
            <a:ext cx="9285288" cy="4114800"/>
          </a:xfrm>
        </p:spPr>
        <p:txBody>
          <a:bodyPr/>
          <a:lstStyle/>
          <a:p>
            <a:pPr eaLnBrk="1" hangingPunct="1">
              <a:buFont typeface="Wingdings" panose="05000000000000000000" pitchFamily="2" charset="2"/>
              <a:buNone/>
            </a:pPr>
            <a:r>
              <a:rPr lang="ja-JP" altLang="en-US" sz="3600" dirty="0">
                <a:latin typeface="ＭＳ Ｐゴシック" panose="020B0600070205080204" pitchFamily="50" charset="-128"/>
              </a:rPr>
              <a:t>・調査統計：調査結果に基づき作成</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　</a:t>
            </a:r>
            <a:r>
              <a:rPr lang="ja-JP" altLang="en-US" dirty="0">
                <a:latin typeface="ＭＳ Ｐゴシック" panose="020B0600070205080204" pitchFamily="50" charset="-128"/>
              </a:rPr>
              <a:t>統計調査により集められた情報</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・業務統計：業務資料に基づき作成</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　</a:t>
            </a:r>
            <a:r>
              <a:rPr lang="ja-JP" altLang="en-US" dirty="0">
                <a:latin typeface="ＭＳ Ｐゴシック" panose="020B0600070205080204" pitchFamily="50" charset="-128"/>
              </a:rPr>
              <a:t>行政機関が保有、行政文書に記録</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・加工統計：他の統計を加工して作成</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　</a:t>
            </a:r>
            <a:r>
              <a:rPr lang="ja-JP" altLang="en-US" dirty="0">
                <a:latin typeface="ＭＳ Ｐゴシック" panose="020B0600070205080204" pitchFamily="50" charset="-128"/>
              </a:rPr>
              <a:t>調査統計や業務統計等から作成</a:t>
            </a:r>
          </a:p>
        </p:txBody>
      </p:sp>
      <p:sp>
        <p:nvSpPr>
          <p:cNvPr id="2" name="スライド番号プレースホルダー 1">
            <a:extLst>
              <a:ext uri="{FF2B5EF4-FFF2-40B4-BE49-F238E27FC236}">
                <a16:creationId xmlns:a16="http://schemas.microsoft.com/office/drawing/2014/main" id="{58A57949-D38E-EB67-2EA8-99F7A4EACD18}"/>
              </a:ext>
            </a:extLst>
          </p:cNvPr>
          <p:cNvSpPr>
            <a:spLocks noGrp="1"/>
          </p:cNvSpPr>
          <p:nvPr>
            <p:ph type="sldNum" sz="quarter" idx="12"/>
          </p:nvPr>
        </p:nvSpPr>
        <p:spPr/>
        <p:txBody>
          <a:bodyPr/>
          <a:lstStyle/>
          <a:p>
            <a:pPr>
              <a:defRPr/>
            </a:pPr>
            <a:fld id="{6F2008A6-72A8-4D36-9122-EF11DB488EBC}" type="slidenum">
              <a:rPr lang="ja-JP" altLang="en-US" smtClean="0"/>
              <a:pPr>
                <a:defRPr/>
              </a:pPr>
              <a:t>7</a:t>
            </a:fld>
            <a:endParaRPr lang="en-US" altLang="ja-JP"/>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EB7838FE-FE9E-4F5E-96F2-7BD16842E610}"/>
              </a:ext>
            </a:extLst>
          </p:cNvPr>
          <p:cNvSpPr>
            <a:spLocks noGrp="1" noChangeArrowheads="1"/>
          </p:cNvSpPr>
          <p:nvPr>
            <p:ph type="title"/>
          </p:nvPr>
        </p:nvSpPr>
        <p:spPr>
          <a:xfrm>
            <a:off x="1472628" y="398884"/>
            <a:ext cx="8445500" cy="1143000"/>
          </a:xfrm>
        </p:spPr>
        <p:txBody>
          <a:bodyPr/>
          <a:lstStyle/>
          <a:p>
            <a:pPr eaLnBrk="1" hangingPunct="1"/>
            <a:br>
              <a:rPr lang="en-US" altLang="ja-JP" sz="4000" dirty="0">
                <a:latin typeface="ＭＳ Ｐゴシック" panose="020B0600070205080204" pitchFamily="50" charset="-128"/>
              </a:rPr>
            </a:br>
            <a:r>
              <a:rPr lang="ja-JP" altLang="en-US" sz="4000" dirty="0">
                <a:latin typeface="ＭＳ Ｐゴシック" panose="020B0600070205080204" pitchFamily="50" charset="-128"/>
              </a:rPr>
              <a:t>データの種類</a:t>
            </a:r>
            <a:br>
              <a:rPr lang="en-US" altLang="ja-JP" sz="4000" dirty="0">
                <a:latin typeface="ＭＳ Ｐゴシック" panose="020B0600070205080204" pitchFamily="50" charset="-128"/>
              </a:rPr>
            </a:br>
            <a:r>
              <a:rPr lang="ja-JP" altLang="en-US" sz="3600" dirty="0">
                <a:latin typeface="ＭＳ Ｐゴシック" panose="020B0600070205080204" pitchFamily="50" charset="-128"/>
              </a:rPr>
              <a:t>量的データと質的データ</a:t>
            </a:r>
          </a:p>
        </p:txBody>
      </p:sp>
      <p:sp>
        <p:nvSpPr>
          <p:cNvPr id="7171" name="Rectangle 3">
            <a:extLst>
              <a:ext uri="{FF2B5EF4-FFF2-40B4-BE49-F238E27FC236}">
                <a16:creationId xmlns:a16="http://schemas.microsoft.com/office/drawing/2014/main" id="{DE8E84F2-3725-4C5E-AFD6-5CCD1DE833D6}"/>
              </a:ext>
            </a:extLst>
          </p:cNvPr>
          <p:cNvSpPr>
            <a:spLocks noGrp="1" noChangeArrowheads="1"/>
          </p:cNvSpPr>
          <p:nvPr>
            <p:ph type="body" idx="1"/>
          </p:nvPr>
        </p:nvSpPr>
        <p:spPr>
          <a:xfrm>
            <a:off x="128464" y="1875842"/>
            <a:ext cx="9577064" cy="4114800"/>
          </a:xfrm>
        </p:spPr>
        <p:txBody>
          <a:bodyPr/>
          <a:lstStyle/>
          <a:p>
            <a:pPr eaLnBrk="1" hangingPunct="1">
              <a:buNone/>
            </a:pPr>
            <a:r>
              <a:rPr lang="ja-JP" altLang="en-US" sz="3600" dirty="0">
                <a:latin typeface="ＭＳ Ｐゴシック" panose="020B0600070205080204" pitchFamily="50" charset="-128"/>
              </a:rPr>
              <a:t>・量的データ </a:t>
            </a:r>
            <a:r>
              <a:rPr lang="ja-JP" altLang="en-US" dirty="0">
                <a:latin typeface="ＭＳ Ｐゴシック" panose="020B0600070205080204" pitchFamily="50" charset="-128"/>
              </a:rPr>
              <a:t>数量として記録されるデータ</a:t>
            </a:r>
            <a:endParaRPr lang="en-US" altLang="ja-JP" dirty="0">
              <a:latin typeface="ＭＳ Ｐゴシック" panose="020B0600070205080204" pitchFamily="50" charset="-128"/>
            </a:endParaRPr>
          </a:p>
          <a:p>
            <a:pPr eaLnBrk="1" hangingPunct="1">
              <a:buNone/>
            </a:pPr>
            <a:r>
              <a:rPr lang="ja-JP" altLang="en-US" sz="3600" dirty="0">
                <a:latin typeface="ＭＳ Ｐゴシック" panose="020B0600070205080204" pitchFamily="50" charset="-128"/>
              </a:rPr>
              <a:t> 　例）身長、体重、気温など</a:t>
            </a:r>
            <a:endParaRPr lang="en-US" altLang="ja-JP" sz="3600" dirty="0">
              <a:latin typeface="ＭＳ Ｐゴシック" panose="020B0600070205080204" pitchFamily="50" charset="-128"/>
            </a:endParaRPr>
          </a:p>
          <a:p>
            <a:pPr eaLnBrk="1" hangingPunct="1">
              <a:buNone/>
            </a:pPr>
            <a:r>
              <a:rPr lang="ja-JP" altLang="en-US" sz="3600" dirty="0">
                <a:latin typeface="ＭＳ Ｐゴシック" panose="020B0600070205080204" pitchFamily="50" charset="-128"/>
              </a:rPr>
              <a:t>　　小数点以下の値を持つ</a:t>
            </a:r>
            <a:endParaRPr lang="en-US" altLang="ja-JP" sz="3600" dirty="0">
              <a:latin typeface="ＭＳ Ｐゴシック" panose="020B0600070205080204" pitchFamily="50" charset="-128"/>
            </a:endParaRPr>
          </a:p>
          <a:p>
            <a:pPr eaLnBrk="1" hangingPunct="1">
              <a:buNone/>
            </a:pPr>
            <a:r>
              <a:rPr lang="ja-JP" altLang="en-US" sz="3600" dirty="0">
                <a:latin typeface="ＭＳ Ｐゴシック" panose="020B0600070205080204" pitchFamily="50" charset="-128"/>
              </a:rPr>
              <a:t>・質的データ </a:t>
            </a:r>
            <a:r>
              <a:rPr lang="ja-JP" altLang="en-US" dirty="0">
                <a:latin typeface="ＭＳ Ｐゴシック" panose="020B0600070205080204" pitchFamily="50" charset="-128"/>
              </a:rPr>
              <a:t>分類や種類の違いで記録されるデータ</a:t>
            </a:r>
            <a:endParaRPr lang="en-US" altLang="ja-JP" dirty="0">
              <a:latin typeface="ＭＳ Ｐゴシック" panose="020B0600070205080204" pitchFamily="50" charset="-128"/>
            </a:endParaRPr>
          </a:p>
          <a:p>
            <a:pPr eaLnBrk="1" hangingPunct="1">
              <a:buNone/>
            </a:pPr>
            <a:r>
              <a:rPr lang="en-US" altLang="ja-JP" sz="3600" dirty="0">
                <a:latin typeface="ＭＳ Ｐゴシック" panose="020B0600070205080204" pitchFamily="50" charset="-128"/>
              </a:rPr>
              <a:t>   </a:t>
            </a:r>
            <a:r>
              <a:rPr lang="ja-JP" altLang="en-US" sz="3600" dirty="0">
                <a:latin typeface="ＭＳ Ｐゴシック" panose="020B0600070205080204" pitchFamily="50" charset="-128"/>
              </a:rPr>
              <a:t>例）国籍、血液型、科目など</a:t>
            </a:r>
            <a:endParaRPr lang="en-US" altLang="ja-JP" sz="3600" dirty="0">
              <a:latin typeface="ＭＳ Ｐゴシック" panose="020B0600070205080204" pitchFamily="50" charset="-128"/>
            </a:endParaRPr>
          </a:p>
          <a:p>
            <a:pPr eaLnBrk="1" hangingPunct="1">
              <a:buNone/>
            </a:pPr>
            <a:r>
              <a:rPr lang="ja-JP" altLang="en-US" sz="3600" dirty="0">
                <a:latin typeface="ＭＳ Ｐゴシック" panose="020B0600070205080204" pitchFamily="50" charset="-128"/>
              </a:rPr>
              <a:t>　　小数点以下の値を持たない</a:t>
            </a:r>
            <a:r>
              <a:rPr lang="en-US" altLang="ja-JP" sz="3600" dirty="0">
                <a:latin typeface="ＭＳ Ｐゴシック" panose="020B0600070205080204" pitchFamily="50" charset="-128"/>
              </a:rPr>
              <a:t>(</a:t>
            </a:r>
            <a:r>
              <a:rPr lang="ja-JP" altLang="en-US" sz="3600" dirty="0">
                <a:latin typeface="ＭＳ Ｐゴシック" panose="020B0600070205080204" pitchFamily="50" charset="-128"/>
              </a:rPr>
              <a:t>整数、記号等）</a:t>
            </a:r>
            <a:endParaRPr lang="en-US" altLang="ja-JP" sz="3600" dirty="0">
              <a:latin typeface="ＭＳ Ｐゴシック" panose="020B0600070205080204" pitchFamily="50" charset="-128"/>
            </a:endParaRPr>
          </a:p>
          <a:p>
            <a:pPr eaLnBrk="1" hangingPunct="1">
              <a:buFont typeface="Wingdings" panose="05000000000000000000" pitchFamily="2" charset="2"/>
              <a:buNone/>
            </a:pPr>
            <a:endParaRPr lang="en-US" altLang="ja-JP" sz="3600" dirty="0">
              <a:latin typeface="ＭＳ Ｐゴシック" panose="020B0600070205080204" pitchFamily="50" charset="-128"/>
            </a:endParaRPr>
          </a:p>
          <a:p>
            <a:pPr eaLnBrk="1" hangingPunct="1">
              <a:buFont typeface="Wingdings" panose="05000000000000000000" pitchFamily="2" charset="2"/>
              <a:buNone/>
            </a:pP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　</a:t>
            </a:r>
          </a:p>
        </p:txBody>
      </p:sp>
      <p:sp>
        <p:nvSpPr>
          <p:cNvPr id="2" name="スライド番号プレースホルダー 1">
            <a:extLst>
              <a:ext uri="{FF2B5EF4-FFF2-40B4-BE49-F238E27FC236}">
                <a16:creationId xmlns:a16="http://schemas.microsoft.com/office/drawing/2014/main" id="{BA6E3EDE-C700-3462-BB1B-F3388CCE1BE8}"/>
              </a:ext>
            </a:extLst>
          </p:cNvPr>
          <p:cNvSpPr>
            <a:spLocks noGrp="1"/>
          </p:cNvSpPr>
          <p:nvPr>
            <p:ph type="sldNum" sz="quarter" idx="12"/>
          </p:nvPr>
        </p:nvSpPr>
        <p:spPr/>
        <p:txBody>
          <a:bodyPr/>
          <a:lstStyle/>
          <a:p>
            <a:pPr>
              <a:defRPr/>
            </a:pPr>
            <a:fld id="{6F2008A6-72A8-4D36-9122-EF11DB488EBC}" type="slidenum">
              <a:rPr lang="ja-JP" altLang="en-US" smtClean="0"/>
              <a:pPr>
                <a:defRPr/>
              </a:pPr>
              <a:t>8</a:t>
            </a:fld>
            <a:endParaRPr lang="en-US" altLang="ja-JP"/>
          </a:p>
        </p:txBody>
      </p:sp>
    </p:spTree>
    <p:extLst>
      <p:ext uri="{BB962C8B-B14F-4D97-AF65-F5344CB8AC3E}">
        <p14:creationId xmlns:p14="http://schemas.microsoft.com/office/powerpoint/2010/main" val="22316222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C53D3B78-8C62-4F4D-B5D9-12A015F7C243}"/>
              </a:ext>
            </a:extLst>
          </p:cNvPr>
          <p:cNvSpPr>
            <a:spLocks noGrp="1" noChangeArrowheads="1"/>
          </p:cNvSpPr>
          <p:nvPr>
            <p:ph type="title"/>
          </p:nvPr>
        </p:nvSpPr>
        <p:spPr/>
        <p:txBody>
          <a:bodyPr vert="horz" wrap="square" lIns="92075" tIns="46038" rIns="92075" bIns="46038" numCol="1" anchor="b" anchorCtr="0" compatLnSpc="1">
            <a:prstTxWarp prst="textNoShape">
              <a:avLst/>
            </a:prstTxWarp>
          </a:bodyPr>
          <a:lstStyle/>
          <a:p>
            <a:pPr eaLnBrk="1" hangingPunct="1">
              <a:defRPr/>
            </a:pPr>
            <a:r>
              <a:rPr lang="ja-JP" altLang="en-US" sz="4000" dirty="0">
                <a:latin typeface="+mn-ea"/>
                <a:ea typeface="+mn-ea"/>
              </a:rPr>
              <a:t>質的データと量的データ例</a:t>
            </a:r>
            <a:endParaRPr lang="ja-JP" altLang="ja-JP" sz="4000" dirty="0">
              <a:latin typeface="+mn-ea"/>
              <a:ea typeface="+mn-ea"/>
            </a:endParaRPr>
          </a:p>
        </p:txBody>
      </p:sp>
      <p:sp>
        <p:nvSpPr>
          <p:cNvPr id="11267" name="Rectangle 3">
            <a:extLst>
              <a:ext uri="{FF2B5EF4-FFF2-40B4-BE49-F238E27FC236}">
                <a16:creationId xmlns:a16="http://schemas.microsoft.com/office/drawing/2014/main" id="{5F34052F-683F-4217-9B3C-862BE00AAAF1}"/>
              </a:ext>
            </a:extLst>
          </p:cNvPr>
          <p:cNvSpPr>
            <a:spLocks noGrp="1" noChangeArrowheads="1"/>
          </p:cNvSpPr>
          <p:nvPr>
            <p:ph type="body" idx="1"/>
          </p:nvPr>
        </p:nvSpPr>
        <p:spPr>
          <a:xfrm>
            <a:off x="257814" y="2004219"/>
            <a:ext cx="9591730" cy="4114800"/>
          </a:xfrm>
        </p:spPr>
        <p:txBody>
          <a:bodyPr vert="horz" wrap="square" lIns="92075" tIns="46038" rIns="92075" bIns="46038" numCol="1" anchor="t" anchorCtr="0" compatLnSpc="1">
            <a:prstTxWarp prst="textNoShape">
              <a:avLst/>
            </a:prstTxWarp>
          </a:bodyPr>
          <a:lstStyle/>
          <a:p>
            <a:pPr eaLnBrk="1" hangingPunct="1">
              <a:lnSpc>
                <a:spcPct val="90000"/>
              </a:lnSpc>
              <a:buFont typeface="Wingdings" panose="05000000000000000000" pitchFamily="2" charset="2"/>
              <a:buNone/>
              <a:defRPr/>
            </a:pPr>
            <a:r>
              <a:rPr lang="ja-JP" altLang="en-US" dirty="0">
                <a:latin typeface="+mn-ea"/>
              </a:rPr>
              <a:t>・質的データ例　満足度（主観データ）　選択肢で回答</a:t>
            </a:r>
            <a:endParaRPr lang="en-US" altLang="ja-JP" dirty="0">
              <a:latin typeface="+mn-ea"/>
            </a:endParaRPr>
          </a:p>
          <a:p>
            <a:pPr eaLnBrk="1" hangingPunct="1">
              <a:lnSpc>
                <a:spcPct val="90000"/>
              </a:lnSpc>
              <a:buFont typeface="Wingdings" panose="05000000000000000000" pitchFamily="2" charset="2"/>
              <a:buNone/>
              <a:defRPr/>
            </a:pPr>
            <a:endParaRPr lang="en-US" altLang="ja-JP" dirty="0">
              <a:latin typeface="+mn-ea"/>
            </a:endParaRPr>
          </a:p>
          <a:p>
            <a:pPr eaLnBrk="1" hangingPunct="1">
              <a:lnSpc>
                <a:spcPct val="90000"/>
              </a:lnSpc>
              <a:buFont typeface="Wingdings" panose="05000000000000000000" pitchFamily="2" charset="2"/>
              <a:buNone/>
              <a:defRPr/>
            </a:pPr>
            <a:endParaRPr lang="en-US" altLang="ja-JP" dirty="0">
              <a:latin typeface="+mn-ea"/>
            </a:endParaRPr>
          </a:p>
          <a:p>
            <a:pPr eaLnBrk="1" hangingPunct="1">
              <a:lnSpc>
                <a:spcPct val="90000"/>
              </a:lnSpc>
              <a:buFont typeface="Wingdings" panose="05000000000000000000" pitchFamily="2" charset="2"/>
              <a:buNone/>
              <a:defRPr/>
            </a:pPr>
            <a:endParaRPr lang="en-US" altLang="ja-JP" dirty="0">
              <a:latin typeface="+mn-ea"/>
            </a:endParaRPr>
          </a:p>
          <a:p>
            <a:pPr eaLnBrk="1" hangingPunct="1">
              <a:lnSpc>
                <a:spcPct val="90000"/>
              </a:lnSpc>
              <a:buFont typeface="Wingdings" panose="05000000000000000000" pitchFamily="2" charset="2"/>
              <a:buNone/>
              <a:defRPr/>
            </a:pP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・量的データ　観戦カ所（数量データ）　数字で回答可能</a:t>
            </a:r>
          </a:p>
        </p:txBody>
      </p:sp>
      <p:sp>
        <p:nvSpPr>
          <p:cNvPr id="19460" name="Text Box 4">
            <a:extLst>
              <a:ext uri="{FF2B5EF4-FFF2-40B4-BE49-F238E27FC236}">
                <a16:creationId xmlns:a16="http://schemas.microsoft.com/office/drawing/2014/main" id="{878D4A15-44DA-48BF-90DF-AC00774E42C8}"/>
              </a:ext>
            </a:extLst>
          </p:cNvPr>
          <p:cNvSpPr txBox="1">
            <a:spLocks noChangeArrowheads="1"/>
          </p:cNvSpPr>
          <p:nvPr/>
        </p:nvSpPr>
        <p:spPr bwMode="auto">
          <a:xfrm>
            <a:off x="8686800" y="5456238"/>
            <a:ext cx="18415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400">
              <a:latin typeface="Times New Roman" panose="02020603050405020304" pitchFamily="18" charset="0"/>
            </a:endParaRPr>
          </a:p>
        </p:txBody>
      </p:sp>
      <p:sp>
        <p:nvSpPr>
          <p:cNvPr id="2" name="スライド番号プレースホルダー 1">
            <a:extLst>
              <a:ext uri="{FF2B5EF4-FFF2-40B4-BE49-F238E27FC236}">
                <a16:creationId xmlns:a16="http://schemas.microsoft.com/office/drawing/2014/main" id="{1860FBDA-CCFF-77FF-7D70-A4B8370EF418}"/>
              </a:ext>
            </a:extLst>
          </p:cNvPr>
          <p:cNvSpPr>
            <a:spLocks noGrp="1"/>
          </p:cNvSpPr>
          <p:nvPr>
            <p:ph type="sldNum" sz="quarter" idx="12"/>
          </p:nvPr>
        </p:nvSpPr>
        <p:spPr/>
        <p:txBody>
          <a:bodyPr/>
          <a:lstStyle/>
          <a:p>
            <a:pPr>
              <a:defRPr/>
            </a:pPr>
            <a:fld id="{D51CDF6C-AC34-43BF-BD3F-4750FE7427DC}" type="slidenum">
              <a:rPr lang="ja-JP" altLang="en-US" smtClean="0"/>
              <a:pPr>
                <a:defRPr/>
              </a:pPr>
              <a:t>9</a:t>
            </a:fld>
            <a:endParaRPr lang="en-US" altLang="ja-JP"/>
          </a:p>
        </p:txBody>
      </p:sp>
      <p:pic>
        <p:nvPicPr>
          <p:cNvPr id="3" name="図 2">
            <a:extLst>
              <a:ext uri="{FF2B5EF4-FFF2-40B4-BE49-F238E27FC236}">
                <a16:creationId xmlns:a16="http://schemas.microsoft.com/office/drawing/2014/main" id="{7DE02B8A-3D48-A0BD-FA8D-FA0EEF387A19}"/>
              </a:ext>
            </a:extLst>
          </p:cNvPr>
          <p:cNvPicPr>
            <a:picLocks noChangeAspect="1"/>
          </p:cNvPicPr>
          <p:nvPr/>
        </p:nvPicPr>
        <p:blipFill>
          <a:blip r:embed="rId3"/>
          <a:stretch>
            <a:fillRect/>
          </a:stretch>
        </p:blipFill>
        <p:spPr>
          <a:xfrm>
            <a:off x="2887511" y="2499360"/>
            <a:ext cx="3901440" cy="1859280"/>
          </a:xfrm>
          <a:prstGeom prst="rect">
            <a:avLst/>
          </a:prstGeom>
        </p:spPr>
      </p:pic>
      <p:pic>
        <p:nvPicPr>
          <p:cNvPr id="4" name="図 3">
            <a:extLst>
              <a:ext uri="{FF2B5EF4-FFF2-40B4-BE49-F238E27FC236}">
                <a16:creationId xmlns:a16="http://schemas.microsoft.com/office/drawing/2014/main" id="{265496F8-6464-B80C-61A9-DBA2C4775E5D}"/>
              </a:ext>
            </a:extLst>
          </p:cNvPr>
          <p:cNvPicPr>
            <a:picLocks noChangeAspect="1"/>
          </p:cNvPicPr>
          <p:nvPr/>
        </p:nvPicPr>
        <p:blipFill>
          <a:blip r:embed="rId4"/>
          <a:stretch>
            <a:fillRect/>
          </a:stretch>
        </p:blipFill>
        <p:spPr>
          <a:xfrm>
            <a:off x="2860115" y="5123832"/>
            <a:ext cx="3901440" cy="1356360"/>
          </a:xfrm>
          <a:prstGeom prst="rect">
            <a:avLst/>
          </a:prstGeom>
        </p:spPr>
      </p:pic>
    </p:spTree>
    <p:extLst>
      <p:ext uri="{BB962C8B-B14F-4D97-AF65-F5344CB8AC3E}">
        <p14:creationId xmlns:p14="http://schemas.microsoft.com/office/powerpoint/2010/main" val="2476332111"/>
      </p:ext>
    </p:extLst>
  </p:cSld>
  <p:clrMapOvr>
    <a:masterClrMapping/>
  </p:clrMapOvr>
  <p:transition spd="med">
    <p:wipe dir="r"/>
  </p:transition>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ＭＳ Ｐゴシック"/>
        <a:cs typeface=""/>
      </a:majorFont>
      <a:minorFont>
        <a:latin typeface="Tahom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ja-JP" sz="2400" b="0" i="0" u="none" strike="noStrike" cap="none" normalizeH="0" baseline="0" smtClean="0">
            <a:ln>
              <a:noFill/>
            </a:ln>
            <a:solidFill>
              <a:schemeClr val="tx1"/>
            </a:solidFill>
            <a:effectLst/>
            <a:latin typeface="Tahoma" pitchFamily="34" charset="0"/>
            <a:ea typeface="ＭＳ Ｐゴシック"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ja-JP" sz="2400" b="0" i="0" u="none" strike="noStrike" cap="none" normalizeH="0" baseline="0" smtClean="0">
            <a:ln>
              <a:noFill/>
            </a:ln>
            <a:solidFill>
              <a:schemeClr val="tx1"/>
            </a:solidFill>
            <a:effectLst/>
            <a:latin typeface="Tahoma" pitchFamily="34" charset="0"/>
            <a:ea typeface="ＭＳ Ｐゴシック" pitchFamily="50" charset="-128"/>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5826</TotalTime>
  <Words>5178</Words>
  <Application>Microsoft Office PowerPoint</Application>
  <PresentationFormat>A4 210 x 297 mm</PresentationFormat>
  <Paragraphs>488</Paragraphs>
  <Slides>33</Slides>
  <Notes>33</Notes>
  <HiddenSlides>0</HiddenSlides>
  <MMClips>0</MMClips>
  <ScaleCrop>false</ScaleCrop>
  <HeadingPairs>
    <vt:vector size="8" baseType="variant">
      <vt:variant>
        <vt:lpstr>使用されているフォント</vt:lpstr>
      </vt:variant>
      <vt:variant>
        <vt:i4>6</vt:i4>
      </vt:variant>
      <vt:variant>
        <vt:lpstr>テーマ</vt:lpstr>
      </vt:variant>
      <vt:variant>
        <vt:i4>1</vt:i4>
      </vt:variant>
      <vt:variant>
        <vt:lpstr>埋め込まれた OLE サーバー</vt:lpstr>
      </vt:variant>
      <vt:variant>
        <vt:i4>1</vt:i4>
      </vt:variant>
      <vt:variant>
        <vt:lpstr>スライド タイトル</vt:lpstr>
      </vt:variant>
      <vt:variant>
        <vt:i4>33</vt:i4>
      </vt:variant>
    </vt:vector>
  </HeadingPairs>
  <TitlesOfParts>
    <vt:vector size="41" baseType="lpstr">
      <vt:lpstr>ＭＳ Ｐゴシック</vt:lpstr>
      <vt:lpstr>ＭＳ Ｐ明朝</vt:lpstr>
      <vt:lpstr>Arial</vt:lpstr>
      <vt:lpstr>Tahoma</vt:lpstr>
      <vt:lpstr>Times New Roman</vt:lpstr>
      <vt:lpstr>Wingdings</vt:lpstr>
      <vt:lpstr>Blends</vt:lpstr>
      <vt:lpstr>Clip</vt:lpstr>
      <vt:lpstr>統計データの見方・使い方</vt:lpstr>
      <vt:lpstr>統計データの見方・使い方 報告概要</vt:lpstr>
      <vt:lpstr>Ⅰ 統計データの見方・使い方 1 統計用語の見方・使い方</vt:lpstr>
      <vt:lpstr>PowerPoint プレゼンテーション</vt:lpstr>
      <vt:lpstr>統計データの作成例  公的統計、電話調査</vt:lpstr>
      <vt:lpstr> 統計データの利用例</vt:lpstr>
      <vt:lpstr>統計の種類</vt:lpstr>
      <vt:lpstr> データの種類 量的データと質的データ</vt:lpstr>
      <vt:lpstr>質的データと量的データ例</vt:lpstr>
      <vt:lpstr>データの読み方</vt:lpstr>
      <vt:lpstr>PowerPoint プレゼンテーション</vt:lpstr>
      <vt:lpstr>統計表例（実数、増減率、構成比、寄与度）</vt:lpstr>
      <vt:lpstr>統計表作成のポイント</vt:lpstr>
      <vt:lpstr>統計表で用いられる記号</vt:lpstr>
      <vt:lpstr>コメント用語の留意点</vt:lpstr>
      <vt:lpstr>統計（数字）の単位 千円、百万円（地域）、10億円(全国）</vt:lpstr>
      <vt:lpstr>統計表の見方・データ整理の方法</vt:lpstr>
      <vt:lpstr>離散データと連続データ</vt:lpstr>
      <vt:lpstr>データチェックの方法</vt:lpstr>
      <vt:lpstr> ２ 基本的なグラフ　　 　データと統計グラフ</vt:lpstr>
      <vt:lpstr>統計グラフの役割とデータの種類</vt:lpstr>
      <vt:lpstr>PowerPoint プレゼンテーション</vt:lpstr>
      <vt:lpstr>PowerPoint プレゼンテーション</vt:lpstr>
      <vt:lpstr>棒グラフ作成の特徴</vt:lpstr>
      <vt:lpstr> 棒グラフ例  年齢3区分別総人口の推移（65歳以上人口増加）</vt:lpstr>
      <vt:lpstr>折れ線グラフ作成の特徴</vt:lpstr>
      <vt:lpstr>折れ線グラフ例 人口要因別増減 の推移</vt:lpstr>
      <vt:lpstr>円グラフ作成の特徴</vt:lpstr>
      <vt:lpstr> 円グラフ例 農業産出額割合</vt:lpstr>
      <vt:lpstr>帯グラフ作成の特徴</vt:lpstr>
      <vt:lpstr> 帯グラフ例 年齢3区分別人口比率の推移 0～14歳人口比低下、65歳以上人口比上昇</vt:lpstr>
      <vt:lpstr>レーダーチャートの特徴 （広義の折れ線グラフ）</vt:lpstr>
      <vt:lpstr> レーダーチャート例 地域別人口10万人当たり医療施設数</vt:lpstr>
    </vt:vector>
  </TitlesOfParts>
  <Company>兵庫県</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統計データの見方使い方</dc:title>
  <dc:creator>兵庫県</dc:creator>
  <cp:lastModifiedBy>芦谷　恒憲</cp:lastModifiedBy>
  <cp:revision>826</cp:revision>
  <cp:lastPrinted>2015-04-17T08:25:06Z</cp:lastPrinted>
  <dcterms:created xsi:type="dcterms:W3CDTF">1999-05-26T07:58:06Z</dcterms:created>
  <dcterms:modified xsi:type="dcterms:W3CDTF">2024-09-02T03:38:39Z</dcterms:modified>
</cp:coreProperties>
</file>