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42"/>
  </p:notesMasterIdLst>
  <p:handoutMasterIdLst>
    <p:handoutMasterId r:id="rId43"/>
  </p:handoutMasterIdLst>
  <p:sldIdLst>
    <p:sldId id="263" r:id="rId2"/>
    <p:sldId id="1028" r:id="rId3"/>
    <p:sldId id="402" r:id="rId4"/>
    <p:sldId id="1613" r:id="rId5"/>
    <p:sldId id="1215" r:id="rId6"/>
    <p:sldId id="970" r:id="rId7"/>
    <p:sldId id="971" r:id="rId8"/>
    <p:sldId id="488" r:id="rId9"/>
    <p:sldId id="661" r:id="rId10"/>
    <p:sldId id="1204" r:id="rId11"/>
    <p:sldId id="723" r:id="rId12"/>
    <p:sldId id="980" r:id="rId13"/>
    <p:sldId id="400" r:id="rId14"/>
    <p:sldId id="1220" r:id="rId15"/>
    <p:sldId id="1612" r:id="rId16"/>
    <p:sldId id="729" r:id="rId17"/>
    <p:sldId id="717" r:id="rId18"/>
    <p:sldId id="732" r:id="rId19"/>
    <p:sldId id="733" r:id="rId20"/>
    <p:sldId id="1549" r:id="rId21"/>
    <p:sldId id="742" r:id="rId22"/>
    <p:sldId id="719" r:id="rId23"/>
    <p:sldId id="746" r:id="rId24"/>
    <p:sldId id="744" r:id="rId25"/>
    <p:sldId id="745" r:id="rId26"/>
    <p:sldId id="484" r:id="rId27"/>
    <p:sldId id="1199" r:id="rId28"/>
    <p:sldId id="1611" r:id="rId29"/>
    <p:sldId id="696" r:id="rId30"/>
    <p:sldId id="1206" r:id="rId31"/>
    <p:sldId id="720" r:id="rId32"/>
    <p:sldId id="562" r:id="rId33"/>
    <p:sldId id="735" r:id="rId34"/>
    <p:sldId id="737" r:id="rId35"/>
    <p:sldId id="738" r:id="rId36"/>
    <p:sldId id="739" r:id="rId37"/>
    <p:sldId id="1194" r:id="rId38"/>
    <p:sldId id="1042" r:id="rId39"/>
    <p:sldId id="1210" r:id="rId40"/>
    <p:sldId id="1212" r:id="rId41"/>
  </p:sldIdLst>
  <p:sldSz cx="9144000" cy="6858000" type="screen4x3"/>
  <p:notesSz cx="9939338" cy="6807200"/>
  <p:custDataLst>
    <p:tags r:id="rId44"/>
  </p:custDataLst>
  <p:defaultTextStyle>
    <a:defPPr>
      <a:defRPr lang="en-US"/>
    </a:defPPr>
    <a:lvl1pPr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3">
          <p15:clr>
            <a:srgbClr val="A4A3A4"/>
          </p15:clr>
        </p15:guide>
        <p15:guide id="2" pos="31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FF0066"/>
    <a:srgbClr val="000000"/>
    <a:srgbClr val="240AE2"/>
    <a:srgbClr val="4830F6"/>
    <a:srgbClr val="4545C1"/>
    <a:srgbClr val="101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131" autoAdjust="0"/>
  </p:normalViewPr>
  <p:slideViewPr>
    <p:cSldViewPr>
      <p:cViewPr varScale="1">
        <p:scale>
          <a:sx n="53" d="100"/>
          <a:sy n="53" d="100"/>
        </p:scale>
        <p:origin x="948" y="40"/>
      </p:cViewPr>
      <p:guideLst>
        <p:guide orient="horz" pos="2160"/>
        <p:guide pos="2880"/>
      </p:guideLst>
    </p:cSldViewPr>
  </p:slideViewPr>
  <p:outlineViewPr>
    <p:cViewPr>
      <p:scale>
        <a:sx n="33" d="100"/>
        <a:sy n="33" d="100"/>
      </p:scale>
      <p:origin x="0" y="-18560"/>
    </p:cViewPr>
  </p:outlineViewPr>
  <p:notesTextViewPr>
    <p:cViewPr>
      <p:scale>
        <a:sx n="100" d="100"/>
        <a:sy n="100" d="100"/>
      </p:scale>
      <p:origin x="0" y="-172"/>
    </p:cViewPr>
  </p:notesTextViewPr>
  <p:sorterViewPr>
    <p:cViewPr varScale="1">
      <p:scale>
        <a:sx n="1" d="1"/>
        <a:sy n="1" d="1"/>
      </p:scale>
      <p:origin x="0" y="-8058"/>
    </p:cViewPr>
  </p:sorterViewPr>
  <p:notesViewPr>
    <p:cSldViewPr>
      <p:cViewPr>
        <p:scale>
          <a:sx n="150" d="100"/>
          <a:sy n="150" d="100"/>
        </p:scale>
        <p:origin x="228" y="5916"/>
      </p:cViewPr>
      <p:guideLst>
        <p:guide orient="horz" pos="2143"/>
        <p:guide pos="313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222D39A-19D6-434E-8A71-13C587A2CE47}"/>
              </a:ext>
            </a:extLst>
          </p:cNvPr>
          <p:cNvSpPr>
            <a:spLocks noGrp="1" noChangeArrowheads="1"/>
          </p:cNvSpPr>
          <p:nvPr>
            <p:ph type="hdr" sz="quarter"/>
          </p:nvPr>
        </p:nvSpPr>
        <p:spPr bwMode="auto">
          <a:xfrm>
            <a:off x="0" y="0"/>
            <a:ext cx="4310063" cy="339725"/>
          </a:xfrm>
          <a:prstGeom prst="rect">
            <a:avLst/>
          </a:prstGeom>
          <a:noFill/>
          <a:ln>
            <a:noFill/>
          </a:ln>
        </p:spPr>
        <p:txBody>
          <a:bodyPr vert="horz" wrap="square" lIns="92354" tIns="46177" rIns="92354" bIns="46177" numCol="1" anchor="t" anchorCtr="0" compatLnSpc="1">
            <a:prstTxWarp prst="textNoShape">
              <a:avLst/>
            </a:prstTxWarp>
          </a:bodyPr>
          <a:lstStyle>
            <a:lvl1pPr eaLnBrk="0" hangingPunct="0">
              <a:defRPr sz="1000">
                <a:latin typeface="Times New Roman" pitchFamily="18" charset="0"/>
              </a:defRPr>
            </a:lvl1pPr>
          </a:lstStyle>
          <a:p>
            <a:pPr>
              <a:defRPr/>
            </a:pPr>
            <a:r>
              <a:rPr lang="ja-JP" altLang="en-US"/>
              <a:t>兵庫県企画管理部管理局統計課</a:t>
            </a:r>
          </a:p>
        </p:txBody>
      </p:sp>
      <p:sp>
        <p:nvSpPr>
          <p:cNvPr id="12291" name="Rectangle 3">
            <a:extLst>
              <a:ext uri="{FF2B5EF4-FFF2-40B4-BE49-F238E27FC236}">
                <a16:creationId xmlns:a16="http://schemas.microsoft.com/office/drawing/2014/main" id="{DEF9B8F1-D733-4445-9445-124E4CF8015C}"/>
              </a:ext>
            </a:extLst>
          </p:cNvPr>
          <p:cNvSpPr>
            <a:spLocks noGrp="1" noChangeArrowheads="1"/>
          </p:cNvSpPr>
          <p:nvPr>
            <p:ph type="dt" sz="quarter" idx="1"/>
          </p:nvPr>
        </p:nvSpPr>
        <p:spPr bwMode="auto">
          <a:xfrm>
            <a:off x="5632450" y="0"/>
            <a:ext cx="4306888" cy="339725"/>
          </a:xfrm>
          <a:prstGeom prst="rect">
            <a:avLst/>
          </a:prstGeom>
          <a:noFill/>
          <a:ln>
            <a:noFill/>
          </a:ln>
        </p:spPr>
        <p:txBody>
          <a:bodyPr vert="horz" wrap="square" lIns="92354" tIns="46177" rIns="92354" bIns="46177" numCol="1" anchor="t" anchorCtr="0" compatLnSpc="1">
            <a:prstTxWarp prst="textNoShape">
              <a:avLst/>
            </a:prstTxWarp>
          </a:bodyPr>
          <a:lstStyle>
            <a:lvl1pPr algn="r" eaLnBrk="0" hangingPunct="0">
              <a:defRPr sz="1000">
                <a:latin typeface="Times New Roman" pitchFamily="18" charset="0"/>
              </a:defRPr>
            </a:lvl1pPr>
          </a:lstStyle>
          <a:p>
            <a:pPr>
              <a:defRPr/>
            </a:pPr>
            <a:endParaRPr lang="en-US" altLang="ja-JP"/>
          </a:p>
        </p:txBody>
      </p:sp>
      <p:sp>
        <p:nvSpPr>
          <p:cNvPr id="12292" name="Rectangle 4">
            <a:extLst>
              <a:ext uri="{FF2B5EF4-FFF2-40B4-BE49-F238E27FC236}">
                <a16:creationId xmlns:a16="http://schemas.microsoft.com/office/drawing/2014/main" id="{FFB5429C-F214-4D07-A07E-A6E8F92E38F0}"/>
              </a:ext>
            </a:extLst>
          </p:cNvPr>
          <p:cNvSpPr>
            <a:spLocks noGrp="1" noChangeArrowheads="1"/>
          </p:cNvSpPr>
          <p:nvPr>
            <p:ph type="ftr" sz="quarter" idx="2"/>
          </p:nvPr>
        </p:nvSpPr>
        <p:spPr bwMode="auto">
          <a:xfrm>
            <a:off x="0" y="6467475"/>
            <a:ext cx="4310063" cy="339725"/>
          </a:xfrm>
          <a:prstGeom prst="rect">
            <a:avLst/>
          </a:prstGeom>
          <a:noFill/>
          <a:ln>
            <a:noFill/>
          </a:ln>
        </p:spPr>
        <p:txBody>
          <a:bodyPr vert="horz" wrap="square" lIns="92354" tIns="46177" rIns="92354" bIns="46177" numCol="1" anchor="b" anchorCtr="0" compatLnSpc="1">
            <a:prstTxWarp prst="textNoShape">
              <a:avLst/>
            </a:prstTxWarp>
          </a:bodyPr>
          <a:lstStyle>
            <a:lvl1pPr eaLnBrk="0" hangingPunct="0">
              <a:defRPr sz="1000">
                <a:latin typeface="Times New Roman" pitchFamily="18" charset="0"/>
              </a:defRPr>
            </a:lvl1pPr>
          </a:lstStyle>
          <a:p>
            <a:pPr>
              <a:defRPr/>
            </a:pPr>
            <a:endParaRPr lang="ja-JP" altLang="en-US"/>
          </a:p>
        </p:txBody>
      </p:sp>
      <p:sp>
        <p:nvSpPr>
          <p:cNvPr id="12293" name="Rectangle 5">
            <a:extLst>
              <a:ext uri="{FF2B5EF4-FFF2-40B4-BE49-F238E27FC236}">
                <a16:creationId xmlns:a16="http://schemas.microsoft.com/office/drawing/2014/main" id="{A3645D96-5736-4376-AF60-6AF90B912064}"/>
              </a:ext>
            </a:extLst>
          </p:cNvPr>
          <p:cNvSpPr>
            <a:spLocks noGrp="1" noChangeArrowheads="1"/>
          </p:cNvSpPr>
          <p:nvPr>
            <p:ph type="sldNum" sz="quarter" idx="3"/>
          </p:nvPr>
        </p:nvSpPr>
        <p:spPr bwMode="auto">
          <a:xfrm>
            <a:off x="5632450" y="6467475"/>
            <a:ext cx="4306888" cy="339725"/>
          </a:xfrm>
          <a:prstGeom prst="rect">
            <a:avLst/>
          </a:prstGeom>
          <a:noFill/>
          <a:ln>
            <a:noFill/>
          </a:ln>
        </p:spPr>
        <p:txBody>
          <a:bodyPr vert="horz" wrap="square" lIns="92354" tIns="46177" rIns="92354" bIns="46177" numCol="1" anchor="b" anchorCtr="0" compatLnSpc="1">
            <a:prstTxWarp prst="textNoShape">
              <a:avLst/>
            </a:prstTxWarp>
          </a:bodyPr>
          <a:lstStyle>
            <a:lvl1pPr algn="r">
              <a:defRPr sz="1000">
                <a:latin typeface="Times New Roman" panose="02020603050405020304" pitchFamily="18" charset="0"/>
              </a:defRPr>
            </a:lvl1pPr>
          </a:lstStyle>
          <a:p>
            <a:fld id="{5F076173-0D58-4992-B8EB-ED16CF0CAD87}"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EFA7B5F-8C41-4A42-801E-AFB919CFC1E6}"/>
              </a:ext>
            </a:extLst>
          </p:cNvPr>
          <p:cNvSpPr>
            <a:spLocks noGrp="1" noChangeArrowheads="1"/>
          </p:cNvSpPr>
          <p:nvPr>
            <p:ph type="hdr" sz="quarter"/>
          </p:nvPr>
        </p:nvSpPr>
        <p:spPr bwMode="auto">
          <a:xfrm>
            <a:off x="0" y="0"/>
            <a:ext cx="4310063" cy="339725"/>
          </a:xfrm>
          <a:prstGeom prst="rect">
            <a:avLst/>
          </a:prstGeom>
          <a:noFill/>
          <a:ln>
            <a:noFill/>
          </a:ln>
          <a:effectLst/>
        </p:spPr>
        <p:txBody>
          <a:bodyPr vert="horz" wrap="square" lIns="19241" tIns="0" rIns="19241" bIns="0" numCol="1" anchor="t" anchorCtr="0" compatLnSpc="1">
            <a:prstTxWarp prst="textNoShape">
              <a:avLst/>
            </a:prstTxWarp>
          </a:bodyPr>
          <a:lstStyle>
            <a:lvl1pPr eaLnBrk="0" hangingPunct="0">
              <a:defRPr sz="1000" i="1">
                <a:latin typeface="Arial" charset="0"/>
              </a:defRPr>
            </a:lvl1pPr>
          </a:lstStyle>
          <a:p>
            <a:pPr>
              <a:defRPr/>
            </a:pPr>
            <a:r>
              <a:rPr lang="ja-JP" altLang="en-US"/>
              <a:t>*</a:t>
            </a:r>
            <a:endParaRPr lang="ja-JP" altLang="en-US" sz="1200" i="0"/>
          </a:p>
        </p:txBody>
      </p:sp>
      <p:sp>
        <p:nvSpPr>
          <p:cNvPr id="2051" name="Rectangle 3">
            <a:extLst>
              <a:ext uri="{FF2B5EF4-FFF2-40B4-BE49-F238E27FC236}">
                <a16:creationId xmlns:a16="http://schemas.microsoft.com/office/drawing/2014/main" id="{1ABDF5B3-F8B0-4163-A290-2A591EA03822}"/>
              </a:ext>
            </a:extLst>
          </p:cNvPr>
          <p:cNvSpPr>
            <a:spLocks noGrp="1" noChangeArrowheads="1"/>
          </p:cNvSpPr>
          <p:nvPr>
            <p:ph type="dt" idx="1"/>
          </p:nvPr>
        </p:nvSpPr>
        <p:spPr bwMode="auto">
          <a:xfrm>
            <a:off x="5632450" y="0"/>
            <a:ext cx="4306888" cy="339725"/>
          </a:xfrm>
          <a:prstGeom prst="rect">
            <a:avLst/>
          </a:prstGeom>
          <a:noFill/>
          <a:ln>
            <a:noFill/>
          </a:ln>
          <a:effectLst/>
        </p:spPr>
        <p:txBody>
          <a:bodyPr vert="horz" wrap="square" lIns="19241" tIns="0" rIns="19241" bIns="0" numCol="1" anchor="t" anchorCtr="0" compatLnSpc="1">
            <a:prstTxWarp prst="textNoShape">
              <a:avLst/>
            </a:prstTxWarp>
          </a:bodyPr>
          <a:lstStyle>
            <a:lvl1pPr algn="r" eaLnBrk="0" hangingPunct="0">
              <a:defRPr sz="1000" i="1">
                <a:latin typeface="Arial" charset="0"/>
              </a:defRPr>
            </a:lvl1pPr>
          </a:lstStyle>
          <a:p>
            <a:pPr>
              <a:defRPr/>
            </a:pPr>
            <a:r>
              <a:rPr lang="ja-JP" altLang="en-US"/>
              <a:t>07/16/96</a:t>
            </a:r>
            <a:endParaRPr lang="ja-JP" altLang="en-US" sz="1200" i="0"/>
          </a:p>
        </p:txBody>
      </p:sp>
      <p:sp>
        <p:nvSpPr>
          <p:cNvPr id="3076" name="Rectangle 4">
            <a:extLst>
              <a:ext uri="{FF2B5EF4-FFF2-40B4-BE49-F238E27FC236}">
                <a16:creationId xmlns:a16="http://schemas.microsoft.com/office/drawing/2014/main" id="{82296F4D-5808-429B-83BC-C4C9FA2C4FA6}"/>
              </a:ext>
            </a:extLst>
          </p:cNvPr>
          <p:cNvSpPr>
            <a:spLocks noGrp="1" noRot="1" noChangeAspect="1" noChangeArrowheads="1"/>
          </p:cNvSpPr>
          <p:nvPr>
            <p:ph type="sldImg" idx="2"/>
          </p:nvPr>
        </p:nvSpPr>
        <p:spPr bwMode="auto">
          <a:xfrm>
            <a:off x="3271838" y="509588"/>
            <a:ext cx="3403600" cy="2554287"/>
          </a:xfrm>
          <a:prstGeom prst="rect">
            <a:avLst/>
          </a:prstGeom>
          <a:noFill/>
          <a:ln w="12700" cap="sq">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53" name="Rectangle 5">
            <a:extLst>
              <a:ext uri="{FF2B5EF4-FFF2-40B4-BE49-F238E27FC236}">
                <a16:creationId xmlns:a16="http://schemas.microsoft.com/office/drawing/2014/main" id="{3221F7A4-E8B1-4899-A7A0-897F4683CB9B}"/>
              </a:ext>
            </a:extLst>
          </p:cNvPr>
          <p:cNvSpPr>
            <a:spLocks noGrp="1" noChangeArrowheads="1"/>
          </p:cNvSpPr>
          <p:nvPr>
            <p:ph type="body" sz="quarter" idx="3"/>
          </p:nvPr>
        </p:nvSpPr>
        <p:spPr bwMode="auto">
          <a:xfrm>
            <a:off x="1325563" y="3232150"/>
            <a:ext cx="7288212" cy="3065463"/>
          </a:xfrm>
          <a:prstGeom prst="rect">
            <a:avLst/>
          </a:prstGeom>
          <a:noFill/>
          <a:ln>
            <a:noFill/>
          </a:ln>
          <a:effectLst/>
        </p:spPr>
        <p:txBody>
          <a:bodyPr vert="horz" wrap="square" lIns="92996" tIns="46498" rIns="92996" bIns="46498" numCol="1" anchor="t"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2054" name="Rectangle 6">
            <a:extLst>
              <a:ext uri="{FF2B5EF4-FFF2-40B4-BE49-F238E27FC236}">
                <a16:creationId xmlns:a16="http://schemas.microsoft.com/office/drawing/2014/main" id="{2816FD17-53CD-4CF6-B54D-DBBA4DA3D846}"/>
              </a:ext>
            </a:extLst>
          </p:cNvPr>
          <p:cNvSpPr>
            <a:spLocks noGrp="1" noChangeArrowheads="1"/>
          </p:cNvSpPr>
          <p:nvPr>
            <p:ph type="ftr" sz="quarter" idx="4"/>
          </p:nvPr>
        </p:nvSpPr>
        <p:spPr bwMode="auto">
          <a:xfrm>
            <a:off x="0" y="6467475"/>
            <a:ext cx="4310063" cy="339725"/>
          </a:xfrm>
          <a:prstGeom prst="rect">
            <a:avLst/>
          </a:prstGeom>
          <a:noFill/>
          <a:ln>
            <a:noFill/>
          </a:ln>
          <a:effectLst/>
        </p:spPr>
        <p:txBody>
          <a:bodyPr vert="horz" wrap="square" lIns="19241" tIns="0" rIns="19241" bIns="0" numCol="1" anchor="b" anchorCtr="0" compatLnSpc="1">
            <a:prstTxWarp prst="textNoShape">
              <a:avLst/>
            </a:prstTxWarp>
          </a:bodyPr>
          <a:lstStyle>
            <a:lvl1pPr eaLnBrk="0" hangingPunct="0">
              <a:defRPr sz="1000" i="1">
                <a:latin typeface="Arial" charset="0"/>
              </a:defRPr>
            </a:lvl1pPr>
          </a:lstStyle>
          <a:p>
            <a:pPr>
              <a:defRPr/>
            </a:pPr>
            <a:r>
              <a:rPr lang="ja-JP" altLang="en-US"/>
              <a:t>*</a:t>
            </a:r>
            <a:endParaRPr lang="ja-JP" altLang="en-US" sz="1200" i="0"/>
          </a:p>
        </p:txBody>
      </p:sp>
      <p:sp>
        <p:nvSpPr>
          <p:cNvPr id="2055" name="Rectangle 7">
            <a:extLst>
              <a:ext uri="{FF2B5EF4-FFF2-40B4-BE49-F238E27FC236}">
                <a16:creationId xmlns:a16="http://schemas.microsoft.com/office/drawing/2014/main" id="{72D2A35B-480F-49F9-B3C8-49A461EE68B5}"/>
              </a:ext>
            </a:extLst>
          </p:cNvPr>
          <p:cNvSpPr>
            <a:spLocks noGrp="1" noChangeArrowheads="1"/>
          </p:cNvSpPr>
          <p:nvPr>
            <p:ph type="sldNum" sz="quarter" idx="5"/>
          </p:nvPr>
        </p:nvSpPr>
        <p:spPr bwMode="auto">
          <a:xfrm>
            <a:off x="5632450" y="6467475"/>
            <a:ext cx="4306888" cy="339725"/>
          </a:xfrm>
          <a:prstGeom prst="rect">
            <a:avLst/>
          </a:prstGeom>
          <a:noFill/>
          <a:ln>
            <a:noFill/>
          </a:ln>
          <a:effectLst/>
        </p:spPr>
        <p:txBody>
          <a:bodyPr vert="horz" wrap="square" lIns="19241" tIns="0" rIns="19241" bIns="0" numCol="1" anchor="b" anchorCtr="0" compatLnSpc="1">
            <a:prstTxWarp prst="textNoShape">
              <a:avLst/>
            </a:prstTxWarp>
          </a:bodyPr>
          <a:lstStyle>
            <a:lvl1pPr algn="r" eaLnBrk="0" hangingPunct="0">
              <a:defRPr sz="1000" i="1">
                <a:latin typeface="Arial" charset="0"/>
              </a:defRPr>
            </a:lvl1pPr>
          </a:lstStyle>
          <a:p>
            <a:pPr>
              <a:defRPr/>
            </a:pPr>
            <a:r>
              <a:rPr lang="ja-JP" altLang="en-US"/>
              <a:t>##</a:t>
            </a:r>
            <a:endParaRPr lang="ja-JP" altLang="en-US" sz="1200" i="0"/>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69EEB1AE-9426-452E-8524-ACBD9167F604}"/>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47" name="Rectangle 3">
            <a:extLst>
              <a:ext uri="{FF2B5EF4-FFF2-40B4-BE49-F238E27FC236}">
                <a16:creationId xmlns:a16="http://schemas.microsoft.com/office/drawing/2014/main" id="{AB78F121-7E03-412B-AEE5-71F3CEC97295}"/>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6148" name="Rectangle 6">
            <a:extLst>
              <a:ext uri="{FF2B5EF4-FFF2-40B4-BE49-F238E27FC236}">
                <a16:creationId xmlns:a16="http://schemas.microsoft.com/office/drawing/2014/main" id="{1D8C6D85-E3FC-442E-8ABF-951F7B27CEC3}"/>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49" name="Rectangle 7">
            <a:extLst>
              <a:ext uri="{FF2B5EF4-FFF2-40B4-BE49-F238E27FC236}">
                <a16:creationId xmlns:a16="http://schemas.microsoft.com/office/drawing/2014/main" id="{F5A4865E-35F9-4713-A843-BE50B4DD5D1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9300" indent="-2873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4113" indent="-23018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6075" indent="-23018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6450" indent="-23018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36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908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80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5250" indent="-23018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50" name="Rectangle 2050">
            <a:extLst>
              <a:ext uri="{FF2B5EF4-FFF2-40B4-BE49-F238E27FC236}">
                <a16:creationId xmlns:a16="http://schemas.microsoft.com/office/drawing/2014/main" id="{830B24A3-658E-46DE-8B3E-7BB0674DE785}"/>
              </a:ext>
            </a:extLst>
          </p:cNvPr>
          <p:cNvSpPr>
            <a:spLocks noGrp="1" noRot="1" noChangeAspect="1" noChangeArrowheads="1" noTextEdit="1"/>
          </p:cNvSpPr>
          <p:nvPr>
            <p:ph type="sldImg"/>
          </p:nvPr>
        </p:nvSpPr>
        <p:spPr>
          <a:ln/>
        </p:spPr>
      </p:sp>
      <p:sp>
        <p:nvSpPr>
          <p:cNvPr id="6151" name="Rectangle 2051">
            <a:extLst>
              <a:ext uri="{FF2B5EF4-FFF2-40B4-BE49-F238E27FC236}">
                <a16:creationId xmlns:a16="http://schemas.microsoft.com/office/drawing/2014/main" id="{36C42689-6A22-4354-A794-B4584E4445C7}"/>
              </a:ext>
            </a:extLst>
          </p:cNvPr>
          <p:cNvSpPr>
            <a:spLocks noGrp="1" noChangeArrowheads="1"/>
          </p:cNvSpPr>
          <p:nvPr>
            <p:ph type="body" idx="1"/>
          </p:nvPr>
        </p:nvSpPr>
        <p:spPr/>
        <p:txBody>
          <a:bodyPr/>
          <a:lstStyle/>
          <a:p>
            <a:pPr eaLnBrk="1" hangingPunct="1">
              <a:defRPr/>
            </a:pPr>
            <a:r>
              <a:rPr lang="ja-JP" altLang="ja-JP" dirty="0">
                <a:latin typeface="+mn-ea"/>
                <a:ea typeface="+mn-ea"/>
              </a:rPr>
              <a:t>人口</a:t>
            </a:r>
            <a:r>
              <a:rPr lang="ja-JP" altLang="en-US" dirty="0">
                <a:latin typeface="+mn-ea"/>
                <a:ea typeface="+mn-ea"/>
              </a:rPr>
              <a:t>分析ワークシートの見方・使い方（</a:t>
            </a:r>
            <a:r>
              <a:rPr lang="en-US" altLang="ja-JP" dirty="0">
                <a:latin typeface="+mn-ea"/>
                <a:ea typeface="+mn-ea"/>
              </a:rPr>
              <a:t>2024</a:t>
            </a:r>
            <a:r>
              <a:rPr lang="ja-JP" altLang="en-US" dirty="0">
                <a:latin typeface="+mn-ea"/>
                <a:ea typeface="+mn-ea"/>
              </a:rPr>
              <a:t>年</a:t>
            </a:r>
            <a:r>
              <a:rPr lang="en-US" altLang="ja-JP" dirty="0">
                <a:latin typeface="+mn-ea"/>
                <a:ea typeface="+mn-ea"/>
              </a:rPr>
              <a:t>9</a:t>
            </a:r>
            <a:r>
              <a:rPr lang="ja-JP" altLang="en-US" dirty="0">
                <a:latin typeface="+mn-ea"/>
                <a:ea typeface="+mn-ea"/>
              </a:rPr>
              <a:t>月</a:t>
            </a:r>
            <a:r>
              <a:rPr lang="en-US" altLang="ja-JP" dirty="0">
                <a:latin typeface="+mn-ea"/>
                <a:ea typeface="+mn-ea"/>
              </a:rPr>
              <a:t>16</a:t>
            </a:r>
            <a:r>
              <a:rPr lang="ja-JP" altLang="en-US">
                <a:latin typeface="+mn-ea"/>
                <a:ea typeface="+mn-ea"/>
              </a:rPr>
              <a:t>日版）</a:t>
            </a:r>
            <a:endParaRPr lang="ja-JP"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600" dirty="0">
                <a:latin typeface="+mn-ea"/>
                <a:ea typeface="+mn-ea"/>
              </a:rPr>
              <a:t>国勢調査</a:t>
            </a:r>
            <a:r>
              <a:rPr lang="en-US" altLang="ja-JP" sz="1600" dirty="0">
                <a:latin typeface="+mn-ea"/>
                <a:ea typeface="+mn-ea"/>
              </a:rPr>
              <a:t>(</a:t>
            </a:r>
            <a:r>
              <a:rPr lang="ja-JP" altLang="en-US" sz="1600" dirty="0">
                <a:latin typeface="+mn-ea"/>
                <a:ea typeface="+mn-ea"/>
              </a:rPr>
              <a:t>第</a:t>
            </a:r>
            <a:r>
              <a:rPr lang="en-US" altLang="ja-JP" sz="1600" dirty="0">
                <a:latin typeface="+mn-ea"/>
                <a:ea typeface="+mn-ea"/>
              </a:rPr>
              <a:t>21</a:t>
            </a:r>
            <a:r>
              <a:rPr lang="ja-JP" altLang="en-US" sz="1600" dirty="0">
                <a:latin typeface="+mn-ea"/>
                <a:ea typeface="+mn-ea"/>
              </a:rPr>
              <a:t>回） 兵庫県の</a:t>
            </a:r>
            <a:r>
              <a:rPr lang="en-US" altLang="ja-JP" sz="1600" dirty="0">
                <a:latin typeface="+mn-ea"/>
                <a:ea typeface="+mn-ea"/>
              </a:rPr>
              <a:t>100</a:t>
            </a:r>
            <a:r>
              <a:rPr lang="ja-JP" altLang="en-US" sz="1600" dirty="0">
                <a:latin typeface="+mn-ea"/>
                <a:ea typeface="+mn-ea"/>
              </a:rPr>
              <a:t>年のデータを整理しました。</a:t>
            </a:r>
            <a:endParaRPr lang="en-US" altLang="ja-JP" sz="1600" dirty="0">
              <a:latin typeface="+mn-ea"/>
              <a:ea typeface="+mn-ea"/>
            </a:endParaRPr>
          </a:p>
          <a:p>
            <a:r>
              <a:rPr lang="ja-JP" altLang="en-US" sz="1600" dirty="0">
                <a:latin typeface="+mn-ea"/>
                <a:ea typeface="+mn-ea"/>
              </a:rPr>
              <a:t>総人口は、</a:t>
            </a:r>
            <a:r>
              <a:rPr lang="en-US" altLang="ja-JP" sz="1200" dirty="0">
                <a:latin typeface="+mn-ea"/>
                <a:ea typeface="+mn-ea"/>
              </a:rPr>
              <a:t>1920</a:t>
            </a:r>
            <a:r>
              <a:rPr lang="ja-JP" altLang="en-US" sz="1200" dirty="0">
                <a:latin typeface="+mn-ea"/>
                <a:ea typeface="+mn-ea"/>
              </a:rPr>
              <a:t>年（第</a:t>
            </a:r>
            <a:r>
              <a:rPr lang="en-US" altLang="ja-JP" sz="1200" dirty="0">
                <a:latin typeface="+mn-ea"/>
                <a:ea typeface="+mn-ea"/>
              </a:rPr>
              <a:t>1</a:t>
            </a:r>
            <a:r>
              <a:rPr lang="ja-JP" altLang="en-US" sz="1200" dirty="0">
                <a:latin typeface="+mn-ea"/>
                <a:ea typeface="+mn-ea"/>
              </a:rPr>
              <a:t>回調査）</a:t>
            </a:r>
            <a:r>
              <a:rPr lang="en-US" altLang="ja-JP" sz="1200" dirty="0">
                <a:latin typeface="+mn-ea"/>
                <a:ea typeface="+mn-ea"/>
              </a:rPr>
              <a:t>=100</a:t>
            </a:r>
            <a:r>
              <a:rPr lang="ja-JP" altLang="en-US" sz="1200" dirty="0">
                <a:latin typeface="+mn-ea"/>
                <a:ea typeface="+mn-ea"/>
              </a:rPr>
              <a:t>として総人口＝</a:t>
            </a:r>
            <a:r>
              <a:rPr lang="en-US" altLang="ja-JP" sz="1200" dirty="0">
                <a:latin typeface="+mn-ea"/>
                <a:ea typeface="+mn-ea"/>
              </a:rPr>
              <a:t>237(2.4</a:t>
            </a:r>
            <a:r>
              <a:rPr lang="ja-JP" altLang="en-US" sz="1200" dirty="0">
                <a:latin typeface="+mn-ea"/>
                <a:ea typeface="+mn-ea"/>
              </a:rPr>
              <a:t>倍）、世帯＝</a:t>
            </a:r>
            <a:r>
              <a:rPr lang="en-US" altLang="ja-JP" sz="1200" dirty="0">
                <a:latin typeface="+mn-ea"/>
                <a:ea typeface="+mn-ea"/>
              </a:rPr>
              <a:t>488(4.9</a:t>
            </a:r>
            <a:r>
              <a:rPr lang="ja-JP" altLang="en-US" sz="1200" dirty="0">
                <a:latin typeface="+mn-ea"/>
                <a:ea typeface="+mn-ea"/>
              </a:rPr>
              <a:t>倍）なります。</a:t>
            </a:r>
            <a:endParaRPr lang="en-US" altLang="ja-JP" sz="1200" dirty="0">
              <a:latin typeface="+mn-ea"/>
              <a:ea typeface="+mn-ea"/>
            </a:endParaRPr>
          </a:p>
          <a:p>
            <a:r>
              <a:rPr lang="ja-JP" altLang="en-US" sz="1200" dirty="0">
                <a:latin typeface="+mn-ea"/>
                <a:ea typeface="+mn-ea"/>
              </a:rPr>
              <a:t>高齢化率</a:t>
            </a:r>
            <a:r>
              <a:rPr lang="en-US" altLang="ja-JP" sz="1200" dirty="0">
                <a:latin typeface="+mn-ea"/>
                <a:ea typeface="+mn-ea"/>
              </a:rPr>
              <a:t>(65</a:t>
            </a:r>
            <a:r>
              <a:rPr lang="ja-JP" altLang="en-US" sz="1200" dirty="0">
                <a:latin typeface="+mn-ea"/>
                <a:ea typeface="+mn-ea"/>
              </a:rPr>
              <a:t>歳以上人口割合）は、</a:t>
            </a:r>
            <a:r>
              <a:rPr lang="en-US" altLang="ja-JP" sz="1200" dirty="0">
                <a:latin typeface="+mn-ea"/>
                <a:ea typeface="+mn-ea"/>
              </a:rPr>
              <a:t>8.1</a:t>
            </a:r>
            <a:r>
              <a:rPr lang="ja-JP" altLang="en-US" sz="1200" dirty="0">
                <a:latin typeface="+mn-ea"/>
                <a:ea typeface="+mn-ea"/>
              </a:rPr>
              <a:t>％から</a:t>
            </a:r>
            <a:r>
              <a:rPr lang="en-US" altLang="ja-JP" sz="1200" dirty="0">
                <a:latin typeface="+mn-ea"/>
                <a:ea typeface="+mn-ea"/>
              </a:rPr>
              <a:t>298.6</a:t>
            </a:r>
            <a:r>
              <a:rPr lang="ja-JP" altLang="en-US" sz="1200" dirty="0">
                <a:latin typeface="+mn-ea"/>
                <a:ea typeface="+mn-ea"/>
              </a:rPr>
              <a:t>％で</a:t>
            </a:r>
            <a:r>
              <a:rPr lang="en-US" altLang="ja-JP" sz="1200" dirty="0">
                <a:latin typeface="+mn-ea"/>
                <a:ea typeface="+mn-ea"/>
              </a:rPr>
              <a:t>21.5</a:t>
            </a:r>
            <a:r>
              <a:rPr lang="ja-JP" altLang="en-US" sz="1200" dirty="0">
                <a:latin typeface="+mn-ea"/>
                <a:ea typeface="+mn-ea"/>
              </a:rPr>
              <a:t>ポイント上昇、１世帯当たり人員は、</a:t>
            </a:r>
            <a:r>
              <a:rPr lang="en-US" altLang="ja-JP" sz="1200" dirty="0">
                <a:latin typeface="+mn-ea"/>
                <a:ea typeface="+mn-ea"/>
              </a:rPr>
              <a:t>4.67</a:t>
            </a:r>
            <a:r>
              <a:rPr lang="ja-JP" altLang="en-US" sz="1200" dirty="0">
                <a:latin typeface="+mn-ea"/>
                <a:ea typeface="+mn-ea"/>
              </a:rPr>
              <a:t>人から</a:t>
            </a:r>
            <a:r>
              <a:rPr lang="en-US" altLang="ja-JP" sz="1200" dirty="0">
                <a:latin typeface="+mn-ea"/>
                <a:ea typeface="+mn-ea"/>
              </a:rPr>
              <a:t>2.27</a:t>
            </a:r>
            <a:r>
              <a:rPr lang="ja-JP" altLang="en-US" sz="1200" dirty="0">
                <a:latin typeface="+mn-ea"/>
                <a:ea typeface="+mn-ea"/>
              </a:rPr>
              <a:t>人へと縮小しました。県内</a:t>
            </a:r>
            <a:r>
              <a:rPr lang="en-US" altLang="ja-JP" sz="1200" dirty="0">
                <a:latin typeface="+mn-ea"/>
                <a:ea typeface="+mn-ea"/>
              </a:rPr>
              <a:t>10</a:t>
            </a:r>
            <a:r>
              <a:rPr lang="ja-JP" altLang="en-US" sz="1200" dirty="0">
                <a:latin typeface="+mn-ea"/>
                <a:ea typeface="+mn-ea"/>
              </a:rPr>
              <a:t>地域別の状況を見ると、阪神北地域が</a:t>
            </a:r>
            <a:r>
              <a:rPr lang="en-US" altLang="ja-JP" sz="1200" dirty="0">
                <a:latin typeface="+mn-ea"/>
                <a:ea typeface="+mn-ea"/>
              </a:rPr>
              <a:t>924(1920</a:t>
            </a:r>
            <a:r>
              <a:rPr lang="ja-JP" altLang="en-US" sz="1200" dirty="0">
                <a:latin typeface="+mn-ea"/>
                <a:ea typeface="+mn-ea"/>
              </a:rPr>
              <a:t>年</a:t>
            </a:r>
            <a:r>
              <a:rPr lang="en-US" altLang="ja-JP" sz="1200" dirty="0">
                <a:latin typeface="+mn-ea"/>
                <a:ea typeface="+mn-ea"/>
              </a:rPr>
              <a:t>=100</a:t>
            </a:r>
            <a:r>
              <a:rPr lang="ja-JP" altLang="en-US" sz="1200" dirty="0">
                <a:latin typeface="+mn-ea"/>
                <a:ea typeface="+mn-ea"/>
              </a:rPr>
              <a:t>）、阪神南地域が</a:t>
            </a:r>
            <a:r>
              <a:rPr lang="en-US" altLang="ja-JP" sz="1200" dirty="0">
                <a:latin typeface="+mn-ea"/>
                <a:ea typeface="+mn-ea"/>
              </a:rPr>
              <a:t>694(</a:t>
            </a:r>
            <a:r>
              <a:rPr lang="ja-JP" altLang="en-US" sz="1200" dirty="0">
                <a:latin typeface="+mn-ea"/>
                <a:ea typeface="+mn-ea"/>
              </a:rPr>
              <a:t>同）などで増加、但馬地域</a:t>
            </a:r>
            <a:r>
              <a:rPr lang="en-US" altLang="ja-JP" sz="1200" dirty="0">
                <a:latin typeface="+mn-ea"/>
                <a:ea typeface="+mn-ea"/>
              </a:rPr>
              <a:t>67</a:t>
            </a:r>
            <a:r>
              <a:rPr lang="ja-JP" altLang="en-US" sz="1200" dirty="0">
                <a:latin typeface="+mn-ea"/>
                <a:ea typeface="+mn-ea"/>
              </a:rPr>
              <a:t>（同）、淡路地域</a:t>
            </a:r>
            <a:r>
              <a:rPr lang="en-US" altLang="ja-JP" sz="1200" dirty="0">
                <a:latin typeface="+mn-ea"/>
                <a:ea typeface="+mn-ea"/>
              </a:rPr>
              <a:t>68(</a:t>
            </a:r>
            <a:r>
              <a:rPr lang="ja-JP" altLang="en-US" sz="1200" dirty="0">
                <a:latin typeface="+mn-ea"/>
                <a:ea typeface="+mn-ea"/>
              </a:rPr>
              <a:t>同）などで減少しました。</a:t>
            </a:r>
            <a:endParaRPr lang="en-US" altLang="ja-JP" sz="1200" dirty="0">
              <a:latin typeface="+mn-ea"/>
              <a:ea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8211203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latin typeface="+mn-ea"/>
                <a:ea typeface="+mn-ea"/>
              </a:rPr>
              <a:t>人口推計の基本算式</a:t>
            </a:r>
            <a:endParaRPr lang="en-US" altLang="ja-JP" dirty="0">
              <a:latin typeface="+mn-ea"/>
            </a:endParaRPr>
          </a:p>
          <a:p>
            <a:pPr eaLnBrk="1" hangingPunct="1">
              <a:buFont typeface="Wingdings" panose="05000000000000000000" pitchFamily="2" charset="2"/>
              <a:buNone/>
              <a:defRPr/>
            </a:pPr>
            <a:r>
              <a:rPr lang="ja-JP" altLang="en-US" dirty="0">
                <a:latin typeface="+mn-ea"/>
              </a:rPr>
              <a:t>総人口＝基準人口＋自然動態＋社会動態</a:t>
            </a:r>
            <a:endParaRPr lang="en-US" altLang="ja-JP" dirty="0">
              <a:latin typeface="+mn-ea"/>
            </a:endParaRPr>
          </a:p>
          <a:p>
            <a:pPr eaLnBrk="1" hangingPunct="1">
              <a:buFont typeface="Wingdings" panose="05000000000000000000" pitchFamily="2" charset="2"/>
              <a:buNone/>
              <a:defRPr/>
            </a:pPr>
            <a:r>
              <a:rPr lang="ja-JP" altLang="en-US" dirty="0">
                <a:latin typeface="+mn-ea"/>
              </a:rPr>
              <a:t>日本人人口＝基準人口＋自然動態＋社会動態＋国籍異動による純増減</a:t>
            </a:r>
            <a:endParaRPr lang="en-US" altLang="ja-JP" dirty="0">
              <a:latin typeface="+mn-ea"/>
            </a:endParaRPr>
          </a:p>
          <a:p>
            <a:pPr eaLnBrk="1" hangingPunct="1">
              <a:buFont typeface="Wingdings" panose="05000000000000000000" pitchFamily="2" charset="2"/>
              <a:buNone/>
              <a:defRPr/>
            </a:pPr>
            <a:r>
              <a:rPr lang="ja-JP" altLang="en-US" dirty="0">
                <a:latin typeface="+mn-ea"/>
              </a:rPr>
              <a:t>・基準人口（国勢調査人口）</a:t>
            </a:r>
            <a:endParaRPr lang="en-US" altLang="ja-JP" dirty="0">
              <a:latin typeface="+mn-ea"/>
            </a:endParaRPr>
          </a:p>
          <a:p>
            <a:pPr eaLnBrk="1" hangingPunct="1">
              <a:buFont typeface="Wingdings" panose="05000000000000000000" pitchFamily="2" charset="2"/>
              <a:buNone/>
              <a:defRPr/>
            </a:pPr>
            <a:r>
              <a:rPr lang="ja-JP" altLang="en-US" dirty="0">
                <a:latin typeface="+mn-ea"/>
              </a:rPr>
              <a:t>・自然動態（出生児数－死亡者数）</a:t>
            </a:r>
            <a:endParaRPr lang="en-US" altLang="ja-JP" dirty="0">
              <a:latin typeface="+mn-ea"/>
            </a:endParaRPr>
          </a:p>
          <a:p>
            <a:pPr eaLnBrk="1" hangingPunct="1">
              <a:buFont typeface="Wingdings" panose="05000000000000000000" pitchFamily="2" charset="2"/>
              <a:buNone/>
              <a:defRPr/>
            </a:pPr>
            <a:r>
              <a:rPr lang="ja-JP" altLang="en-US" dirty="0">
                <a:latin typeface="+mn-ea"/>
              </a:rPr>
              <a:t>・社会動態　国際移動（入国者数－出国者数）＋国内移動（都道府県間転入者数－転出者数）</a:t>
            </a:r>
            <a:endParaRPr lang="ja-JP"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786897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latin typeface="+mn-ea"/>
                <a:ea typeface="+mn-ea"/>
              </a:rPr>
              <a:t>人口推計データの留意点について説明します。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・基準人口は、</a:t>
            </a:r>
            <a:r>
              <a:rPr lang="ja-JP" altLang="en-US" sz="1200" dirty="0">
                <a:latin typeface="+mn-ea"/>
              </a:rPr>
              <a:t>国籍・年齢不詳数を国勢調査結果の各人口区分比率により按分し推計します。</a:t>
            </a:r>
            <a:endParaRPr lang="en-US" altLang="ja-JP" sz="1200" dirty="0">
              <a:latin typeface="+mn-ea"/>
            </a:endParaRPr>
          </a:p>
          <a:p>
            <a:pPr eaLnBrk="1" hangingPunct="1">
              <a:buFont typeface="Wingdings" panose="05000000000000000000" pitchFamily="2" charset="2"/>
              <a:buNone/>
              <a:defRPr/>
            </a:pPr>
            <a:r>
              <a:rPr lang="ja-JP" altLang="en-US" dirty="0">
                <a:latin typeface="+mn-ea"/>
              </a:rPr>
              <a:t>・死亡者数は、</a:t>
            </a:r>
            <a:r>
              <a:rPr lang="ja-JP" altLang="en-US" sz="1200" dirty="0">
                <a:latin typeface="+mn-ea"/>
              </a:rPr>
              <a:t>人口動態統計の都道府県・年齢不詳数を死亡者数県別、年齢別割合により推計します。</a:t>
            </a:r>
            <a:endParaRPr lang="en-US" altLang="ja-JP" sz="1200" dirty="0">
              <a:latin typeface="+mn-ea"/>
            </a:endParaRPr>
          </a:p>
          <a:p>
            <a:pPr eaLnBrk="1" hangingPunct="1">
              <a:buFont typeface="Wingdings" panose="05000000000000000000" pitchFamily="2" charset="2"/>
              <a:buNone/>
              <a:defRPr/>
            </a:pPr>
            <a:r>
              <a:rPr lang="ja-JP" altLang="en-US" dirty="0">
                <a:latin typeface="+mn-ea"/>
              </a:rPr>
              <a:t>・国内移動は、</a:t>
            </a:r>
            <a:r>
              <a:rPr lang="ja-JP" altLang="en-US" sz="1200" dirty="0">
                <a:latin typeface="+mn-ea"/>
              </a:rPr>
              <a:t>転出者数は転入者の情報を基に推計、前住地が不詳及び転出から転入までの期間は</a:t>
            </a:r>
            <a:r>
              <a:rPr lang="en-US" altLang="ja-JP" sz="1200" dirty="0">
                <a:latin typeface="+mn-ea"/>
              </a:rPr>
              <a:t>1</a:t>
            </a:r>
            <a:r>
              <a:rPr lang="ja-JP" altLang="en-US" sz="1200" dirty="0">
                <a:latin typeface="+mn-ea"/>
              </a:rPr>
              <a:t>年以上の者は含みません。</a:t>
            </a:r>
            <a:endParaRPr lang="en-US" altLang="ja-JP" sz="1200" dirty="0">
              <a:latin typeface="+mn-ea"/>
            </a:endParaRPr>
          </a:p>
          <a:p>
            <a:pPr eaLnBrk="1" hangingPunct="1">
              <a:buFont typeface="Wingdings" panose="05000000000000000000" pitchFamily="2" charset="2"/>
              <a:buNone/>
              <a:defRPr/>
            </a:pPr>
            <a:r>
              <a:rPr lang="ja-JP" altLang="en-US" dirty="0">
                <a:latin typeface="+mn-ea"/>
              </a:rPr>
              <a:t>・国外移動は、</a:t>
            </a:r>
            <a:r>
              <a:rPr lang="ja-JP" altLang="en-US" sz="1200" dirty="0">
                <a:latin typeface="+mn-ea"/>
              </a:rPr>
              <a:t>出入国管理統計のうち日本人は海外滞在</a:t>
            </a:r>
            <a:r>
              <a:rPr lang="en-US" altLang="ja-JP" sz="1200" dirty="0">
                <a:latin typeface="+mn-ea"/>
              </a:rPr>
              <a:t>3</a:t>
            </a:r>
            <a:r>
              <a:rPr lang="ja-JP" altLang="en-US" sz="1200" dirty="0">
                <a:latin typeface="+mn-ea"/>
              </a:rPr>
              <a:t>ヵ月以内の者、外国人は国内滞在期間</a:t>
            </a:r>
            <a:r>
              <a:rPr lang="en-US" altLang="ja-JP" sz="1200" dirty="0">
                <a:latin typeface="+mn-ea"/>
              </a:rPr>
              <a:t>3</a:t>
            </a:r>
            <a:r>
              <a:rPr lang="ja-JP" altLang="en-US" sz="1200" dirty="0">
                <a:latin typeface="+mn-ea"/>
              </a:rPr>
              <a:t>ヵ月以内の者を除きます。</a:t>
            </a:r>
            <a:endParaRPr lang="en-US" altLang="ja-JP" sz="12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41405839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スライド イメージ プレースホルダー 1">
            <a:extLst>
              <a:ext uri="{FF2B5EF4-FFF2-40B4-BE49-F238E27FC236}">
                <a16:creationId xmlns:a16="http://schemas.microsoft.com/office/drawing/2014/main" id="{D47FFDF8-1432-4662-9EF2-CB5601933A41}"/>
              </a:ext>
            </a:extLst>
          </p:cNvPr>
          <p:cNvSpPr>
            <a:spLocks noGrp="1" noRot="1" noChangeAspect="1" noChangeArrowheads="1" noTextEdit="1"/>
          </p:cNvSpPr>
          <p:nvPr>
            <p:ph type="sldImg"/>
          </p:nvPr>
        </p:nvSpPr>
        <p:spPr>
          <a:ln/>
        </p:spPr>
      </p:sp>
      <p:sp>
        <p:nvSpPr>
          <p:cNvPr id="11267" name="ノート プレースホルダー 2">
            <a:extLst>
              <a:ext uri="{FF2B5EF4-FFF2-40B4-BE49-F238E27FC236}">
                <a16:creationId xmlns:a16="http://schemas.microsoft.com/office/drawing/2014/main" id="{A86B9E86-F5AB-4FCC-8527-892D6AA341E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812800" indent="-812800" eaLnBrk="1" hangingPunct="1">
              <a:lnSpc>
                <a:spcPct val="90000"/>
              </a:lnSpc>
              <a:buFont typeface="Wingdings" panose="05000000000000000000" pitchFamily="2" charset="2"/>
              <a:buNone/>
              <a:defRPr/>
            </a:pPr>
            <a:r>
              <a:rPr lang="ja-JP" altLang="en-US" sz="1400" dirty="0">
                <a:latin typeface="+mn-ea"/>
                <a:ea typeface="+mn-ea"/>
              </a:rPr>
              <a:t>２ 人口分析ワークシートの概要</a:t>
            </a:r>
            <a:endParaRPr lang="en-US" altLang="ja-JP" sz="1400" dirty="0">
              <a:latin typeface="+mn-ea"/>
              <a:ea typeface="+mn-ea"/>
            </a:endParaRPr>
          </a:p>
          <a:p>
            <a:pPr marL="812800" indent="-812800" eaLnBrk="1" hangingPunct="1">
              <a:lnSpc>
                <a:spcPct val="90000"/>
              </a:lnSpc>
              <a:buFont typeface="Wingdings" panose="05000000000000000000" pitchFamily="2" charset="2"/>
              <a:buNone/>
              <a:defRPr/>
            </a:pPr>
            <a:r>
              <a:rPr lang="ja-JP" altLang="en-US" sz="1400" dirty="0">
                <a:latin typeface="+mn-ea"/>
                <a:ea typeface="+mn-ea"/>
              </a:rPr>
              <a:t>人口分析ワークシートの概要は次のとおりです。</a:t>
            </a:r>
            <a:endParaRPr lang="en-US" altLang="ja-JP" sz="1400" dirty="0">
              <a:latin typeface="+mn-ea"/>
            </a:endParaRPr>
          </a:p>
          <a:p>
            <a:pPr marL="812800" indent="-812800" eaLnBrk="1" hangingPunct="1">
              <a:lnSpc>
                <a:spcPct val="90000"/>
              </a:lnSpc>
              <a:buFont typeface="Wingdings" panose="05000000000000000000" pitchFamily="2" charset="2"/>
              <a:buNone/>
              <a:defRPr/>
            </a:pPr>
            <a:r>
              <a:rPr lang="ja-JP" altLang="ja-JP" sz="1400" dirty="0">
                <a:latin typeface="+mn-ea"/>
              </a:rPr>
              <a:t>１　人口</a:t>
            </a:r>
            <a:r>
              <a:rPr lang="ja-JP" altLang="en-US" sz="1400" dirty="0">
                <a:latin typeface="+mn-ea"/>
              </a:rPr>
              <a:t>構造</a:t>
            </a:r>
            <a:r>
              <a:rPr lang="ja-JP" altLang="en-US" dirty="0">
                <a:latin typeface="+mn-ea"/>
              </a:rPr>
              <a:t>（人口ピラミッド）</a:t>
            </a:r>
          </a:p>
          <a:p>
            <a:pPr marL="812800" indent="-812800" eaLnBrk="1" hangingPunct="1">
              <a:lnSpc>
                <a:spcPct val="90000"/>
              </a:lnSpc>
              <a:buFont typeface="Wingdings" panose="05000000000000000000" pitchFamily="2" charset="2"/>
              <a:buNone/>
              <a:defRPr/>
            </a:pPr>
            <a:r>
              <a:rPr lang="ja-JP" altLang="ja-JP" sz="1400" dirty="0">
                <a:latin typeface="+mn-ea"/>
              </a:rPr>
              <a:t>２　</a:t>
            </a:r>
            <a:r>
              <a:rPr lang="ja-JP" altLang="en-US" sz="1400" dirty="0">
                <a:latin typeface="+mn-ea"/>
              </a:rPr>
              <a:t>出生データ</a:t>
            </a:r>
            <a:r>
              <a:rPr lang="ja-JP" altLang="en-US" dirty="0">
                <a:latin typeface="+mn-ea"/>
              </a:rPr>
              <a:t>（合計特殊出生率）</a:t>
            </a:r>
          </a:p>
          <a:p>
            <a:pPr marL="812800" indent="-812800" eaLnBrk="1" hangingPunct="1">
              <a:lnSpc>
                <a:spcPct val="90000"/>
              </a:lnSpc>
              <a:buFont typeface="Wingdings" panose="05000000000000000000" pitchFamily="2" charset="2"/>
              <a:buNone/>
              <a:defRPr/>
            </a:pPr>
            <a:r>
              <a:rPr lang="ja-JP" altLang="en-US" sz="1400" dirty="0">
                <a:latin typeface="+mn-ea"/>
              </a:rPr>
              <a:t>３　死亡データ</a:t>
            </a:r>
            <a:endParaRPr lang="en-US" altLang="ja-JP" sz="1400" dirty="0">
              <a:latin typeface="+mn-ea"/>
            </a:endParaRPr>
          </a:p>
          <a:p>
            <a:pPr marL="812800" indent="-812800" eaLnBrk="1" hangingPunct="1">
              <a:lnSpc>
                <a:spcPct val="90000"/>
              </a:lnSpc>
              <a:buFont typeface="Wingdings" panose="05000000000000000000" pitchFamily="2" charset="2"/>
              <a:buNone/>
              <a:defRPr/>
            </a:pPr>
            <a:r>
              <a:rPr lang="ja-JP" altLang="en-US" sz="1400" dirty="0">
                <a:latin typeface="+mn-ea"/>
              </a:rPr>
              <a:t>　　</a:t>
            </a:r>
            <a:r>
              <a:rPr lang="ja-JP" altLang="en-US" dirty="0">
                <a:latin typeface="+mn-ea"/>
              </a:rPr>
              <a:t>（年齢調整死亡率、標準化死亡率）</a:t>
            </a:r>
          </a:p>
          <a:p>
            <a:pPr marL="812800" indent="-812800" eaLnBrk="1" hangingPunct="1">
              <a:lnSpc>
                <a:spcPct val="90000"/>
              </a:lnSpc>
              <a:buFont typeface="Wingdings" panose="05000000000000000000" pitchFamily="2" charset="2"/>
              <a:buNone/>
              <a:defRPr/>
            </a:pPr>
            <a:r>
              <a:rPr lang="ja-JP" altLang="en-US" sz="1400" dirty="0">
                <a:latin typeface="+mn-ea"/>
              </a:rPr>
              <a:t>４　生命表</a:t>
            </a:r>
            <a:r>
              <a:rPr lang="ja-JP" altLang="en-US" dirty="0">
                <a:latin typeface="+mn-ea"/>
              </a:rPr>
              <a:t>（平均寿命、健康寿命）</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sz="1400" dirty="0">
                <a:latin typeface="+mn-ea"/>
              </a:rPr>
              <a:t>５　人口推計</a:t>
            </a:r>
            <a:r>
              <a:rPr lang="ja-JP" altLang="en-US" dirty="0">
                <a:latin typeface="+mn-ea"/>
              </a:rPr>
              <a:t>（コーホート要因推計１・</a:t>
            </a:r>
            <a:r>
              <a:rPr lang="en-US" altLang="ja-JP" dirty="0">
                <a:latin typeface="+mn-ea"/>
              </a:rPr>
              <a:t>2</a:t>
            </a:r>
            <a:r>
              <a:rPr lang="ja-JP" altLang="en-US" dirty="0">
                <a:latin typeface="+mn-ea"/>
              </a:rPr>
              <a:t>）</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sz="1400" dirty="0">
                <a:latin typeface="+mn-ea"/>
              </a:rPr>
              <a:t>６　人口関連データ</a:t>
            </a:r>
            <a:r>
              <a:rPr lang="ja-JP" altLang="en-US" dirty="0">
                <a:latin typeface="+mn-ea"/>
              </a:rPr>
              <a:t>（政策データ集）</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sz="1050" dirty="0">
                <a:latin typeface="+mn-ea"/>
              </a:rPr>
              <a:t>　　データは、兵庫県</a:t>
            </a:r>
            <a:r>
              <a:rPr lang="en-US" altLang="ja-JP" sz="1050" dirty="0">
                <a:latin typeface="+mn-ea"/>
              </a:rPr>
              <a:t>Web</a:t>
            </a:r>
            <a:r>
              <a:rPr lang="ja-JP" altLang="en-US" sz="1050" dirty="0">
                <a:latin typeface="+mn-ea"/>
              </a:rPr>
              <a:t>ページ（県政情報・統計）</a:t>
            </a:r>
            <a:r>
              <a:rPr lang="en-US" altLang="ja-JP" sz="1050" dirty="0">
                <a:latin typeface="+mn-ea"/>
              </a:rPr>
              <a:t>-</a:t>
            </a:r>
            <a:r>
              <a:rPr lang="ja-JP" altLang="en-US" sz="1050" dirty="0">
                <a:latin typeface="+mn-ea"/>
              </a:rPr>
              <a:t>推計人口・面積　で検索します。</a:t>
            </a:r>
          </a:p>
          <a:p>
            <a:pPr marL="812800" indent="-812800" eaLnBrk="1" hangingPunct="1">
              <a:lnSpc>
                <a:spcPct val="90000"/>
              </a:lnSpc>
              <a:buFont typeface="Wingdings" panose="05000000000000000000" pitchFamily="2" charset="2"/>
              <a:buNone/>
              <a:defRPr/>
            </a:pPr>
            <a:endParaRPr lang="ja-JP" altLang="en-US" sz="1400" dirty="0">
              <a:latin typeface="+mn-ea"/>
            </a:endParaRPr>
          </a:p>
          <a:p>
            <a:endParaRPr lang="ja-JP" altLang="en-US" dirty="0">
              <a:latin typeface="Arial" panose="020B0604020202020204" pitchFamily="34" charset="0"/>
            </a:endParaRPr>
          </a:p>
        </p:txBody>
      </p:sp>
      <p:sp>
        <p:nvSpPr>
          <p:cNvPr id="11268" name="ヘッダー プレースホルダー 3">
            <a:extLst>
              <a:ext uri="{FF2B5EF4-FFF2-40B4-BE49-F238E27FC236}">
                <a16:creationId xmlns:a16="http://schemas.microsoft.com/office/drawing/2014/main" id="{71E89425-8AFF-4A30-AED4-CA0609690C23}"/>
              </a:ext>
            </a:extLst>
          </p:cNvPr>
          <p:cNvSpPr>
            <a:spLocks noGrp="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9300" indent="-287338">
              <a:defRPr kumimoji="1">
                <a:solidFill>
                  <a:schemeClr val="tx1"/>
                </a:solidFill>
                <a:latin typeface="Tahoma" panose="020B0604030504040204" pitchFamily="34" charset="0"/>
                <a:ea typeface="ＭＳ Ｐゴシック" panose="020B0600070205080204" pitchFamily="50" charset="-128"/>
              </a:defRPr>
            </a:lvl2pPr>
            <a:lvl3pPr marL="1154113" indent="-230188">
              <a:defRPr kumimoji="1">
                <a:solidFill>
                  <a:schemeClr val="tx1"/>
                </a:solidFill>
                <a:latin typeface="Tahoma" panose="020B0604030504040204" pitchFamily="34" charset="0"/>
                <a:ea typeface="ＭＳ Ｐゴシック" panose="020B0600070205080204" pitchFamily="50" charset="-128"/>
              </a:defRPr>
            </a:lvl3pPr>
            <a:lvl4pPr marL="1616075" indent="-230188">
              <a:defRPr kumimoji="1">
                <a:solidFill>
                  <a:schemeClr val="tx1"/>
                </a:solidFill>
                <a:latin typeface="Tahoma" panose="020B0604030504040204" pitchFamily="34" charset="0"/>
                <a:ea typeface="ＭＳ Ｐゴシック" panose="020B0600070205080204" pitchFamily="50" charset="-128"/>
              </a:defRPr>
            </a:lvl4pPr>
            <a:lvl5pPr marL="2076450" indent="-230188">
              <a:defRPr kumimoji="1">
                <a:solidFill>
                  <a:schemeClr val="tx1"/>
                </a:solidFill>
                <a:latin typeface="Tahoma" panose="020B0604030504040204" pitchFamily="34" charset="0"/>
                <a:ea typeface="ＭＳ Ｐゴシック" panose="020B0600070205080204" pitchFamily="50" charset="-128"/>
              </a:defRPr>
            </a:lvl5pPr>
            <a:lvl6pPr marL="25336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908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480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9052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a:t>
            </a:r>
            <a:endParaRPr lang="ja-JP" altLang="en-US" sz="1200" i="0">
              <a:latin typeface="Arial" panose="020B0604020202020204" pitchFamily="34" charset="0"/>
            </a:endParaRPr>
          </a:p>
        </p:txBody>
      </p:sp>
      <p:sp>
        <p:nvSpPr>
          <p:cNvPr id="11269" name="日付プレースホルダー 4">
            <a:extLst>
              <a:ext uri="{FF2B5EF4-FFF2-40B4-BE49-F238E27FC236}">
                <a16:creationId xmlns:a16="http://schemas.microsoft.com/office/drawing/2014/main" id="{C9CC19B9-304C-4775-B75F-F14F4CECB264}"/>
              </a:ext>
            </a:extLst>
          </p:cNvPr>
          <p:cNvSpPr>
            <a:spLocks noGrp="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9300" indent="-287338">
              <a:defRPr kumimoji="1">
                <a:solidFill>
                  <a:schemeClr val="tx1"/>
                </a:solidFill>
                <a:latin typeface="Tahoma" panose="020B0604030504040204" pitchFamily="34" charset="0"/>
                <a:ea typeface="ＭＳ Ｐゴシック" panose="020B0600070205080204" pitchFamily="50" charset="-128"/>
              </a:defRPr>
            </a:lvl2pPr>
            <a:lvl3pPr marL="1154113" indent="-230188">
              <a:defRPr kumimoji="1">
                <a:solidFill>
                  <a:schemeClr val="tx1"/>
                </a:solidFill>
                <a:latin typeface="Tahoma" panose="020B0604030504040204" pitchFamily="34" charset="0"/>
                <a:ea typeface="ＭＳ Ｐゴシック" panose="020B0600070205080204" pitchFamily="50" charset="-128"/>
              </a:defRPr>
            </a:lvl3pPr>
            <a:lvl4pPr marL="1616075" indent="-230188">
              <a:defRPr kumimoji="1">
                <a:solidFill>
                  <a:schemeClr val="tx1"/>
                </a:solidFill>
                <a:latin typeface="Tahoma" panose="020B0604030504040204" pitchFamily="34" charset="0"/>
                <a:ea typeface="ＭＳ Ｐゴシック" panose="020B0600070205080204" pitchFamily="50" charset="-128"/>
              </a:defRPr>
            </a:lvl4pPr>
            <a:lvl5pPr marL="2076450" indent="-230188">
              <a:defRPr kumimoji="1">
                <a:solidFill>
                  <a:schemeClr val="tx1"/>
                </a:solidFill>
                <a:latin typeface="Tahoma" panose="020B0604030504040204" pitchFamily="34" charset="0"/>
                <a:ea typeface="ＭＳ Ｐゴシック" panose="020B0600070205080204" pitchFamily="50" charset="-128"/>
              </a:defRPr>
            </a:lvl5pPr>
            <a:lvl6pPr marL="25336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908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480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9052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07/16/96</a:t>
            </a:r>
            <a:endParaRPr lang="ja-JP" altLang="en-US" sz="1200" i="0">
              <a:latin typeface="Arial" panose="020B0604020202020204" pitchFamily="34" charset="0"/>
            </a:endParaRPr>
          </a:p>
        </p:txBody>
      </p:sp>
      <p:sp>
        <p:nvSpPr>
          <p:cNvPr id="11270" name="フッター プレースホルダー 5">
            <a:extLst>
              <a:ext uri="{FF2B5EF4-FFF2-40B4-BE49-F238E27FC236}">
                <a16:creationId xmlns:a16="http://schemas.microsoft.com/office/drawing/2014/main" id="{04F5D192-7AD3-4DC7-8C0C-67B437D77424}"/>
              </a:ext>
            </a:extLst>
          </p:cNvPr>
          <p:cNvSpPr>
            <a:spLocks noGrp="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9300" indent="-287338">
              <a:defRPr kumimoji="1">
                <a:solidFill>
                  <a:schemeClr val="tx1"/>
                </a:solidFill>
                <a:latin typeface="Tahoma" panose="020B0604030504040204" pitchFamily="34" charset="0"/>
                <a:ea typeface="ＭＳ Ｐゴシック" panose="020B0600070205080204" pitchFamily="50" charset="-128"/>
              </a:defRPr>
            </a:lvl2pPr>
            <a:lvl3pPr marL="1154113" indent="-230188">
              <a:defRPr kumimoji="1">
                <a:solidFill>
                  <a:schemeClr val="tx1"/>
                </a:solidFill>
                <a:latin typeface="Tahoma" panose="020B0604030504040204" pitchFamily="34" charset="0"/>
                <a:ea typeface="ＭＳ Ｐゴシック" panose="020B0600070205080204" pitchFamily="50" charset="-128"/>
              </a:defRPr>
            </a:lvl3pPr>
            <a:lvl4pPr marL="1616075" indent="-230188">
              <a:defRPr kumimoji="1">
                <a:solidFill>
                  <a:schemeClr val="tx1"/>
                </a:solidFill>
                <a:latin typeface="Tahoma" panose="020B0604030504040204" pitchFamily="34" charset="0"/>
                <a:ea typeface="ＭＳ Ｐゴシック" panose="020B0600070205080204" pitchFamily="50" charset="-128"/>
              </a:defRPr>
            </a:lvl4pPr>
            <a:lvl5pPr marL="2076450" indent="-230188">
              <a:defRPr kumimoji="1">
                <a:solidFill>
                  <a:schemeClr val="tx1"/>
                </a:solidFill>
                <a:latin typeface="Tahoma" panose="020B0604030504040204" pitchFamily="34" charset="0"/>
                <a:ea typeface="ＭＳ Ｐゴシック" panose="020B0600070205080204" pitchFamily="50" charset="-128"/>
              </a:defRPr>
            </a:lvl5pPr>
            <a:lvl6pPr marL="25336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908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480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9052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a:t>
            </a:r>
            <a:endParaRPr lang="ja-JP" altLang="en-US" sz="1200" i="0">
              <a:latin typeface="Arial" panose="020B0604020202020204" pitchFamily="34" charset="0"/>
            </a:endParaRPr>
          </a:p>
        </p:txBody>
      </p:sp>
      <p:sp>
        <p:nvSpPr>
          <p:cNvPr id="11271" name="スライド番号プレースホルダー 6">
            <a:extLst>
              <a:ext uri="{FF2B5EF4-FFF2-40B4-BE49-F238E27FC236}">
                <a16:creationId xmlns:a16="http://schemas.microsoft.com/office/drawing/2014/main" id="{FC6966D2-EF1A-4FC1-AA4B-61995CCAFB54}"/>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9300" indent="-287338">
              <a:defRPr kumimoji="1">
                <a:solidFill>
                  <a:schemeClr val="tx1"/>
                </a:solidFill>
                <a:latin typeface="Tahoma" panose="020B0604030504040204" pitchFamily="34" charset="0"/>
                <a:ea typeface="ＭＳ Ｐゴシック" panose="020B0600070205080204" pitchFamily="50" charset="-128"/>
              </a:defRPr>
            </a:lvl2pPr>
            <a:lvl3pPr marL="1154113" indent="-230188">
              <a:defRPr kumimoji="1">
                <a:solidFill>
                  <a:schemeClr val="tx1"/>
                </a:solidFill>
                <a:latin typeface="Tahoma" panose="020B0604030504040204" pitchFamily="34" charset="0"/>
                <a:ea typeface="ＭＳ Ｐゴシック" panose="020B0600070205080204" pitchFamily="50" charset="-128"/>
              </a:defRPr>
            </a:lvl3pPr>
            <a:lvl4pPr marL="1616075" indent="-230188">
              <a:defRPr kumimoji="1">
                <a:solidFill>
                  <a:schemeClr val="tx1"/>
                </a:solidFill>
                <a:latin typeface="Tahoma" panose="020B0604030504040204" pitchFamily="34" charset="0"/>
                <a:ea typeface="ＭＳ Ｐゴシック" panose="020B0600070205080204" pitchFamily="50" charset="-128"/>
              </a:defRPr>
            </a:lvl4pPr>
            <a:lvl5pPr marL="2076450" indent="-230188">
              <a:defRPr kumimoji="1">
                <a:solidFill>
                  <a:schemeClr val="tx1"/>
                </a:solidFill>
                <a:latin typeface="Tahoma" panose="020B0604030504040204" pitchFamily="34" charset="0"/>
                <a:ea typeface="ＭＳ Ｐゴシック" panose="020B0600070205080204" pitchFamily="50" charset="-128"/>
              </a:defRPr>
            </a:lvl5pPr>
            <a:lvl6pPr marL="25336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908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480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9052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a:t>
            </a:r>
            <a:endParaRPr lang="ja-JP" altLang="en-US" sz="1200" i="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90000"/>
              </a:lnSpc>
              <a:buFont typeface="Wingdings" panose="05000000000000000000" pitchFamily="2" charset="2"/>
              <a:buNone/>
              <a:defRPr/>
            </a:pPr>
            <a:r>
              <a:rPr lang="ja-JP" altLang="en-US" sz="1800" dirty="0">
                <a:latin typeface="ＭＳ Ｐゴシック" panose="020B0600070205080204" pitchFamily="50" charset="-128"/>
              </a:rPr>
              <a:t>政策データ集事例は次のとおりです。</a:t>
            </a:r>
            <a:br>
              <a:rPr lang="en-US" altLang="ja-JP" sz="1400" dirty="0">
                <a:latin typeface="ＭＳ Ｐゴシック" panose="020B0600070205080204" pitchFamily="50" charset="-128"/>
              </a:rPr>
            </a:br>
            <a:r>
              <a:rPr lang="ja-JP" altLang="en-US" sz="1200" dirty="0">
                <a:latin typeface="ＭＳ Ｐゴシック" panose="020B0600070205080204" pitchFamily="50" charset="-128"/>
              </a:rPr>
              <a:t>人口データ</a:t>
            </a:r>
            <a:r>
              <a:rPr lang="ja-JP" altLang="ja-JP" sz="1200" dirty="0">
                <a:latin typeface="ＭＳ Ｐゴシック" panose="020B0600070205080204" pitchFamily="50" charset="-128"/>
              </a:rPr>
              <a:t>分析</a:t>
            </a:r>
            <a:r>
              <a:rPr lang="ja-JP" altLang="en-US" sz="1200" dirty="0">
                <a:latin typeface="ＭＳ Ｐゴシック" panose="020B0600070205080204" pitchFamily="50" charset="-128"/>
              </a:rPr>
              <a:t>ワークシートの概要</a:t>
            </a:r>
            <a:endParaRPr lang="en-US"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en-US" dirty="0">
                <a:latin typeface="ＭＳ Ｐゴシック" panose="020B0600070205080204" pitchFamily="50" charset="-128"/>
              </a:rPr>
              <a:t>１ 人口ピラミッド</a:t>
            </a:r>
            <a:r>
              <a:rPr lang="ja-JP" altLang="en-US" sz="1200" dirty="0">
                <a:latin typeface="ＭＳ Ｐゴシック" panose="020B0600070205080204" pitchFamily="50" charset="-128"/>
              </a:rPr>
              <a:t>（男女別、各歳別）</a:t>
            </a:r>
            <a:r>
              <a:rPr lang="ja-JP" altLang="en-US" dirty="0">
                <a:latin typeface="ＭＳ Ｐゴシック" panose="020B0600070205080204" pitchFamily="50" charset="-128"/>
              </a:rPr>
              <a:t>作成ワークシート</a:t>
            </a:r>
            <a:endParaRPr lang="en-US"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①兵庫県、②県内市区町、③県内</a:t>
            </a:r>
            <a:r>
              <a:rPr lang="en-US" altLang="ja-JP" sz="1200" dirty="0">
                <a:latin typeface="ＭＳ Ｐゴシック" panose="020B0600070205080204" pitchFamily="50" charset="-128"/>
              </a:rPr>
              <a:t>10</a:t>
            </a:r>
            <a:r>
              <a:rPr lang="ja-JP" altLang="en-US" sz="1200" dirty="0">
                <a:latin typeface="ＭＳ Ｐゴシック" panose="020B0600070205080204" pitchFamily="50" charset="-128"/>
              </a:rPr>
              <a:t>地域ブロック</a:t>
            </a:r>
          </a:p>
          <a:p>
            <a:pPr>
              <a:lnSpc>
                <a:spcPct val="90000"/>
              </a:lnSpc>
              <a:buFont typeface="Wingdings" panose="05000000000000000000" pitchFamily="2" charset="2"/>
              <a:buNone/>
              <a:defRPr/>
            </a:pPr>
            <a:r>
              <a:rPr lang="ja-JP" altLang="ja-JP" dirty="0">
                <a:latin typeface="ＭＳ Ｐゴシック" panose="020B0600070205080204" pitchFamily="50" charset="-128"/>
              </a:rPr>
              <a:t>　２</a:t>
            </a:r>
            <a:r>
              <a:rPr lang="ja-JP" altLang="en-US" dirty="0">
                <a:latin typeface="ＭＳ Ｐゴシック" panose="020B0600070205080204" pitchFamily="50" charset="-128"/>
              </a:rPr>
              <a:t>地域別人口将来推計</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簡易推計</a:t>
            </a:r>
            <a:r>
              <a:rPr lang="en-US" altLang="ja-JP" sz="1200" dirty="0">
                <a:latin typeface="ＭＳ Ｐゴシック" panose="020B0600070205080204" pitchFamily="50" charset="-128"/>
              </a:rPr>
              <a:t>)</a:t>
            </a:r>
            <a:r>
              <a:rPr lang="ja-JP" altLang="en-US" dirty="0">
                <a:latin typeface="ＭＳ Ｐゴシック" panose="020B0600070205080204" pitchFamily="50" charset="-128"/>
              </a:rPr>
              <a:t>ワークシート</a:t>
            </a:r>
            <a:endParaRPr lang="en-US"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①過去</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時点トレンド推計、②生残率、純移動率推計</a:t>
            </a:r>
            <a:endParaRPr lang="ja-JP" altLang="ja-JP" sz="1200"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３</a:t>
            </a:r>
            <a:r>
              <a:rPr lang="ja-JP" altLang="en-US" dirty="0">
                <a:latin typeface="ＭＳ Ｐゴシック" panose="020B0600070205080204" pitchFamily="50" charset="-128"/>
              </a:rPr>
              <a:t>兵庫県</a:t>
            </a:r>
            <a:r>
              <a:rPr lang="ja-JP" altLang="en-US" sz="1200" dirty="0">
                <a:latin typeface="ＭＳ Ｐゴシック" panose="020B0600070205080204" pitchFamily="50" charset="-128"/>
              </a:rPr>
              <a:t>（</a:t>
            </a:r>
            <a:r>
              <a:rPr lang="en-US" altLang="ja-JP" sz="1200" dirty="0">
                <a:latin typeface="ＭＳ Ｐゴシック" panose="020B0600070205080204" pitchFamily="50" charset="-128"/>
              </a:rPr>
              <a:t>41</a:t>
            </a:r>
            <a:r>
              <a:rPr lang="ja-JP" altLang="en-US" sz="1200" dirty="0">
                <a:latin typeface="ＭＳ Ｐゴシック" panose="020B0600070205080204" pitchFamily="50" charset="-128"/>
              </a:rPr>
              <a:t>市町）</a:t>
            </a:r>
            <a:r>
              <a:rPr lang="ja-JP" altLang="en-US" dirty="0">
                <a:latin typeface="ＭＳ Ｐゴシック" panose="020B0600070205080204" pitchFamily="50" charset="-128"/>
              </a:rPr>
              <a:t>白地図データ</a:t>
            </a:r>
            <a:endParaRPr lang="ja-JP"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４</a:t>
            </a:r>
            <a:r>
              <a:rPr lang="ja-JP" altLang="en-US" dirty="0">
                <a:latin typeface="ＭＳ Ｐゴシック" panose="020B0600070205080204" pitchFamily="50" charset="-128"/>
              </a:rPr>
              <a:t>地域別人口関連時系列データ</a:t>
            </a:r>
            <a:r>
              <a:rPr lang="ja-JP" altLang="en-US" sz="1200" dirty="0">
                <a:latin typeface="ＭＳ Ｐゴシック" panose="020B0600070205080204" pitchFamily="50" charset="-128"/>
              </a:rPr>
              <a:t>（時系列データ集）</a:t>
            </a:r>
            <a:endParaRPr lang="ja-JP" altLang="ja-JP" sz="1200"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５</a:t>
            </a:r>
            <a:r>
              <a:rPr lang="ja-JP" altLang="en-US" dirty="0">
                <a:latin typeface="ＭＳ Ｐゴシック" panose="020B0600070205080204" pitchFamily="50" charset="-128"/>
              </a:rPr>
              <a:t>出生数分析</a:t>
            </a:r>
            <a:r>
              <a:rPr lang="ja-JP" altLang="en-US" sz="1200" dirty="0">
                <a:latin typeface="ＭＳ Ｐゴシック" panose="020B0600070205080204" pitchFamily="50" charset="-128"/>
              </a:rPr>
              <a:t>（合計特殊出生率）</a:t>
            </a:r>
            <a:endParaRPr lang="ja-JP" altLang="ja-JP" sz="1200"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６</a:t>
            </a:r>
            <a:r>
              <a:rPr lang="zh-TW" altLang="en-US" dirty="0">
                <a:latin typeface="ＭＳ Ｐゴシック" panose="020B0600070205080204" pitchFamily="50" charset="-128"/>
              </a:rPr>
              <a:t>死亡者数分析</a:t>
            </a:r>
            <a:r>
              <a:rPr lang="ja-JP" altLang="en-US" sz="1200" dirty="0">
                <a:latin typeface="ＭＳ Ｐゴシック" panose="020B0600070205080204" pitchFamily="50" charset="-128"/>
              </a:rPr>
              <a:t>（</a:t>
            </a:r>
            <a:r>
              <a:rPr lang="zh-TW" altLang="en-US" sz="1200" dirty="0">
                <a:latin typeface="ＭＳ Ｐゴシック" panose="020B0600070205080204" pitchFamily="50" charset="-128"/>
              </a:rPr>
              <a:t>年齢調整死亡率、標準化死亡比</a:t>
            </a:r>
            <a:r>
              <a:rPr lang="ja-JP" altLang="en-US" sz="1200" dirty="0">
                <a:latin typeface="ＭＳ Ｐゴシック" panose="020B0600070205080204" pitchFamily="50" charset="-128"/>
              </a:rPr>
              <a:t>）</a:t>
            </a:r>
          </a:p>
          <a:p>
            <a:pPr>
              <a:lnSpc>
                <a:spcPct val="90000"/>
              </a:lnSpc>
              <a:buFont typeface="Wingdings" panose="05000000000000000000" pitchFamily="2" charset="2"/>
              <a:buNone/>
              <a:defRPr/>
            </a:pPr>
            <a:r>
              <a:rPr lang="ja-JP" altLang="ja-JP" dirty="0">
                <a:latin typeface="ＭＳ Ｐゴシック" panose="020B0600070205080204" pitchFamily="50" charset="-128"/>
              </a:rPr>
              <a:t>　７</a:t>
            </a:r>
            <a:r>
              <a:rPr lang="ja-JP" altLang="en-US" dirty="0">
                <a:latin typeface="ＭＳ Ｐゴシック" panose="020B0600070205080204" pitchFamily="50" charset="-128"/>
              </a:rPr>
              <a:t>生命表・健康寿命推計</a:t>
            </a:r>
            <a:r>
              <a:rPr lang="en-US" altLang="ja-JP" dirty="0">
                <a:latin typeface="ＭＳ Ｐゴシック" panose="020B0600070205080204" pitchFamily="50" charset="-128"/>
              </a:rPr>
              <a:t>(</a:t>
            </a:r>
            <a:r>
              <a:rPr lang="ja-JP" altLang="en-US" sz="1200" dirty="0">
                <a:latin typeface="ＭＳ Ｐゴシック" panose="020B0600070205080204" pitchFamily="50" charset="-128"/>
              </a:rPr>
              <a:t>人口動態、介護保険データ</a:t>
            </a:r>
            <a:r>
              <a:rPr lang="en-US" altLang="ja-JP" sz="1200" dirty="0">
                <a:latin typeface="ＭＳ Ｐゴシック" panose="020B0600070205080204" pitchFamily="50" charset="-128"/>
              </a:rPr>
              <a:t>)</a:t>
            </a:r>
            <a:r>
              <a:rPr lang="ja-JP" altLang="ja-JP" sz="1200" dirty="0">
                <a:latin typeface="ＭＳ Ｐゴシック" panose="020B0600070205080204" pitchFamily="50" charset="-128"/>
              </a:rPr>
              <a:t>　</a:t>
            </a:r>
            <a:endParaRPr lang="ja-JP" altLang="ja-JP" sz="1200" dirty="0"/>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8221293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90000"/>
              </a:lnSpc>
              <a:buNone/>
              <a:defRPr/>
            </a:pPr>
            <a:r>
              <a:rPr lang="ja-JP" altLang="en-US" sz="1200" dirty="0">
                <a:latin typeface="ＭＳ Ｐゴシック" panose="020B0600070205080204" pitchFamily="50" charset="-128"/>
              </a:rPr>
              <a:t>政策データ集事例にある人口データは次のとおりです。</a:t>
            </a:r>
            <a:endParaRPr lang="en-US" altLang="ja-JP" dirty="0">
              <a:latin typeface="+mn-ea"/>
            </a:endParaRPr>
          </a:p>
          <a:p>
            <a:pPr>
              <a:lnSpc>
                <a:spcPct val="90000"/>
              </a:lnSpc>
              <a:buNone/>
              <a:defRPr/>
            </a:pPr>
            <a:r>
              <a:rPr lang="ja-JP" altLang="en-US" dirty="0">
                <a:latin typeface="+mn-ea"/>
              </a:rPr>
              <a:t>１ 人口関連時系列データ</a:t>
            </a:r>
            <a:endParaRPr lang="en-US" altLang="ja-JP" dirty="0">
              <a:latin typeface="+mn-ea"/>
            </a:endParaRPr>
          </a:p>
          <a:p>
            <a:pPr>
              <a:lnSpc>
                <a:spcPct val="90000"/>
              </a:lnSpc>
              <a:buNone/>
              <a:defRPr/>
            </a:pPr>
            <a:r>
              <a:rPr lang="ja-JP" altLang="en-US" dirty="0">
                <a:latin typeface="+mn-ea"/>
              </a:rPr>
              <a:t>　・国勢統計</a:t>
            </a:r>
            <a:r>
              <a:rPr lang="en-US" altLang="ja-JP" dirty="0">
                <a:latin typeface="+mn-ea"/>
              </a:rPr>
              <a:t>(</a:t>
            </a:r>
            <a:r>
              <a:rPr lang="ja-JP" altLang="en-US" dirty="0">
                <a:latin typeface="+mn-ea"/>
              </a:rPr>
              <a:t>総務省）</a:t>
            </a:r>
            <a:endParaRPr lang="en-US" altLang="ja-JP" dirty="0">
              <a:latin typeface="+mn-ea"/>
            </a:endParaRPr>
          </a:p>
          <a:p>
            <a:pPr>
              <a:lnSpc>
                <a:spcPct val="90000"/>
              </a:lnSpc>
              <a:buNone/>
              <a:defRPr/>
            </a:pPr>
            <a:r>
              <a:rPr lang="ja-JP" altLang="en-US" dirty="0">
                <a:latin typeface="+mn-ea"/>
              </a:rPr>
              <a:t>　・人口動態調査（厚生労働省）</a:t>
            </a:r>
            <a:endParaRPr lang="en-US" altLang="ja-JP" dirty="0">
              <a:latin typeface="+mn-ea"/>
            </a:endParaRPr>
          </a:p>
          <a:p>
            <a:pPr>
              <a:lnSpc>
                <a:spcPct val="90000"/>
              </a:lnSpc>
              <a:buNone/>
              <a:defRPr/>
            </a:pPr>
            <a:r>
              <a:rPr lang="ja-JP" altLang="en-US" dirty="0">
                <a:latin typeface="+mn-ea"/>
              </a:rPr>
              <a:t>　・住民基本台帳人口、移動人口</a:t>
            </a:r>
            <a:r>
              <a:rPr lang="en-US" altLang="ja-JP" dirty="0">
                <a:latin typeface="+mn-ea"/>
              </a:rPr>
              <a:t>(</a:t>
            </a:r>
            <a:r>
              <a:rPr lang="ja-JP" altLang="en-US" dirty="0">
                <a:latin typeface="+mn-ea"/>
              </a:rPr>
              <a:t>総務省）</a:t>
            </a:r>
            <a:endParaRPr lang="en-US" altLang="ja-JP" dirty="0">
              <a:latin typeface="+mn-ea"/>
            </a:endParaRPr>
          </a:p>
          <a:p>
            <a:pPr>
              <a:lnSpc>
                <a:spcPct val="90000"/>
              </a:lnSpc>
              <a:buNone/>
              <a:defRPr/>
            </a:pPr>
            <a:r>
              <a:rPr lang="ja-JP" altLang="en-US" dirty="0">
                <a:latin typeface="+mn-ea"/>
              </a:rPr>
              <a:t>　・外国人人口</a:t>
            </a:r>
            <a:r>
              <a:rPr lang="en-US" altLang="ja-JP" dirty="0">
                <a:latin typeface="+mn-ea"/>
              </a:rPr>
              <a:t>(</a:t>
            </a:r>
            <a:r>
              <a:rPr lang="ja-JP" altLang="en-US" dirty="0">
                <a:latin typeface="+mn-ea"/>
              </a:rPr>
              <a:t>法務省）</a:t>
            </a:r>
            <a:endParaRPr lang="en-US" altLang="ja-JP" dirty="0">
              <a:latin typeface="+mn-ea"/>
            </a:endParaRPr>
          </a:p>
          <a:p>
            <a:pPr>
              <a:lnSpc>
                <a:spcPct val="90000"/>
              </a:lnSpc>
              <a:buNone/>
              <a:defRPr/>
            </a:pPr>
            <a:r>
              <a:rPr lang="ja-JP" altLang="en-US" dirty="0">
                <a:latin typeface="+mn-ea"/>
              </a:rPr>
              <a:t>　・将来人口（国立社会保障・人口問題研究所）</a:t>
            </a:r>
          </a:p>
          <a:p>
            <a:pPr>
              <a:lnSpc>
                <a:spcPct val="90000"/>
              </a:lnSpc>
              <a:buNone/>
              <a:defRPr/>
            </a:pPr>
            <a:r>
              <a:rPr lang="ja-JP" altLang="en-US" dirty="0">
                <a:latin typeface="+mn-ea"/>
              </a:rPr>
              <a:t>２ </a:t>
            </a:r>
            <a:r>
              <a:rPr lang="zh-TW" altLang="en-US" dirty="0">
                <a:latin typeface="+mn-ea"/>
              </a:rPr>
              <a:t>兵庫県推計人口</a:t>
            </a:r>
            <a:r>
              <a:rPr lang="ja-JP" altLang="en-US" dirty="0">
                <a:latin typeface="+mn-ea"/>
              </a:rPr>
              <a:t>・総務省人口推計</a:t>
            </a:r>
            <a:endParaRPr lang="zh-TW" altLang="en-US" dirty="0">
              <a:latin typeface="+mn-ea"/>
            </a:endParaRPr>
          </a:p>
          <a:p>
            <a:pPr>
              <a:lnSpc>
                <a:spcPct val="90000"/>
              </a:lnSpc>
              <a:buNone/>
              <a:defRPr/>
            </a:pPr>
            <a:r>
              <a:rPr lang="ja-JP" altLang="en-US" dirty="0">
                <a:latin typeface="+mn-ea"/>
              </a:rPr>
              <a:t>３ 住民基本台帳人口・移動人口</a:t>
            </a:r>
          </a:p>
          <a:p>
            <a:pPr>
              <a:lnSpc>
                <a:spcPct val="90000"/>
              </a:lnSpc>
              <a:buNone/>
              <a:defRPr/>
            </a:pPr>
            <a:r>
              <a:rPr lang="ja-JP" altLang="en-US" dirty="0">
                <a:latin typeface="+mn-ea"/>
              </a:rPr>
              <a:t>４ 外国人人口（在留外国人統計）</a:t>
            </a:r>
          </a:p>
          <a:p>
            <a:pPr>
              <a:lnSpc>
                <a:spcPct val="90000"/>
              </a:lnSpc>
              <a:buNone/>
              <a:defRPr/>
            </a:pPr>
            <a:r>
              <a:rPr lang="ja-JP" altLang="en-US" dirty="0">
                <a:latin typeface="+mn-ea"/>
              </a:rPr>
              <a:t>５ </a:t>
            </a:r>
            <a:r>
              <a:rPr lang="zh-CN" altLang="en-US" dirty="0">
                <a:latin typeface="+mn-ea"/>
              </a:rPr>
              <a:t>将来推計人口</a:t>
            </a:r>
            <a:r>
              <a:rPr lang="ja-JP" altLang="en-US" dirty="0">
                <a:latin typeface="+mn-ea"/>
              </a:rPr>
              <a:t>（地域別将来人口）</a:t>
            </a:r>
            <a:endParaRPr lang="zh-CN" altLang="en-US"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3680304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600" dirty="0">
                <a:latin typeface="+mn-ea"/>
                <a:ea typeface="+mn-ea"/>
              </a:rPr>
              <a:t>厚生労働省「人口動態調査」の</a:t>
            </a:r>
            <a:r>
              <a:rPr lang="ja-JP" altLang="en-US" sz="1200" dirty="0">
                <a:latin typeface="+mn-ea"/>
                <a:ea typeface="+mn-ea"/>
              </a:rPr>
              <a:t>出生、死亡、自然増減率の全国及び兵庫県の推移（</a:t>
            </a:r>
            <a:r>
              <a:rPr lang="en-US" altLang="ja-JP" sz="1200" dirty="0">
                <a:latin typeface="+mn-ea"/>
                <a:ea typeface="+mn-ea"/>
              </a:rPr>
              <a:t>2006</a:t>
            </a:r>
            <a:r>
              <a:rPr lang="ja-JP" altLang="en-US" sz="1200" dirty="0">
                <a:latin typeface="+mn-ea"/>
                <a:ea typeface="+mn-ea"/>
              </a:rPr>
              <a:t>年～</a:t>
            </a:r>
            <a:r>
              <a:rPr lang="en-US" altLang="ja-JP" sz="1200" dirty="0">
                <a:latin typeface="+mn-ea"/>
                <a:ea typeface="+mn-ea"/>
              </a:rPr>
              <a:t>2023</a:t>
            </a:r>
            <a:r>
              <a:rPr lang="ja-JP" altLang="en-US" sz="1200" dirty="0">
                <a:latin typeface="+mn-ea"/>
                <a:ea typeface="+mn-ea"/>
              </a:rPr>
              <a:t>年）のデータです。</a:t>
            </a:r>
            <a:endParaRPr lang="en-US" altLang="ja-JP" sz="1200" dirty="0">
              <a:latin typeface="+mn-ea"/>
              <a:ea typeface="+mn-ea"/>
            </a:endParaRPr>
          </a:p>
          <a:p>
            <a:r>
              <a:rPr kumimoji="1" lang="ja-JP" altLang="en-US" sz="1200" dirty="0">
                <a:latin typeface="+mn-ea"/>
                <a:ea typeface="+mn-ea"/>
              </a:rPr>
              <a:t>全国と兵庫県とのデータは、人口千人当たりデータで比較します。</a:t>
            </a:r>
            <a:endParaRPr kumimoji="1" lang="en-US" altLang="ja-JP" sz="1200" dirty="0">
              <a:latin typeface="+mn-ea"/>
              <a:ea typeface="+mn-ea"/>
            </a:endParaRPr>
          </a:p>
          <a:p>
            <a:r>
              <a:rPr kumimoji="1" lang="ja-JP" altLang="en-US" sz="1200" dirty="0">
                <a:latin typeface="+mn-ea"/>
                <a:ea typeface="+mn-ea"/>
              </a:rPr>
              <a:t>出生数が減少、死亡数が増加により自然増から自然減になり、減少率が上昇しています。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7943945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400" dirty="0">
                <a:latin typeface="+mn-ea"/>
                <a:ea typeface="+mn-ea"/>
              </a:rPr>
              <a:t>出生データとして、</a:t>
            </a:r>
            <a:r>
              <a:rPr lang="ja-JP" altLang="en-US" sz="1200" dirty="0">
                <a:latin typeface="+mn-ea"/>
                <a:ea typeface="+mn-ea"/>
              </a:rPr>
              <a:t>合計特殊出生率、普通出生率等を紹介します。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合計特殊出生率は、</a:t>
            </a:r>
            <a:r>
              <a:rPr lang="ja-JP" altLang="en-US" sz="1100" dirty="0">
                <a:latin typeface="+mn-ea"/>
              </a:rPr>
              <a:t>その年次の再生産年齢（</a:t>
            </a:r>
            <a:r>
              <a:rPr lang="en-US" altLang="ja-JP" sz="1100" dirty="0">
                <a:latin typeface="+mn-ea"/>
              </a:rPr>
              <a:t>15</a:t>
            </a:r>
            <a:r>
              <a:rPr lang="ja-JP" altLang="en-US" sz="1100" dirty="0">
                <a:latin typeface="+mn-ea"/>
              </a:rPr>
              <a:t>歳～</a:t>
            </a:r>
            <a:r>
              <a:rPr lang="en-US" altLang="ja-JP" sz="1100" dirty="0">
                <a:latin typeface="+mn-ea"/>
              </a:rPr>
              <a:t>49</a:t>
            </a:r>
            <a:r>
              <a:rPr lang="ja-JP" altLang="en-US" sz="1100" dirty="0">
                <a:latin typeface="+mn-ea"/>
              </a:rPr>
              <a:t>歳）に女性の年齢別出生率を合計したもので、</a:t>
            </a:r>
            <a:r>
              <a:rPr lang="en-US" altLang="ja-JP" sz="1100" dirty="0">
                <a:latin typeface="+mn-ea"/>
              </a:rPr>
              <a:t>1</a:t>
            </a:r>
            <a:r>
              <a:rPr lang="ja-JP" altLang="en-US" sz="1100" dirty="0">
                <a:latin typeface="+mn-ea"/>
              </a:rPr>
              <a:t>人の女性が生涯に産む子どもの数の平均です。</a:t>
            </a:r>
            <a:endParaRPr lang="en-US" altLang="ja-JP" sz="1100" dirty="0">
              <a:latin typeface="+mn-ea"/>
            </a:endParaRPr>
          </a:p>
          <a:p>
            <a:pPr eaLnBrk="1" hangingPunct="1">
              <a:lnSpc>
                <a:spcPct val="90000"/>
              </a:lnSpc>
              <a:buFont typeface="Wingdings" panose="05000000000000000000" pitchFamily="2" charset="2"/>
              <a:buNone/>
              <a:defRPr/>
            </a:pPr>
            <a:r>
              <a:rPr lang="ja-JP" altLang="en-US" dirty="0">
                <a:latin typeface="+mn-ea"/>
              </a:rPr>
              <a:t>・合計出生率は、女子の年齢別出生率を考慮して重みをつけた推計値（年齢は各歳または５歳階級）です。</a:t>
            </a:r>
            <a:endParaRPr lang="en-US" altLang="ja-JP" dirty="0">
              <a:latin typeface="+mn-ea"/>
            </a:endParaRPr>
          </a:p>
          <a:p>
            <a:pPr eaLnBrk="1" hangingPunct="1">
              <a:lnSpc>
                <a:spcPct val="80000"/>
              </a:lnSpc>
              <a:buFont typeface="Wingdings" panose="05000000000000000000" pitchFamily="2" charset="2"/>
              <a:buNone/>
              <a:defRPr/>
            </a:pPr>
            <a:r>
              <a:rPr lang="ja-JP" altLang="en-US" dirty="0">
                <a:latin typeface="+mn-ea"/>
              </a:rPr>
              <a:t>・普通出生数は、人口千人当たりの出生数です。</a:t>
            </a:r>
          </a:p>
          <a:p>
            <a:pPr eaLnBrk="1" hangingPunct="1">
              <a:lnSpc>
                <a:spcPct val="80000"/>
              </a:lnSpc>
              <a:buFont typeface="Wingdings" panose="05000000000000000000" pitchFamily="2" charset="2"/>
              <a:buNone/>
              <a:defRPr/>
            </a:pPr>
            <a:r>
              <a:rPr lang="ja-JP" altLang="en-US" dirty="0">
                <a:latin typeface="+mn-ea"/>
              </a:rPr>
              <a:t>　　普通出生率＝人口総数</a:t>
            </a:r>
            <a:r>
              <a:rPr lang="en-US" altLang="ja-JP" dirty="0">
                <a:latin typeface="+mn-ea"/>
              </a:rPr>
              <a:t>÷</a:t>
            </a:r>
            <a:r>
              <a:rPr lang="ja-JP" altLang="en-US" dirty="0">
                <a:latin typeface="+mn-ea"/>
              </a:rPr>
              <a:t>人口総数</a:t>
            </a:r>
            <a:r>
              <a:rPr lang="en-US" altLang="ja-JP" dirty="0">
                <a:latin typeface="+mn-ea"/>
              </a:rPr>
              <a:t>×1000</a:t>
            </a:r>
            <a:r>
              <a:rPr lang="ja-JP" altLang="en-US" dirty="0">
                <a:latin typeface="+mn-ea"/>
              </a:rPr>
              <a:t>（</a:t>
            </a:r>
            <a:r>
              <a:rPr lang="en-US" altLang="ja-JP" dirty="0">
                <a:latin typeface="+mn-ea"/>
              </a:rPr>
              <a:t>‰※</a:t>
            </a:r>
            <a:r>
              <a:rPr lang="ja-JP" altLang="en-US" dirty="0">
                <a:latin typeface="+mn-ea"/>
              </a:rPr>
              <a:t>）</a:t>
            </a:r>
            <a:r>
              <a:rPr lang="ja-JP" altLang="en-US" sz="1400" dirty="0">
                <a:latin typeface="+mn-ea"/>
              </a:rPr>
              <a:t>　</a:t>
            </a:r>
            <a:r>
              <a:rPr lang="en-US" altLang="ja-JP" dirty="0">
                <a:latin typeface="+mn-ea"/>
              </a:rPr>
              <a:t>※</a:t>
            </a:r>
            <a:r>
              <a:rPr lang="ja-JP" altLang="en-US" dirty="0">
                <a:latin typeface="+mn-ea"/>
              </a:rPr>
              <a:t>千分比（パーミル）</a:t>
            </a:r>
            <a:r>
              <a:rPr lang="ja-JP" altLang="en-US" sz="1100" dirty="0">
                <a:latin typeface="+mn-ea"/>
              </a:rPr>
              <a:t>増減率が比較的小さいデータの比較で使用されます。</a:t>
            </a:r>
            <a:endParaRPr lang="en-US" altLang="ja-JP" sz="11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4590825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latin typeface="+mn-ea"/>
                <a:ea typeface="+mn-ea"/>
              </a:rPr>
              <a:t>人口動態　</a:t>
            </a:r>
            <a:r>
              <a:rPr lang="ja-JP" altLang="en-US" sz="1200" dirty="0">
                <a:latin typeface="+mn-ea"/>
                <a:ea typeface="+mn-ea"/>
              </a:rPr>
              <a:t>合計特殊出生率推計シート例の概要です。</a:t>
            </a:r>
            <a:endParaRPr lang="en-US" altLang="ja-JP" sz="1200" dirty="0">
              <a:latin typeface="+mn-ea"/>
              <a:ea typeface="+mn-ea"/>
            </a:endParaRPr>
          </a:p>
          <a:p>
            <a:r>
              <a:rPr kumimoji="1" lang="ja-JP" altLang="en-US" sz="1200" dirty="0">
                <a:latin typeface="+mn-ea"/>
                <a:ea typeface="+mn-ea"/>
              </a:rPr>
              <a:t>全国は、各歳別データによる推計、兵庫県は、</a:t>
            </a:r>
            <a:r>
              <a:rPr kumimoji="1" lang="en-US" altLang="ja-JP" sz="1200" dirty="0">
                <a:latin typeface="+mn-ea"/>
                <a:ea typeface="+mn-ea"/>
              </a:rPr>
              <a:t>5</a:t>
            </a:r>
            <a:r>
              <a:rPr kumimoji="1" lang="ja-JP" altLang="en-US" sz="1200" dirty="0">
                <a:latin typeface="+mn-ea"/>
                <a:ea typeface="+mn-ea"/>
              </a:rPr>
              <a:t>歳階級別データによる推計です。</a:t>
            </a:r>
            <a:endParaRPr kumimoji="1" lang="en-US" altLang="ja-JP" sz="1200" dirty="0">
              <a:latin typeface="+mn-ea"/>
              <a:ea typeface="+mn-ea"/>
            </a:endParaRPr>
          </a:p>
          <a:p>
            <a:r>
              <a:rPr kumimoji="1" lang="ja-JP" altLang="en-US" sz="1200" dirty="0">
                <a:latin typeface="+mn-ea"/>
                <a:ea typeface="+mn-ea"/>
              </a:rPr>
              <a:t>推計資料は、厚生労働省「人口動態統計」、総務省「国勢調査」、「人口推計」などです。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8273379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400" dirty="0">
                <a:latin typeface="+mn-ea"/>
              </a:rPr>
              <a:t>死亡データ、</a:t>
            </a:r>
            <a:r>
              <a:rPr lang="ja-JP" altLang="en-US" sz="1200" dirty="0">
                <a:latin typeface="+mn-ea"/>
              </a:rPr>
              <a:t>年齢調整死亡率、標準化死亡比について説明します。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死亡率は年齢により異なるため、国際比較や年次推移比較は、人口の年齢構成の差異を取り除いた死亡率</a:t>
            </a:r>
            <a:endParaRPr lang="en-US" altLang="ja-JP" dirty="0">
              <a:latin typeface="+mn-ea"/>
            </a:endParaRPr>
          </a:p>
          <a:p>
            <a:pPr eaLnBrk="1" hangingPunct="1">
              <a:buFont typeface="Wingdings" panose="05000000000000000000" pitchFamily="2" charset="2"/>
              <a:buNone/>
              <a:defRPr/>
            </a:pPr>
            <a:r>
              <a:rPr lang="ja-JP" altLang="en-US" dirty="0">
                <a:latin typeface="+mn-ea"/>
              </a:rPr>
              <a:t>年齢調整死亡率：</a:t>
            </a:r>
            <a:r>
              <a:rPr lang="en-US" altLang="ja-JP" dirty="0">
                <a:latin typeface="+mn-ea"/>
              </a:rPr>
              <a:t>1985</a:t>
            </a:r>
            <a:r>
              <a:rPr lang="ja-JP" altLang="en-US" dirty="0">
                <a:latin typeface="+mn-ea"/>
              </a:rPr>
              <a:t>年国勢調査日本人人口をもとにベビーブーム等の極端な増減を補正し</a:t>
            </a:r>
            <a:r>
              <a:rPr lang="en-US" altLang="ja-JP" dirty="0">
                <a:latin typeface="+mn-ea"/>
              </a:rPr>
              <a:t>1000</a:t>
            </a:r>
            <a:r>
              <a:rPr lang="ja-JP" altLang="en-US" dirty="0">
                <a:latin typeface="+mn-ea"/>
              </a:rPr>
              <a:t>人単位で作成（</a:t>
            </a:r>
            <a:r>
              <a:rPr lang="en-US" altLang="ja-JP" dirty="0">
                <a:latin typeface="+mn-ea"/>
              </a:rPr>
              <a:t>1990</a:t>
            </a:r>
            <a:r>
              <a:rPr lang="ja-JP" altLang="en-US" dirty="0">
                <a:latin typeface="+mn-ea"/>
              </a:rPr>
              <a:t>年から使用）</a:t>
            </a:r>
            <a:endParaRPr lang="en-US" altLang="ja-JP" dirty="0">
              <a:latin typeface="+mn-ea"/>
            </a:endParaRPr>
          </a:p>
          <a:p>
            <a:pPr eaLnBrk="1" hangingPunct="1">
              <a:buFont typeface="Wingdings" panose="05000000000000000000" pitchFamily="2" charset="2"/>
              <a:buNone/>
              <a:defRPr/>
            </a:pPr>
            <a:r>
              <a:rPr lang="ja-JP" altLang="en-US" dirty="0">
                <a:latin typeface="+mn-ea"/>
              </a:rPr>
              <a:t>標準化死亡比＝</a:t>
            </a:r>
            <a:r>
              <a:rPr lang="ja-JP" altLang="en-US" sz="1100" dirty="0">
                <a:latin typeface="+mn-ea"/>
              </a:rPr>
              <a:t>（観察集団の現実の死亡数）</a:t>
            </a:r>
            <a:r>
              <a:rPr lang="en-US" altLang="ja-JP" dirty="0">
                <a:latin typeface="+mn-ea"/>
              </a:rPr>
              <a:t>/</a:t>
            </a:r>
            <a:r>
              <a:rPr lang="ja-JP" altLang="en-US" sz="1100" dirty="0">
                <a:latin typeface="+mn-ea"/>
              </a:rPr>
              <a:t>（基準人口集団の年齢別死亡率</a:t>
            </a:r>
            <a:r>
              <a:rPr lang="en-US" altLang="ja-JP" sz="1100" dirty="0">
                <a:latin typeface="+mn-ea"/>
              </a:rPr>
              <a:t>×</a:t>
            </a:r>
            <a:r>
              <a:rPr lang="ja-JP" altLang="en-US" sz="1100" dirty="0">
                <a:latin typeface="+mn-ea"/>
              </a:rPr>
              <a:t>観察集団年齢別人口）の総和</a:t>
            </a:r>
            <a:r>
              <a:rPr lang="en-US" altLang="ja-JP" dirty="0">
                <a:latin typeface="+mn-ea"/>
              </a:rPr>
              <a:t>×100</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247104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49300" indent="-749300" eaLnBrk="1" hangingPunct="1">
              <a:buFont typeface="Wingdings" panose="05000000000000000000" pitchFamily="2" charset="2"/>
              <a:buNone/>
            </a:pPr>
            <a:r>
              <a:rPr lang="ja-JP" altLang="en-US" sz="1200" dirty="0"/>
              <a:t>報告</a:t>
            </a:r>
            <a:r>
              <a:rPr lang="ja-JP" altLang="ja-JP" sz="1200" dirty="0"/>
              <a:t>の</a:t>
            </a:r>
            <a:r>
              <a:rPr lang="ja-JP" altLang="en-US" sz="1200" dirty="0"/>
              <a:t>内容は次のとおりです。</a:t>
            </a:r>
            <a:endParaRPr lang="en-US" altLang="ja-JP" sz="12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ja-JP" sz="1200" dirty="0">
                <a:latin typeface="ＭＳ Ｐゴシック" panose="020B0600070205080204" pitchFamily="50" charset="-128"/>
              </a:rPr>
              <a:t>１</a:t>
            </a:r>
            <a:r>
              <a:rPr lang="en-US" altLang="ja-JP" sz="1200" dirty="0">
                <a:latin typeface="ＭＳ Ｐゴシック" panose="020B0600070205080204" pitchFamily="50" charset="-128"/>
              </a:rPr>
              <a:t> </a:t>
            </a:r>
            <a:r>
              <a:rPr lang="ja-JP" altLang="en-US" sz="1200" dirty="0">
                <a:latin typeface="ＭＳ Ｐゴシック" panose="020B0600070205080204" pitchFamily="50" charset="-128"/>
              </a:rPr>
              <a:t>人口データの概要</a:t>
            </a:r>
            <a:endParaRPr lang="ja-JP" altLang="ja-JP" sz="12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1200" dirty="0">
                <a:latin typeface="ＭＳ Ｐゴシック" panose="020B0600070205080204" pitchFamily="50" charset="-128"/>
              </a:rPr>
              <a:t>２ 人口分析ワークシートの概要</a:t>
            </a:r>
            <a:endParaRPr lang="en-US" altLang="ja-JP" sz="12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1200" dirty="0">
                <a:latin typeface="ＭＳ Ｐゴシック" panose="020B0600070205080204" pitchFamily="50" charset="-128"/>
              </a:rPr>
              <a:t>３ 人口ピラミッドの作成</a:t>
            </a:r>
            <a:endParaRPr lang="en-US" altLang="ja-JP" sz="12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1200" dirty="0">
                <a:latin typeface="ＭＳ Ｐゴシック" panose="020B0600070205080204" pitchFamily="50" charset="-128"/>
              </a:rPr>
              <a:t>４ 将来推計人口の推計</a:t>
            </a:r>
            <a:endParaRPr lang="en-US" altLang="ja-JP" sz="12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1200" dirty="0">
                <a:latin typeface="ＭＳ Ｐゴシック" panose="020B0600070205080204" pitchFamily="50" charset="-128"/>
              </a:rPr>
              <a:t>５ 人口データの分析事例</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6052633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Wingdings" panose="05000000000000000000" pitchFamily="2" charset="2"/>
              <a:buNone/>
              <a:defRPr/>
            </a:pPr>
            <a:r>
              <a:rPr lang="ja-JP" altLang="en-US" sz="1200" dirty="0"/>
              <a:t>人口関連データ比率の概要</a:t>
            </a:r>
            <a:endParaRPr lang="en-US" altLang="ja-JP" dirty="0">
              <a:latin typeface="+mn-ea"/>
            </a:endParaRPr>
          </a:p>
          <a:p>
            <a:pPr marL="0" indent="0">
              <a:buFont typeface="Wingdings" panose="05000000000000000000" pitchFamily="2" charset="2"/>
              <a:buNone/>
              <a:defRPr/>
            </a:pPr>
            <a:r>
              <a:rPr lang="ja-JP" altLang="en-US" dirty="0">
                <a:latin typeface="+mn-ea"/>
              </a:rPr>
              <a:t>年齢調整別死亡率の推計方法を説明します。</a:t>
            </a:r>
            <a:endParaRPr lang="en-US" altLang="ja-JP" dirty="0">
              <a:latin typeface="+mn-ea"/>
            </a:endParaRPr>
          </a:p>
          <a:p>
            <a:pPr marL="0" indent="0">
              <a:buFont typeface="Wingdings" panose="05000000000000000000" pitchFamily="2" charset="2"/>
              <a:buNone/>
              <a:defRPr/>
            </a:pPr>
            <a:r>
              <a:rPr lang="ja-JP" altLang="en-US" dirty="0">
                <a:latin typeface="+mn-ea"/>
              </a:rPr>
              <a:t>　人口の年齢構成の差異を取り除くため、基準人口：</a:t>
            </a:r>
            <a:r>
              <a:rPr lang="en-US" altLang="ja-JP" dirty="0">
                <a:latin typeface="+mn-ea"/>
              </a:rPr>
              <a:t>1985</a:t>
            </a:r>
            <a:r>
              <a:rPr lang="ja-JP" altLang="en-US" dirty="0">
                <a:latin typeface="+mn-ea"/>
              </a:rPr>
              <a:t>年モデル人口　</a:t>
            </a:r>
            <a:r>
              <a:rPr lang="en-US" altLang="ja-JP" dirty="0">
                <a:latin typeface="+mn-ea"/>
              </a:rPr>
              <a:t>※</a:t>
            </a:r>
            <a:r>
              <a:rPr lang="ja-JP" altLang="en-US" dirty="0">
                <a:latin typeface="+mn-ea"/>
              </a:rPr>
              <a:t>国勢調査日本人人口からベビーブーム等を補正した人口を推計します。</a:t>
            </a:r>
            <a:endParaRPr lang="en-US" altLang="ja-JP" dirty="0">
              <a:latin typeface="+mn-ea"/>
            </a:endParaRPr>
          </a:p>
          <a:p>
            <a:pPr marL="0" indent="0">
              <a:buNone/>
              <a:defRPr/>
            </a:pPr>
            <a:r>
              <a:rPr lang="ja-JP" altLang="en-US" dirty="0">
                <a:latin typeface="+mn-ea"/>
              </a:rPr>
              <a:t>　このほか、人口規模による違いを取り除くため人口当たりに換算し、地域のデータを比較します。</a:t>
            </a:r>
            <a:endParaRPr lang="en-US" altLang="ja-JP" dirty="0">
              <a:latin typeface="+mn-ea"/>
            </a:endParaRPr>
          </a:p>
          <a:p>
            <a:pPr marL="0" indent="0">
              <a:buNone/>
              <a:defRPr/>
            </a:pPr>
            <a:r>
              <a:rPr lang="ja-JP" altLang="en-US" dirty="0">
                <a:latin typeface="+mn-ea"/>
              </a:rPr>
              <a:t>比較データの大きさ（桁数）に応じて、比較人口の単位は異なります。</a:t>
            </a:r>
            <a:endParaRPr lang="en-US" altLang="ja-JP" dirty="0">
              <a:latin typeface="+mn-ea"/>
            </a:endParaRPr>
          </a:p>
          <a:p>
            <a:pPr marL="0" indent="0">
              <a:buNone/>
              <a:defRPr/>
            </a:pPr>
            <a:r>
              <a:rPr lang="ja-JP" altLang="en-US" dirty="0">
                <a:latin typeface="+mn-ea"/>
              </a:rPr>
              <a:t>　</a:t>
            </a:r>
            <a:r>
              <a:rPr lang="ja-JP" altLang="en-US" sz="1100" dirty="0">
                <a:latin typeface="+mn-ea"/>
              </a:rPr>
              <a:t>人口</a:t>
            </a:r>
            <a:r>
              <a:rPr lang="en-US" altLang="ja-JP" sz="1100" dirty="0">
                <a:latin typeface="+mn-ea"/>
              </a:rPr>
              <a:t>10</a:t>
            </a:r>
            <a:r>
              <a:rPr lang="ja-JP" altLang="en-US" sz="1100" dirty="0">
                <a:latin typeface="+mn-ea"/>
              </a:rPr>
              <a:t>万に当たり：医療施設病床率</a:t>
            </a:r>
            <a:endParaRPr lang="en-US" altLang="ja-JP" sz="1100" dirty="0">
              <a:latin typeface="+mn-ea"/>
            </a:endParaRPr>
          </a:p>
          <a:p>
            <a:pPr marL="0" indent="0">
              <a:buNone/>
              <a:defRPr/>
            </a:pPr>
            <a:r>
              <a:rPr lang="ja-JP" altLang="en-US" sz="1100" dirty="0">
                <a:latin typeface="+mn-ea"/>
              </a:rPr>
              <a:t>　人口千人当たり：医療施設通院者率</a:t>
            </a:r>
            <a:endParaRPr lang="en-US" altLang="ja-JP" sz="1100" dirty="0">
              <a:latin typeface="+mn-ea"/>
            </a:endParaRPr>
          </a:p>
          <a:p>
            <a:pPr marL="0" indent="0">
              <a:buNone/>
              <a:defRPr/>
            </a:pPr>
            <a:r>
              <a:rPr lang="ja-JP" altLang="en-US" sz="1100" dirty="0">
                <a:latin typeface="+mn-ea"/>
              </a:rPr>
              <a:t>　人口百人当たり：社会福祉保護率</a:t>
            </a:r>
            <a:endParaRPr lang="en-US" altLang="ja-JP" sz="11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420355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latin typeface="+mn-ea"/>
                <a:ea typeface="+mn-ea"/>
              </a:rPr>
              <a:t>人口動態　</a:t>
            </a:r>
            <a:r>
              <a:rPr lang="ja-JP" altLang="en-US" sz="1200" dirty="0">
                <a:latin typeface="+mn-ea"/>
                <a:ea typeface="+mn-ea"/>
              </a:rPr>
              <a:t>標準化死亡比推計シート例です。</a:t>
            </a:r>
            <a:endParaRPr lang="en-US" altLang="ja-JP" sz="1200" dirty="0">
              <a:latin typeface="+mn-ea"/>
              <a:ea typeface="+mn-ea"/>
            </a:endParaRPr>
          </a:p>
          <a:p>
            <a:r>
              <a:rPr kumimoji="1" lang="ja-JP" altLang="en-US" sz="1200" dirty="0">
                <a:latin typeface="+mn-ea"/>
                <a:ea typeface="+mn-ea"/>
              </a:rPr>
              <a:t>左表が男性の推計データ、右表が女性の推計データです。</a:t>
            </a:r>
            <a:endParaRPr kumimoji="1" lang="en-US" altLang="ja-JP" sz="1200" dirty="0">
              <a:latin typeface="+mn-ea"/>
              <a:ea typeface="+mn-ea"/>
            </a:endParaRPr>
          </a:p>
          <a:p>
            <a:r>
              <a:rPr kumimoji="1" lang="ja-JP" altLang="en-US" sz="1200" dirty="0">
                <a:latin typeface="+mn-ea"/>
                <a:ea typeface="+mn-ea"/>
              </a:rPr>
              <a:t>推計資料は、厚生労働省「人口動態調査」</a:t>
            </a:r>
            <a:r>
              <a:rPr kumimoji="1" lang="en-US" altLang="ja-JP" sz="1200" dirty="0">
                <a:latin typeface="+mn-ea"/>
                <a:ea typeface="+mn-ea"/>
              </a:rPr>
              <a:t>(</a:t>
            </a:r>
            <a:r>
              <a:rPr kumimoji="1" lang="ja-JP" altLang="en-US" sz="1200" dirty="0">
                <a:latin typeface="+mn-ea"/>
                <a:ea typeface="+mn-ea"/>
              </a:rPr>
              <a:t>毎月）、総務省「国勢調査」</a:t>
            </a:r>
            <a:r>
              <a:rPr kumimoji="1" lang="en-US" altLang="ja-JP" sz="1200" dirty="0">
                <a:latin typeface="+mn-ea"/>
                <a:ea typeface="+mn-ea"/>
              </a:rPr>
              <a:t>(5</a:t>
            </a:r>
            <a:r>
              <a:rPr kumimoji="1" lang="ja-JP" altLang="en-US" sz="1200" dirty="0">
                <a:latin typeface="+mn-ea"/>
                <a:ea typeface="+mn-ea"/>
              </a:rPr>
              <a:t>年周期）、「人口推計」</a:t>
            </a:r>
            <a:r>
              <a:rPr kumimoji="1" lang="en-US" altLang="ja-JP" sz="1200" dirty="0">
                <a:latin typeface="+mn-ea"/>
                <a:ea typeface="+mn-ea"/>
              </a:rPr>
              <a:t>(</a:t>
            </a:r>
            <a:r>
              <a:rPr kumimoji="1" lang="ja-JP" altLang="en-US" sz="1200" dirty="0">
                <a:latin typeface="+mn-ea"/>
                <a:ea typeface="+mn-ea"/>
              </a:rPr>
              <a:t>毎月）などです。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604852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生命表（平均寿命）の推計を説明します。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生命表は、現在の死亡状況から将来の生存期間を計算した統計表です。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dirty="0">
                <a:latin typeface="+mn-ea"/>
              </a:rPr>
              <a:t>推計資料は、厚生労働省「人口動態調査」、総務省「国勢調査」、「人口推計」などです。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28834264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平均余命（男性）推計シート例です。</a:t>
            </a:r>
            <a:endParaRPr lang="en-US" altLang="ja-JP" sz="1200" dirty="0">
              <a:latin typeface="+mn-ea"/>
              <a:ea typeface="+mn-ea"/>
            </a:endParaRPr>
          </a:p>
          <a:p>
            <a:r>
              <a:rPr kumimoji="1" lang="ja-JP" altLang="en-US" sz="1200" dirty="0">
                <a:latin typeface="+mn-ea"/>
                <a:ea typeface="+mn-ea"/>
              </a:rPr>
              <a:t>年齢</a:t>
            </a:r>
            <a:r>
              <a:rPr kumimoji="1" lang="en-US" altLang="ja-JP" sz="1200" dirty="0">
                <a:latin typeface="+mn-ea"/>
                <a:ea typeface="+mn-ea"/>
              </a:rPr>
              <a:t>5</a:t>
            </a:r>
            <a:r>
              <a:rPr kumimoji="1" lang="ja-JP" altLang="en-US" sz="1200" dirty="0">
                <a:latin typeface="+mn-ea"/>
                <a:ea typeface="+mn-ea"/>
              </a:rPr>
              <a:t>歳階級別でデータを収集し、平均余命を推計します。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8628046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600" dirty="0">
                <a:latin typeface="+mn-ea"/>
                <a:ea typeface="+mn-ea"/>
              </a:rPr>
              <a:t>健康寿命の推計概要を説明します。</a:t>
            </a:r>
            <a:endParaRPr lang="en-US" altLang="ja-JP" sz="1600" dirty="0">
              <a:latin typeface="+mn-ea"/>
            </a:endParaRPr>
          </a:p>
          <a:p>
            <a:pPr eaLnBrk="1" hangingPunct="1">
              <a:lnSpc>
                <a:spcPct val="90000"/>
              </a:lnSpc>
              <a:buFont typeface="Wingdings" panose="05000000000000000000" pitchFamily="2" charset="2"/>
              <a:buNone/>
              <a:defRPr/>
            </a:pPr>
            <a:r>
              <a:rPr lang="ja-JP" altLang="en-US" sz="1600" dirty="0">
                <a:latin typeface="+mn-ea"/>
              </a:rPr>
              <a:t>健康寿命は、</a:t>
            </a:r>
            <a:r>
              <a:rPr lang="ja-JP" altLang="en-US" dirty="0">
                <a:latin typeface="+mn-ea"/>
              </a:rPr>
              <a:t>日常生活動作の自立期間の平均値です。</a:t>
            </a:r>
          </a:p>
          <a:p>
            <a:pPr eaLnBrk="1" hangingPunct="1">
              <a:lnSpc>
                <a:spcPct val="90000"/>
              </a:lnSpc>
              <a:buFont typeface="Wingdings" panose="05000000000000000000" pitchFamily="2" charset="2"/>
              <a:buNone/>
              <a:defRPr/>
            </a:pPr>
            <a:r>
              <a:rPr lang="ja-JP" altLang="en-US" sz="1600" dirty="0">
                <a:latin typeface="+mn-ea"/>
              </a:rPr>
              <a:t>推計</a:t>
            </a:r>
            <a:r>
              <a:rPr lang="ja-JP" altLang="en-US" sz="1200" dirty="0">
                <a:latin typeface="+mn-ea"/>
              </a:rPr>
              <a:t>資料は、総務省「国勢調査」、厚生労働省「人口動態調査」、「介護保険事業状況報告」などです。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8026978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健康寿命推計シート例です。</a:t>
            </a:r>
            <a:endParaRPr lang="en-US" altLang="ja-JP" sz="1200" dirty="0">
              <a:latin typeface="+mn-ea"/>
              <a:ea typeface="+mn-ea"/>
            </a:endParaRPr>
          </a:p>
          <a:p>
            <a:r>
              <a:rPr kumimoji="1" lang="ja-JP" altLang="en-US" sz="1200" dirty="0">
                <a:latin typeface="+mn-ea"/>
                <a:ea typeface="+mn-ea"/>
              </a:rPr>
              <a:t>推計資料は、「国勢調査」、「人口動態調査」及び介護保険データにより男女別に推計します。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26776134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400" dirty="0">
                <a:latin typeface="+mn-ea"/>
                <a:ea typeface="+mn-ea"/>
              </a:rPr>
              <a:t>２ 人口分析ワークシートの概要</a:t>
            </a:r>
            <a:br>
              <a:rPr lang="en-US" altLang="ja-JP" sz="1400" dirty="0">
                <a:latin typeface="+mn-ea"/>
                <a:ea typeface="+mn-ea"/>
              </a:rPr>
            </a:br>
            <a:r>
              <a:rPr lang="ja-JP" altLang="en-US" sz="1400" dirty="0">
                <a:latin typeface="+mn-ea"/>
              </a:rPr>
              <a:t>人口ピラミッドの作成について説明します。これは、人口ピラミッドと呼ばれ、人口構造が読み取れるグラフです。</a:t>
            </a:r>
          </a:p>
          <a:p>
            <a:pPr eaLnBrk="1" hangingPunct="1">
              <a:lnSpc>
                <a:spcPct val="90000"/>
              </a:lnSpc>
              <a:buFont typeface="Wingdings" panose="05000000000000000000" pitchFamily="2" charset="2"/>
              <a:buNone/>
              <a:defRPr/>
            </a:pPr>
            <a:r>
              <a:rPr lang="ja-JP" altLang="en-US" sz="1400" dirty="0">
                <a:latin typeface="+mn-ea"/>
              </a:rPr>
              <a:t>　　</a:t>
            </a:r>
            <a:r>
              <a:rPr lang="ja-JP" altLang="en-US" dirty="0">
                <a:latin typeface="+mn-ea"/>
              </a:rPr>
              <a:t>縦軸は、低年齢から高年齢、横軸は左に男性人口、右に女性人口データです。</a:t>
            </a:r>
          </a:p>
          <a:p>
            <a:pPr eaLnBrk="1" hangingPunct="1">
              <a:lnSpc>
                <a:spcPct val="90000"/>
              </a:lnSpc>
              <a:buFont typeface="Wingdings" panose="05000000000000000000" pitchFamily="2" charset="2"/>
              <a:buNone/>
              <a:defRPr/>
            </a:pPr>
            <a:r>
              <a:rPr lang="ja-JP" altLang="en-US" sz="1400" dirty="0">
                <a:latin typeface="+mn-ea"/>
              </a:rPr>
              <a:t>　「</a:t>
            </a:r>
            <a:r>
              <a:rPr lang="en-US" altLang="ja-JP" sz="1400" dirty="0">
                <a:latin typeface="+mn-ea"/>
              </a:rPr>
              <a:t>2020</a:t>
            </a:r>
            <a:r>
              <a:rPr lang="ja-JP" altLang="en-US" sz="1400" dirty="0">
                <a:latin typeface="+mn-ea"/>
              </a:rPr>
              <a:t>年国勢調査」の</a:t>
            </a:r>
            <a:r>
              <a:rPr lang="ja-JP" altLang="en-US" dirty="0">
                <a:latin typeface="+mn-ea"/>
              </a:rPr>
              <a:t>年齢不詳補完後の年齢各歳別男女別総人口を用います。</a:t>
            </a:r>
          </a:p>
          <a:p>
            <a:pPr eaLnBrk="1" hangingPunct="1">
              <a:lnSpc>
                <a:spcPct val="90000"/>
              </a:lnSpc>
              <a:buFont typeface="Wingdings" panose="05000000000000000000" pitchFamily="2" charset="2"/>
              <a:buNone/>
              <a:defRPr/>
            </a:pPr>
            <a:r>
              <a:rPr lang="ja-JP" altLang="en-US" dirty="0">
                <a:latin typeface="+mn-ea"/>
              </a:rPr>
              <a:t>　　データは、国勢調査、総務省推計人口、住民基本台帳人口です。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各歳データには、国勢調査、住民基本台帳人口がありますが、</a:t>
            </a:r>
            <a:r>
              <a:rPr lang="ja-JP" altLang="en-US" sz="1100" dirty="0">
                <a:latin typeface="+mn-ea"/>
              </a:rPr>
              <a:t>簡易版では</a:t>
            </a:r>
            <a:r>
              <a:rPr lang="en-US" altLang="ja-JP" sz="1100" dirty="0">
                <a:latin typeface="+mn-ea"/>
              </a:rPr>
              <a:t>5</a:t>
            </a:r>
            <a:r>
              <a:rPr lang="ja-JP" altLang="en-US" sz="1100" dirty="0">
                <a:latin typeface="+mn-ea"/>
              </a:rPr>
              <a:t>歳階級データが使用されます。</a:t>
            </a:r>
            <a:r>
              <a:rPr lang="ja-JP" altLang="ja-JP" dirty="0">
                <a:latin typeface="+mn-ea"/>
              </a:rPr>
              <a:t>　</a:t>
            </a:r>
            <a:endParaRPr lang="ja-JP" altLang="en-US"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4870668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a:extLst>
              <a:ext uri="{FF2B5EF4-FFF2-40B4-BE49-F238E27FC236}">
                <a16:creationId xmlns:a16="http://schemas.microsoft.com/office/drawing/2014/main" id="{992DF55B-BEB7-4DE4-A0AE-408A93C20006}"/>
              </a:ext>
            </a:extLst>
          </p:cNvPr>
          <p:cNvSpPr>
            <a:spLocks noGrp="1" noRot="1" noChangeAspect="1" noChangeArrowheads="1" noTextEdit="1"/>
          </p:cNvSpPr>
          <p:nvPr>
            <p:ph type="sldImg"/>
          </p:nvPr>
        </p:nvSpPr>
        <p:spPr>
          <a:ln/>
        </p:spPr>
      </p:sp>
      <p:sp>
        <p:nvSpPr>
          <p:cNvPr id="49155" name="ノート プレースホルダー 2">
            <a:extLst>
              <a:ext uri="{FF2B5EF4-FFF2-40B4-BE49-F238E27FC236}">
                <a16:creationId xmlns:a16="http://schemas.microsoft.com/office/drawing/2014/main" id="{F9D8BB50-B7CA-4AD7-84F8-DD9662291831}"/>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marL="0" indent="0">
              <a:buNone/>
              <a:defRPr/>
            </a:pPr>
            <a:r>
              <a:rPr lang="ja-JP" altLang="en-US" sz="1200" dirty="0">
                <a:latin typeface="+mn-ea"/>
              </a:rPr>
              <a:t>人口データ年齢別集計人口について紹介します。　　　</a:t>
            </a:r>
            <a:endParaRPr lang="en-US" altLang="ja-JP" dirty="0">
              <a:latin typeface="+mn-ea"/>
            </a:endParaRPr>
          </a:p>
          <a:p>
            <a:pPr marL="0" indent="0">
              <a:buNone/>
              <a:defRPr/>
            </a:pPr>
            <a:r>
              <a:rPr lang="ja-JP" altLang="en-US" dirty="0">
                <a:latin typeface="+mn-ea"/>
              </a:rPr>
              <a:t>・年齢</a:t>
            </a:r>
            <a:r>
              <a:rPr lang="en-US" altLang="ja-JP" dirty="0">
                <a:latin typeface="+mn-ea"/>
              </a:rPr>
              <a:t>3</a:t>
            </a:r>
            <a:r>
              <a:rPr lang="ja-JP" altLang="en-US" dirty="0">
                <a:latin typeface="+mn-ea"/>
              </a:rPr>
              <a:t>区分は、年少人口</a:t>
            </a:r>
            <a:r>
              <a:rPr lang="en-US" altLang="ja-JP" dirty="0">
                <a:latin typeface="+mn-ea"/>
              </a:rPr>
              <a:t>(0</a:t>
            </a:r>
            <a:r>
              <a:rPr lang="ja-JP" altLang="en-US" dirty="0">
                <a:latin typeface="+mn-ea"/>
              </a:rPr>
              <a:t>～</a:t>
            </a:r>
            <a:r>
              <a:rPr lang="en-US" altLang="ja-JP" dirty="0">
                <a:latin typeface="+mn-ea"/>
              </a:rPr>
              <a:t>14</a:t>
            </a:r>
            <a:r>
              <a:rPr lang="ja-JP" altLang="en-US" dirty="0">
                <a:latin typeface="+mn-ea"/>
              </a:rPr>
              <a:t>歳）、生産年齢人口（</a:t>
            </a:r>
            <a:r>
              <a:rPr lang="en-US" altLang="ja-JP" dirty="0">
                <a:latin typeface="+mn-ea"/>
              </a:rPr>
              <a:t>15</a:t>
            </a:r>
            <a:r>
              <a:rPr lang="ja-JP" altLang="en-US" dirty="0">
                <a:latin typeface="+mn-ea"/>
              </a:rPr>
              <a:t>～</a:t>
            </a:r>
            <a:r>
              <a:rPr lang="en-US" altLang="ja-JP" dirty="0">
                <a:latin typeface="+mn-ea"/>
              </a:rPr>
              <a:t>64</a:t>
            </a:r>
            <a:r>
              <a:rPr lang="ja-JP" altLang="en-US" dirty="0">
                <a:latin typeface="+mn-ea"/>
              </a:rPr>
              <a:t>歳）、高齢人口</a:t>
            </a:r>
            <a:r>
              <a:rPr lang="en-US" altLang="ja-JP" dirty="0">
                <a:latin typeface="+mn-ea"/>
              </a:rPr>
              <a:t>(65</a:t>
            </a:r>
            <a:r>
              <a:rPr lang="ja-JP" altLang="en-US" dirty="0">
                <a:latin typeface="+mn-ea"/>
              </a:rPr>
              <a:t>歳以上）です。</a:t>
            </a:r>
            <a:endParaRPr lang="en-US" altLang="ja-JP" dirty="0">
              <a:latin typeface="+mn-ea"/>
            </a:endParaRPr>
          </a:p>
          <a:p>
            <a:pPr marL="0" indent="0">
              <a:buNone/>
              <a:defRPr/>
            </a:pPr>
            <a:r>
              <a:rPr lang="ja-JP" altLang="en-US" dirty="0">
                <a:latin typeface="+mn-ea"/>
              </a:rPr>
              <a:t>・前期生産年齢人口</a:t>
            </a:r>
            <a:r>
              <a:rPr lang="en-US" altLang="ja-JP" dirty="0">
                <a:latin typeface="+mn-ea"/>
              </a:rPr>
              <a:t>(15</a:t>
            </a:r>
            <a:r>
              <a:rPr lang="ja-JP" altLang="en-US" dirty="0">
                <a:latin typeface="+mn-ea"/>
              </a:rPr>
              <a:t>～</a:t>
            </a:r>
            <a:r>
              <a:rPr lang="en-US" altLang="ja-JP" dirty="0">
                <a:latin typeface="+mn-ea"/>
              </a:rPr>
              <a:t>44</a:t>
            </a:r>
            <a:r>
              <a:rPr lang="ja-JP" altLang="en-US" dirty="0">
                <a:latin typeface="+mn-ea"/>
              </a:rPr>
              <a:t>歳</a:t>
            </a:r>
            <a:r>
              <a:rPr lang="en-US" altLang="ja-JP" dirty="0">
                <a:latin typeface="+mn-ea"/>
              </a:rPr>
              <a:t>)</a:t>
            </a:r>
            <a:r>
              <a:rPr lang="ja-JP" altLang="en-US" dirty="0">
                <a:latin typeface="+mn-ea"/>
              </a:rPr>
              <a:t>、後期生産年齢人口　</a:t>
            </a:r>
            <a:r>
              <a:rPr lang="en-US" altLang="ja-JP" dirty="0">
                <a:latin typeface="+mn-ea"/>
              </a:rPr>
              <a:t>(45</a:t>
            </a:r>
            <a:r>
              <a:rPr lang="ja-JP" altLang="en-US" dirty="0">
                <a:latin typeface="+mn-ea"/>
              </a:rPr>
              <a:t>～</a:t>
            </a:r>
            <a:r>
              <a:rPr lang="en-US" altLang="ja-JP" dirty="0">
                <a:latin typeface="+mn-ea"/>
              </a:rPr>
              <a:t>64</a:t>
            </a:r>
            <a:r>
              <a:rPr lang="ja-JP" altLang="en-US" dirty="0">
                <a:latin typeface="+mn-ea"/>
              </a:rPr>
              <a:t>歳</a:t>
            </a:r>
            <a:r>
              <a:rPr lang="en-US" altLang="ja-JP" dirty="0">
                <a:latin typeface="+mn-ea"/>
              </a:rPr>
              <a:t>)(</a:t>
            </a:r>
            <a:r>
              <a:rPr lang="ja-JP" altLang="en-US" dirty="0">
                <a:latin typeface="+mn-ea"/>
              </a:rPr>
              <a:t>厚生労働省）です。</a:t>
            </a:r>
          </a:p>
          <a:p>
            <a:pPr marL="0" indent="0">
              <a:buNone/>
              <a:defRPr/>
            </a:pPr>
            <a:r>
              <a:rPr lang="ja-JP" altLang="en-US" dirty="0">
                <a:latin typeface="+mn-ea"/>
              </a:rPr>
              <a:t>・</a:t>
            </a:r>
            <a:r>
              <a:rPr lang="en-US" altLang="ja-JP" dirty="0">
                <a:latin typeface="+mn-ea"/>
              </a:rPr>
              <a:t>75</a:t>
            </a:r>
            <a:r>
              <a:rPr lang="ja-JP" altLang="en-US" dirty="0">
                <a:latin typeface="+mn-ea"/>
              </a:rPr>
              <a:t>歳以上人口は、後期高齢者人口</a:t>
            </a:r>
            <a:r>
              <a:rPr lang="en-US" altLang="ja-JP" dirty="0">
                <a:latin typeface="+mn-ea"/>
              </a:rPr>
              <a:t>(</a:t>
            </a:r>
            <a:r>
              <a:rPr lang="ja-JP" altLang="en-US" dirty="0">
                <a:latin typeface="+mn-ea"/>
              </a:rPr>
              <a:t>「国勢調査」等</a:t>
            </a:r>
            <a:r>
              <a:rPr lang="en-US" altLang="ja-JP" dirty="0">
                <a:latin typeface="+mn-ea"/>
              </a:rPr>
              <a:t>)</a:t>
            </a:r>
            <a:r>
              <a:rPr lang="ja-JP" altLang="en-US" dirty="0">
                <a:latin typeface="+mn-ea"/>
              </a:rPr>
              <a:t>です。</a:t>
            </a:r>
            <a:endParaRPr lang="en-US" altLang="ja-JP" dirty="0">
              <a:latin typeface="+mn-ea"/>
            </a:endParaRPr>
          </a:p>
          <a:p>
            <a:pPr marL="0" indent="0">
              <a:buNone/>
              <a:defRPr/>
            </a:pPr>
            <a:r>
              <a:rPr lang="ja-JP" altLang="en-US" dirty="0">
                <a:latin typeface="+mn-ea"/>
              </a:rPr>
              <a:t>・</a:t>
            </a:r>
            <a:r>
              <a:rPr lang="en-US" altLang="ja-JP" dirty="0">
                <a:latin typeface="+mn-ea"/>
              </a:rPr>
              <a:t>85</a:t>
            </a:r>
            <a:r>
              <a:rPr lang="ja-JP" altLang="en-US" dirty="0">
                <a:latin typeface="+mn-ea"/>
              </a:rPr>
              <a:t>歳以上人口は、超後期高齢者</a:t>
            </a:r>
            <a:r>
              <a:rPr lang="en-US" altLang="ja-JP" dirty="0">
                <a:latin typeface="+mn-ea"/>
              </a:rPr>
              <a:t>(</a:t>
            </a:r>
            <a:r>
              <a:rPr lang="ja-JP" altLang="en-US" dirty="0">
                <a:latin typeface="+mn-ea"/>
              </a:rPr>
              <a:t>医療、介護が必要な年齢層、「国勢調査」等</a:t>
            </a:r>
            <a:r>
              <a:rPr lang="en-US" altLang="ja-JP" dirty="0">
                <a:latin typeface="+mn-ea"/>
              </a:rPr>
              <a:t>)</a:t>
            </a:r>
            <a:r>
              <a:rPr lang="ja-JP" altLang="en-US" dirty="0">
                <a:latin typeface="+mn-ea"/>
              </a:rPr>
              <a:t>です。</a:t>
            </a:r>
            <a:endParaRPr lang="en-US" altLang="ja-JP" dirty="0">
              <a:latin typeface="+mn-ea"/>
            </a:endParaRPr>
          </a:p>
          <a:p>
            <a:pPr marL="0" indent="0">
              <a:buNone/>
              <a:defRPr/>
            </a:pPr>
            <a:r>
              <a:rPr lang="ja-JP" altLang="en-US" dirty="0">
                <a:latin typeface="+mn-ea"/>
              </a:rPr>
              <a:t>・</a:t>
            </a:r>
            <a:r>
              <a:rPr lang="en-US" altLang="ja-JP" dirty="0">
                <a:latin typeface="+mn-ea"/>
              </a:rPr>
              <a:t>20</a:t>
            </a:r>
            <a:r>
              <a:rPr lang="ja-JP" altLang="en-US" dirty="0">
                <a:latin typeface="+mn-ea"/>
              </a:rPr>
              <a:t>～</a:t>
            </a:r>
            <a:r>
              <a:rPr lang="en-US" altLang="ja-JP" dirty="0">
                <a:latin typeface="+mn-ea"/>
              </a:rPr>
              <a:t>69</a:t>
            </a:r>
            <a:r>
              <a:rPr lang="ja-JP" altLang="en-US" dirty="0">
                <a:latin typeface="+mn-ea"/>
              </a:rPr>
              <a:t>歳人口は、拡大生産年齢人口</a:t>
            </a:r>
            <a:r>
              <a:rPr lang="en-US" altLang="ja-JP" dirty="0">
                <a:latin typeface="+mn-ea"/>
              </a:rPr>
              <a:t>(</a:t>
            </a:r>
            <a:r>
              <a:rPr lang="ja-JP" altLang="en-US" dirty="0">
                <a:latin typeface="+mn-ea"/>
              </a:rPr>
              <a:t>経済活動を支えるコア年齢層、「労働力調査」等</a:t>
            </a:r>
            <a:r>
              <a:rPr lang="en-US" altLang="ja-JP" dirty="0">
                <a:latin typeface="+mn-ea"/>
              </a:rPr>
              <a:t>)</a:t>
            </a:r>
            <a:r>
              <a:rPr lang="ja-JP" altLang="en-US" dirty="0">
                <a:latin typeface="+mn-ea"/>
              </a:rPr>
              <a:t>です。</a:t>
            </a:r>
            <a:endParaRPr lang="en-US" altLang="ja-JP" dirty="0">
              <a:latin typeface="+mn-ea"/>
            </a:endParaRPr>
          </a:p>
          <a:p>
            <a:pPr marL="0" indent="0">
              <a:buNone/>
              <a:defRPr/>
            </a:pPr>
            <a:r>
              <a:rPr lang="ja-JP" altLang="en-US" dirty="0">
                <a:latin typeface="+mn-ea"/>
              </a:rPr>
              <a:t>・</a:t>
            </a:r>
            <a:r>
              <a:rPr lang="en-US" altLang="ja-JP" dirty="0">
                <a:latin typeface="+mn-ea"/>
              </a:rPr>
              <a:t>100</a:t>
            </a:r>
            <a:r>
              <a:rPr lang="ja-JP" altLang="en-US" dirty="0">
                <a:latin typeface="+mn-ea"/>
              </a:rPr>
              <a:t>歳以上人口は、百寿者人口（「国勢調査」等）です。</a:t>
            </a:r>
          </a:p>
          <a:p>
            <a:endParaRPr lang="ja-JP" altLang="en-US" dirty="0">
              <a:latin typeface="Arial" panose="020B0604020202020204" pitchFamily="34" charset="0"/>
            </a:endParaRPr>
          </a:p>
        </p:txBody>
      </p:sp>
      <p:sp>
        <p:nvSpPr>
          <p:cNvPr id="49156" name="スライド番号プレースホルダー 3">
            <a:extLst>
              <a:ext uri="{FF2B5EF4-FFF2-40B4-BE49-F238E27FC236}">
                <a16:creationId xmlns:a16="http://schemas.microsoft.com/office/drawing/2014/main" id="{5951BF6C-A92F-4519-968E-0E700BCA3AE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9300" indent="-287338">
              <a:defRPr kumimoji="1">
                <a:solidFill>
                  <a:schemeClr val="tx1"/>
                </a:solidFill>
                <a:latin typeface="Tahoma" panose="020B0604030504040204" pitchFamily="34" charset="0"/>
                <a:ea typeface="ＭＳ Ｐゴシック" panose="020B0600070205080204" pitchFamily="50" charset="-128"/>
              </a:defRPr>
            </a:lvl2pPr>
            <a:lvl3pPr marL="1154113" indent="-230188">
              <a:defRPr kumimoji="1">
                <a:solidFill>
                  <a:schemeClr val="tx1"/>
                </a:solidFill>
                <a:latin typeface="Tahoma" panose="020B0604030504040204" pitchFamily="34" charset="0"/>
                <a:ea typeface="ＭＳ Ｐゴシック" panose="020B0600070205080204" pitchFamily="50" charset="-128"/>
              </a:defRPr>
            </a:lvl3pPr>
            <a:lvl4pPr marL="1616075" indent="-230188">
              <a:defRPr kumimoji="1">
                <a:solidFill>
                  <a:schemeClr val="tx1"/>
                </a:solidFill>
                <a:latin typeface="Tahoma" panose="020B0604030504040204" pitchFamily="34" charset="0"/>
                <a:ea typeface="ＭＳ Ｐゴシック" panose="020B0600070205080204" pitchFamily="50" charset="-128"/>
              </a:defRPr>
            </a:lvl4pPr>
            <a:lvl5pPr marL="2076450" indent="-230188">
              <a:defRPr kumimoji="1">
                <a:solidFill>
                  <a:schemeClr val="tx1"/>
                </a:solidFill>
                <a:latin typeface="Tahoma" panose="020B0604030504040204" pitchFamily="34" charset="0"/>
                <a:ea typeface="ＭＳ Ｐゴシック" panose="020B0600070205080204" pitchFamily="50" charset="-128"/>
              </a:defRPr>
            </a:lvl5pPr>
            <a:lvl6pPr marL="25336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908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480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905250" indent="-23018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88877452-E18F-4FC3-A46C-8E6BF11ED550}" type="slidenum">
              <a:rPr lang="ja-JP" altLang="en-US" smtClean="0">
                <a:latin typeface="Arial" panose="020B0604020202020204" pitchFamily="34" charset="0"/>
              </a:rPr>
              <a:pPr/>
              <a:t>27</a:t>
            </a:fld>
            <a:r>
              <a:rPr lang="en-US" altLang="ja-JP">
                <a:latin typeface="Arial" panose="020B0604020202020204" pitchFamily="34" charset="0"/>
              </a:rPr>
              <a:t>##</a:t>
            </a:r>
            <a:endParaRPr lang="en-US" altLang="ja-JP" sz="1200">
              <a:latin typeface="Arial" panose="020B0604020202020204" pitchFamily="34" charset="0"/>
            </a:endParaRPr>
          </a:p>
        </p:txBody>
      </p:sp>
    </p:spTree>
    <p:extLst>
      <p:ext uri="{BB962C8B-B14F-4D97-AF65-F5344CB8AC3E}">
        <p14:creationId xmlns:p14="http://schemas.microsoft.com/office/powerpoint/2010/main" val="416130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90000"/>
              </a:lnSpc>
              <a:buFont typeface="Wingdings" panose="05000000000000000000" pitchFamily="2" charset="2"/>
              <a:buNone/>
              <a:defRPr/>
            </a:pPr>
            <a:r>
              <a:rPr lang="ja-JP" altLang="en-US" sz="1400" dirty="0">
                <a:latin typeface="+mn-ea"/>
                <a:ea typeface="+mn-ea"/>
              </a:rPr>
              <a:t>人口ピラミッド</a:t>
            </a:r>
            <a:r>
              <a:rPr lang="ja-JP" altLang="en-US" sz="1200" dirty="0">
                <a:latin typeface="+mn-ea"/>
                <a:ea typeface="+mn-ea"/>
              </a:rPr>
              <a:t>（人口構造グラフ）</a:t>
            </a:r>
            <a:br>
              <a:rPr lang="en-US" altLang="ja-JP" sz="1200" dirty="0">
                <a:latin typeface="+mn-ea"/>
                <a:ea typeface="+mn-ea"/>
              </a:rPr>
            </a:br>
            <a:r>
              <a:rPr lang="ja-JP" altLang="en-US" sz="1200" dirty="0">
                <a:latin typeface="+mn-ea"/>
                <a:ea typeface="+mn-ea"/>
              </a:rPr>
              <a:t>「国勢調査」の各歳別男女別年齢不詳補完人口データから作成します。</a:t>
            </a:r>
            <a:endParaRPr lang="en-US" altLang="ja-JP" sz="1200" dirty="0">
              <a:latin typeface="+mn-ea"/>
              <a:ea typeface="+mn-ea"/>
            </a:endParaRPr>
          </a:p>
          <a:p>
            <a:pPr>
              <a:lnSpc>
                <a:spcPct val="90000"/>
              </a:lnSpc>
              <a:buFont typeface="Wingdings" panose="05000000000000000000" pitchFamily="2" charset="2"/>
              <a:buNone/>
              <a:defRPr/>
            </a:pPr>
            <a:r>
              <a:rPr lang="ja-JP" altLang="en-US" sz="1200" dirty="0">
                <a:latin typeface="+mn-ea"/>
                <a:ea typeface="+mn-ea"/>
              </a:rPr>
              <a:t>グラフの形により、次のように区分されます。</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① ピラミッド</a:t>
            </a:r>
            <a:r>
              <a:rPr lang="en-US" altLang="ja-JP" dirty="0">
                <a:latin typeface="+mn-ea"/>
              </a:rPr>
              <a:t>(</a:t>
            </a:r>
            <a:r>
              <a:rPr lang="ja-JP" altLang="en-US" dirty="0">
                <a:latin typeface="+mn-ea"/>
              </a:rPr>
              <a:t>富士山）　多産多死型</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② つりがね</a:t>
            </a:r>
            <a:r>
              <a:rPr lang="en-US" altLang="ja-JP" dirty="0">
                <a:latin typeface="+mn-ea"/>
              </a:rPr>
              <a:t>(</a:t>
            </a:r>
            <a:r>
              <a:rPr lang="ja-JP" altLang="en-US" dirty="0">
                <a:latin typeface="+mn-ea"/>
              </a:rPr>
              <a:t>ベル）　人口安定型</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③ つぼ（紡錘）　出生減型（将来人口減）</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④ 星</a:t>
            </a:r>
            <a:r>
              <a:rPr lang="en-US" altLang="ja-JP" dirty="0">
                <a:latin typeface="+mn-ea"/>
              </a:rPr>
              <a:t>(</a:t>
            </a:r>
            <a:r>
              <a:rPr lang="ja-JP" altLang="en-US" dirty="0">
                <a:latin typeface="+mn-ea"/>
              </a:rPr>
              <a:t>都市）　出生数回復型</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⑤ ひょうたん</a:t>
            </a:r>
            <a:r>
              <a:rPr lang="en-US" altLang="ja-JP" dirty="0">
                <a:latin typeface="+mn-ea"/>
              </a:rPr>
              <a:t>(</a:t>
            </a:r>
            <a:r>
              <a:rPr lang="ja-JP" altLang="en-US" dirty="0">
                <a:latin typeface="+mn-ea"/>
              </a:rPr>
              <a:t>農村）　高齢者と若年者在住型</a:t>
            </a:r>
            <a:endParaRPr lang="en-US" altLang="ja-JP" dirty="0">
              <a:latin typeface="+mn-ea"/>
            </a:endParaRPr>
          </a:p>
          <a:p>
            <a:pPr>
              <a:lnSpc>
                <a:spcPct val="90000"/>
              </a:lnSpc>
              <a:buFont typeface="Wingdings" panose="05000000000000000000" pitchFamily="2" charset="2"/>
              <a:buNone/>
              <a:defRPr/>
            </a:pPr>
            <a:r>
              <a:rPr lang="ja-JP" altLang="en-US" dirty="0">
                <a:latin typeface="+mn-ea"/>
              </a:rPr>
              <a:t>　</a:t>
            </a:r>
            <a:r>
              <a:rPr lang="ja-JP" altLang="en-US" sz="1100" dirty="0">
                <a:latin typeface="+mn-ea"/>
              </a:rPr>
              <a:t>・農山村地域：労働人口が少なく、高齢人口が多い</a:t>
            </a:r>
            <a:endParaRPr lang="en-US" altLang="ja-JP" sz="1100" dirty="0">
              <a:latin typeface="+mn-ea"/>
            </a:endParaRPr>
          </a:p>
          <a:p>
            <a:pPr>
              <a:lnSpc>
                <a:spcPct val="90000"/>
              </a:lnSpc>
              <a:buFont typeface="Wingdings" panose="05000000000000000000" pitchFamily="2" charset="2"/>
              <a:buNone/>
              <a:defRPr/>
            </a:pPr>
            <a:r>
              <a:rPr lang="ja-JP" altLang="en-US" sz="1100" dirty="0">
                <a:latin typeface="+mn-ea"/>
              </a:rPr>
              <a:t>　・都市地域：労働人口が多く、高齢人口が増加</a:t>
            </a:r>
            <a:endParaRPr lang="en-US" altLang="ja-JP" sz="1100" dirty="0">
              <a:latin typeface="+mn-ea"/>
            </a:endParaRPr>
          </a:p>
          <a:p>
            <a:pPr>
              <a:lnSpc>
                <a:spcPct val="90000"/>
              </a:lnSpc>
              <a:buFont typeface="Wingdings" panose="05000000000000000000" pitchFamily="2" charset="2"/>
              <a:buNone/>
              <a:defRPr/>
            </a:pPr>
            <a:r>
              <a:rPr lang="ja-JP" altLang="en-US" dirty="0">
                <a:latin typeface="+mn-ea"/>
              </a:rPr>
              <a:t>⑥その他　逆ピラミッドは、</a:t>
            </a:r>
            <a:r>
              <a:rPr lang="ja-JP" altLang="en-US" sz="1100" dirty="0">
                <a:latin typeface="+mn-ea"/>
              </a:rPr>
              <a:t>急速な人口減少型</a:t>
            </a:r>
            <a:endParaRPr lang="en-US" altLang="ja-JP" sz="1100" dirty="0">
              <a:latin typeface="+mn-ea"/>
            </a:endParaRPr>
          </a:p>
          <a:p>
            <a:pPr>
              <a:lnSpc>
                <a:spcPct val="90000"/>
              </a:lnSpc>
              <a:buFont typeface="Wingdings" panose="05000000000000000000" pitchFamily="2" charset="2"/>
              <a:buNone/>
              <a:defRPr/>
            </a:pPr>
            <a:r>
              <a:rPr lang="ja-JP" altLang="en-US" dirty="0">
                <a:latin typeface="+mn-ea"/>
              </a:rPr>
              <a:t>　　　　　　  タワマン型は、</a:t>
            </a:r>
            <a:r>
              <a:rPr lang="ja-JP" altLang="en-US" sz="1100" dirty="0">
                <a:latin typeface="+mn-ea"/>
              </a:rPr>
              <a:t>人口横ばい基調型</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42453865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600" dirty="0">
                <a:latin typeface="+mn-ea"/>
                <a:ea typeface="+mn-ea"/>
              </a:rPr>
              <a:t>人口ピラミッド（</a:t>
            </a:r>
            <a:r>
              <a:rPr lang="en-US" altLang="ja-JP" sz="1400" dirty="0">
                <a:latin typeface="+mn-ea"/>
                <a:ea typeface="+mn-ea"/>
              </a:rPr>
              <a:t>2020</a:t>
            </a:r>
            <a:r>
              <a:rPr lang="ja-JP" altLang="ja-JP" sz="1400" dirty="0">
                <a:latin typeface="+mn-ea"/>
                <a:ea typeface="+mn-ea"/>
              </a:rPr>
              <a:t>年</a:t>
            </a:r>
            <a:r>
              <a:rPr lang="en-US" altLang="ja-JP" sz="1400" dirty="0">
                <a:latin typeface="+mn-ea"/>
                <a:ea typeface="+mn-ea"/>
              </a:rPr>
              <a:t>10</a:t>
            </a:r>
            <a:r>
              <a:rPr lang="ja-JP" altLang="en-US" sz="1400" dirty="0">
                <a:latin typeface="+mn-ea"/>
                <a:ea typeface="+mn-ea"/>
              </a:rPr>
              <a:t>月</a:t>
            </a:r>
            <a:r>
              <a:rPr lang="en-US" altLang="ja-JP" sz="1400" dirty="0">
                <a:latin typeface="+mn-ea"/>
                <a:ea typeface="+mn-ea"/>
              </a:rPr>
              <a:t>1</a:t>
            </a:r>
            <a:r>
              <a:rPr lang="ja-JP" altLang="en-US" sz="1400" dirty="0">
                <a:latin typeface="+mn-ea"/>
                <a:ea typeface="+mn-ea"/>
              </a:rPr>
              <a:t>日</a:t>
            </a:r>
            <a:r>
              <a:rPr lang="ja-JP" altLang="ja-JP" sz="1400" dirty="0">
                <a:latin typeface="+mn-ea"/>
                <a:ea typeface="+mn-ea"/>
              </a:rPr>
              <a:t>兵庫県</a:t>
            </a:r>
            <a:r>
              <a:rPr lang="ja-JP" altLang="en-US" sz="1400" dirty="0">
                <a:latin typeface="+mn-ea"/>
                <a:ea typeface="+mn-ea"/>
              </a:rPr>
              <a:t>の事例</a:t>
            </a:r>
            <a:r>
              <a:rPr lang="ja-JP" altLang="ja-JP" sz="1600" dirty="0">
                <a:latin typeface="+mn-ea"/>
                <a:ea typeface="+mn-ea"/>
              </a:rPr>
              <a:t>）</a:t>
            </a:r>
            <a:br>
              <a:rPr lang="ja-JP" altLang="en-US" sz="1600" dirty="0">
                <a:latin typeface="+mn-ea"/>
                <a:ea typeface="+mn-ea"/>
              </a:rPr>
            </a:br>
            <a:r>
              <a:rPr lang="ja-JP" altLang="en-US" sz="1600" dirty="0">
                <a:latin typeface="+mn-ea"/>
                <a:ea typeface="+mn-ea"/>
              </a:rPr>
              <a:t>兵庫県の特徴は、</a:t>
            </a:r>
            <a:r>
              <a:rPr lang="ja-JP" altLang="en-US" sz="1200" dirty="0">
                <a:latin typeface="+mn-ea"/>
                <a:ea typeface="+mn-ea"/>
              </a:rPr>
              <a:t>老年人口比率</a:t>
            </a:r>
            <a:r>
              <a:rPr lang="en-US" altLang="ja-JP" sz="1200" dirty="0">
                <a:latin typeface="+mn-ea"/>
                <a:ea typeface="+mn-ea"/>
              </a:rPr>
              <a:t>29.3</a:t>
            </a:r>
            <a:r>
              <a:rPr lang="ja-JP" altLang="en-US" sz="1200" dirty="0">
                <a:latin typeface="+mn-ea"/>
                <a:ea typeface="+mn-ea"/>
              </a:rPr>
              <a:t>％、単独世帯比率</a:t>
            </a:r>
            <a:r>
              <a:rPr lang="en-US" altLang="ja-JP" sz="1200" dirty="0">
                <a:latin typeface="+mn-ea"/>
                <a:ea typeface="+mn-ea"/>
              </a:rPr>
              <a:t>35.9</a:t>
            </a:r>
            <a:r>
              <a:rPr lang="ja-JP" altLang="en-US" sz="1200" dirty="0">
                <a:latin typeface="+mn-ea"/>
                <a:ea typeface="+mn-ea"/>
              </a:rPr>
              <a:t>％で、</a:t>
            </a:r>
            <a:r>
              <a:rPr lang="en-US" altLang="ja-JP" sz="1200" dirty="0">
                <a:latin typeface="+mn-ea"/>
                <a:ea typeface="+mn-ea"/>
              </a:rPr>
              <a:t>0</a:t>
            </a:r>
            <a:r>
              <a:rPr lang="ja-JP" altLang="en-US" sz="1200" dirty="0">
                <a:latin typeface="+mn-ea"/>
                <a:ea typeface="+mn-ea"/>
              </a:rPr>
              <a:t>歳 は</a:t>
            </a:r>
            <a:r>
              <a:rPr lang="en-US" altLang="ja-JP" sz="1200" dirty="0">
                <a:latin typeface="+mn-ea"/>
                <a:ea typeface="+mn-ea"/>
              </a:rPr>
              <a:t>36,557</a:t>
            </a:r>
            <a:r>
              <a:rPr lang="ja-JP" altLang="en-US" sz="1200" dirty="0">
                <a:latin typeface="+mn-ea"/>
                <a:ea typeface="+mn-ea"/>
              </a:rPr>
              <a:t>人で、</a:t>
            </a:r>
            <a:r>
              <a:rPr lang="en-US" altLang="ja-JP" sz="1200" dirty="0">
                <a:latin typeface="+mn-ea"/>
                <a:ea typeface="+mn-ea"/>
              </a:rPr>
              <a:t>47</a:t>
            </a:r>
            <a:r>
              <a:rPr lang="ja-JP" altLang="en-US" sz="1200" dirty="0">
                <a:latin typeface="+mn-ea"/>
                <a:ea typeface="+mn-ea"/>
              </a:rPr>
              <a:t>歳</a:t>
            </a:r>
            <a:r>
              <a:rPr lang="en-US" altLang="ja-JP" sz="1200" dirty="0">
                <a:latin typeface="+mn-ea"/>
                <a:ea typeface="+mn-ea"/>
              </a:rPr>
              <a:t>90,018</a:t>
            </a:r>
            <a:r>
              <a:rPr lang="ja-JP" altLang="en-US" sz="1200" dirty="0">
                <a:latin typeface="+mn-ea"/>
                <a:ea typeface="+mn-ea"/>
              </a:rPr>
              <a:t>人（団塊ジュニア世代）、</a:t>
            </a:r>
            <a:r>
              <a:rPr lang="en-US" altLang="ja-JP" sz="1200" dirty="0">
                <a:latin typeface="+mn-ea"/>
                <a:ea typeface="+mn-ea"/>
              </a:rPr>
              <a:t>71</a:t>
            </a:r>
            <a:r>
              <a:rPr lang="ja-JP" altLang="en-US" sz="1200" dirty="0">
                <a:latin typeface="+mn-ea"/>
                <a:ea typeface="+mn-ea"/>
              </a:rPr>
              <a:t>歳</a:t>
            </a:r>
            <a:r>
              <a:rPr lang="en-US" altLang="ja-JP" sz="1200" dirty="0">
                <a:latin typeface="+mn-ea"/>
                <a:ea typeface="+mn-ea"/>
              </a:rPr>
              <a:t>95,724</a:t>
            </a:r>
            <a:r>
              <a:rPr lang="ja-JP" altLang="en-US" sz="1200" dirty="0">
                <a:latin typeface="+mn-ea"/>
                <a:ea typeface="+mn-ea"/>
              </a:rPr>
              <a:t>人（団塊世代）が多くなっています。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103173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１ </a:t>
            </a:r>
            <a:r>
              <a:rPr lang="ja-JP" altLang="ja-JP" sz="1200" dirty="0">
                <a:latin typeface="+mn-ea"/>
                <a:ea typeface="+mn-ea"/>
              </a:rPr>
              <a:t>人口</a:t>
            </a:r>
            <a:r>
              <a:rPr lang="ja-JP" altLang="en-US" sz="1200" dirty="0">
                <a:latin typeface="+mn-ea"/>
                <a:ea typeface="+mn-ea"/>
              </a:rPr>
              <a:t>データ</a:t>
            </a:r>
            <a:r>
              <a:rPr lang="ja-JP" altLang="ja-JP" sz="1200" dirty="0">
                <a:latin typeface="+mn-ea"/>
                <a:ea typeface="+mn-ea"/>
              </a:rPr>
              <a:t>の概要</a:t>
            </a:r>
            <a:endParaRPr lang="en-US" altLang="ja-JP" sz="1200" dirty="0">
              <a:latin typeface="+mn-ea"/>
              <a:ea typeface="+mn-ea"/>
            </a:endParaRPr>
          </a:p>
          <a:p>
            <a:pPr eaLnBrk="1" hangingPunct="1">
              <a:lnSpc>
                <a:spcPct val="90000"/>
              </a:lnSpc>
              <a:buFont typeface="Wingdings" panose="05000000000000000000" pitchFamily="2" charset="2"/>
              <a:buNone/>
              <a:defRPr/>
            </a:pPr>
            <a:r>
              <a:rPr lang="ja-JP" altLang="ja-JP" sz="1200" dirty="0">
                <a:latin typeface="+mn-ea"/>
                <a:ea typeface="+mn-ea"/>
              </a:rPr>
              <a:t>人口</a:t>
            </a:r>
            <a:r>
              <a:rPr lang="ja-JP" altLang="en-US" sz="1200" dirty="0">
                <a:latin typeface="+mn-ea"/>
                <a:ea typeface="+mn-ea"/>
              </a:rPr>
              <a:t>データ</a:t>
            </a:r>
            <a:r>
              <a:rPr lang="ja-JP" altLang="ja-JP" sz="1200" dirty="0">
                <a:latin typeface="+mn-ea"/>
                <a:ea typeface="+mn-ea"/>
              </a:rPr>
              <a:t>の概要</a:t>
            </a:r>
            <a:r>
              <a:rPr lang="ja-JP" altLang="en-US" sz="1200" dirty="0">
                <a:latin typeface="+mn-ea"/>
                <a:ea typeface="+mn-ea"/>
              </a:rPr>
              <a:t>について説明します。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人口は、人々がある地域に集まって社会を形成するとき，そこで生活する人の数です。</a:t>
            </a:r>
            <a:endParaRPr lang="en-US" altLang="ja-JP" dirty="0">
              <a:latin typeface="+mn-ea"/>
            </a:endParaRPr>
          </a:p>
          <a:p>
            <a:pPr eaLnBrk="1" hangingPunct="1">
              <a:lnSpc>
                <a:spcPct val="90000"/>
              </a:lnSpc>
              <a:buFont typeface="Wingdings" panose="05000000000000000000" pitchFamily="2" charset="2"/>
              <a:buNone/>
              <a:defRPr/>
            </a:pPr>
            <a:r>
              <a:rPr lang="ja-JP" altLang="en-US" sz="1200" dirty="0">
                <a:latin typeface="+mn-ea"/>
              </a:rPr>
              <a:t>・現在人口は、調査時現在に居た場所で調査したデータです。戸籍人口（届出漏れ等あり）などです。</a:t>
            </a:r>
          </a:p>
          <a:p>
            <a:pPr eaLnBrk="1" hangingPunct="1">
              <a:lnSpc>
                <a:spcPct val="90000"/>
              </a:lnSpc>
              <a:buFont typeface="Wingdings" panose="05000000000000000000" pitchFamily="2" charset="2"/>
              <a:buNone/>
              <a:defRPr/>
            </a:pPr>
            <a:r>
              <a:rPr lang="ja-JP" altLang="en-US" sz="1200" dirty="0">
                <a:latin typeface="+mn-ea"/>
              </a:rPr>
              <a:t>・常住人口は、常住している場所で調査された人口です。国勢調査人口（</a:t>
            </a:r>
            <a:r>
              <a:rPr lang="en-US" altLang="ja-JP" sz="1200" dirty="0">
                <a:latin typeface="+mn-ea"/>
              </a:rPr>
              <a:t>10</a:t>
            </a:r>
            <a:r>
              <a:rPr lang="ja-JP" altLang="en-US" sz="1200" dirty="0">
                <a:latin typeface="+mn-ea"/>
              </a:rPr>
              <a:t>月１日現在人口）などです。</a:t>
            </a:r>
            <a:endParaRPr lang="en-US" altLang="ja-JP" sz="1200" dirty="0">
              <a:latin typeface="+mn-ea"/>
            </a:endParaRPr>
          </a:p>
          <a:p>
            <a:pPr eaLnBrk="1" hangingPunct="1">
              <a:lnSpc>
                <a:spcPct val="90000"/>
              </a:lnSpc>
              <a:buNone/>
              <a:defRPr/>
            </a:pPr>
            <a:r>
              <a:rPr lang="ja-JP" altLang="en-US" sz="1200" dirty="0">
                <a:latin typeface="+mn-ea"/>
              </a:rPr>
              <a:t>・住民基本台帳人口（届出に基づき作成の業務統計）は、転居しても住民票を移さない人口（単身赴任者、</a:t>
            </a:r>
            <a:r>
              <a:rPr lang="en-US" altLang="ja-JP" sz="1200" dirty="0">
                <a:latin typeface="+mn-ea"/>
              </a:rPr>
              <a:t>3</a:t>
            </a:r>
            <a:r>
              <a:rPr lang="ja-JP" altLang="en-US" sz="1200" dirty="0">
                <a:latin typeface="+mn-ea"/>
              </a:rPr>
              <a:t>か月を超える海外居住者）が含まれるため「常住人口」とは異なります。</a:t>
            </a:r>
          </a:p>
          <a:p>
            <a:pPr eaLnBrk="1" hangingPunct="1">
              <a:lnSpc>
                <a:spcPct val="90000"/>
              </a:lnSpc>
              <a:buNone/>
              <a:defRPr/>
            </a:pPr>
            <a:r>
              <a:rPr lang="ja-JP" altLang="en-US" sz="1200" dirty="0">
                <a:latin typeface="+mn-ea"/>
              </a:rPr>
              <a:t>　　　大都市では、国勢調査人口＞住民基本台帳人口、地方では、住民基本台帳人口＞国勢調査人口になる傾向があります。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2178085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600" dirty="0">
                <a:latin typeface="+mn-ea"/>
                <a:ea typeface="+mn-ea"/>
              </a:rPr>
              <a:t>人口ピラミッド（</a:t>
            </a:r>
            <a:r>
              <a:rPr lang="en-US" altLang="ja-JP" sz="1400" dirty="0">
                <a:latin typeface="+mn-ea"/>
                <a:ea typeface="+mn-ea"/>
              </a:rPr>
              <a:t>2020</a:t>
            </a:r>
            <a:r>
              <a:rPr lang="ja-JP" altLang="ja-JP" sz="1400" dirty="0">
                <a:latin typeface="+mn-ea"/>
                <a:ea typeface="+mn-ea"/>
              </a:rPr>
              <a:t>年</a:t>
            </a:r>
            <a:r>
              <a:rPr lang="en-US" altLang="ja-JP" sz="1400" dirty="0">
                <a:latin typeface="+mn-ea"/>
                <a:ea typeface="+mn-ea"/>
              </a:rPr>
              <a:t>10</a:t>
            </a:r>
            <a:r>
              <a:rPr lang="ja-JP" altLang="en-US" sz="1400" dirty="0">
                <a:latin typeface="+mn-ea"/>
                <a:ea typeface="+mn-ea"/>
              </a:rPr>
              <a:t>月</a:t>
            </a:r>
            <a:r>
              <a:rPr lang="en-US" altLang="ja-JP" sz="1400" dirty="0">
                <a:latin typeface="+mn-ea"/>
                <a:ea typeface="+mn-ea"/>
              </a:rPr>
              <a:t>1</a:t>
            </a:r>
            <a:r>
              <a:rPr lang="ja-JP" altLang="en-US" sz="1400" dirty="0">
                <a:latin typeface="+mn-ea"/>
                <a:ea typeface="+mn-ea"/>
              </a:rPr>
              <a:t>日但馬地域</a:t>
            </a:r>
            <a:r>
              <a:rPr lang="en-US" altLang="ja-JP" sz="1400" dirty="0">
                <a:latin typeface="+mn-ea"/>
                <a:ea typeface="+mn-ea"/>
              </a:rPr>
              <a:t>(</a:t>
            </a:r>
            <a:r>
              <a:rPr lang="ja-JP" altLang="en-US" sz="1400" dirty="0">
                <a:latin typeface="+mn-ea"/>
                <a:ea typeface="+mn-ea"/>
              </a:rPr>
              <a:t>兵庫県北部地域：豊岡市等</a:t>
            </a:r>
            <a:r>
              <a:rPr lang="en-US" altLang="ja-JP" sz="1400" dirty="0">
                <a:latin typeface="+mn-ea"/>
                <a:ea typeface="+mn-ea"/>
              </a:rPr>
              <a:t>3</a:t>
            </a:r>
            <a:r>
              <a:rPr lang="ja-JP" altLang="en-US" sz="1400" dirty="0">
                <a:latin typeface="+mn-ea"/>
                <a:ea typeface="+mn-ea"/>
              </a:rPr>
              <a:t>市</a:t>
            </a:r>
            <a:r>
              <a:rPr lang="en-US" altLang="ja-JP" sz="1400" dirty="0">
                <a:latin typeface="+mn-ea"/>
                <a:ea typeface="+mn-ea"/>
              </a:rPr>
              <a:t>2</a:t>
            </a:r>
            <a:r>
              <a:rPr lang="ja-JP" altLang="en-US" sz="1400" dirty="0">
                <a:latin typeface="+mn-ea"/>
                <a:ea typeface="+mn-ea"/>
              </a:rPr>
              <a:t>町</a:t>
            </a:r>
            <a:r>
              <a:rPr lang="ja-JP" altLang="en-US" sz="1200" dirty="0">
                <a:latin typeface="+mn-ea"/>
                <a:ea typeface="+mn-ea"/>
              </a:rPr>
              <a:t>の事例</a:t>
            </a:r>
            <a:r>
              <a:rPr lang="ja-JP" altLang="ja-JP" sz="1600" dirty="0">
                <a:latin typeface="+mn-ea"/>
                <a:ea typeface="+mn-ea"/>
              </a:rPr>
              <a:t>）</a:t>
            </a:r>
            <a:br>
              <a:rPr lang="ja-JP" altLang="en-US" sz="1600" dirty="0">
                <a:latin typeface="+mn-ea"/>
                <a:ea typeface="+mn-ea"/>
              </a:rPr>
            </a:br>
            <a:r>
              <a:rPr lang="ja-JP" altLang="en-US" sz="1600" dirty="0">
                <a:latin typeface="+mn-ea"/>
                <a:ea typeface="+mn-ea"/>
              </a:rPr>
              <a:t>但馬地域の特徴は、</a:t>
            </a:r>
            <a:r>
              <a:rPr lang="ja-JP" altLang="en-US" sz="1200" dirty="0">
                <a:latin typeface="+mn-ea"/>
                <a:ea typeface="+mn-ea"/>
              </a:rPr>
              <a:t>老年人口比率</a:t>
            </a:r>
            <a:r>
              <a:rPr lang="en-US" altLang="ja-JP" sz="1200" dirty="0">
                <a:latin typeface="+mn-ea"/>
                <a:ea typeface="+mn-ea"/>
              </a:rPr>
              <a:t>36.6</a:t>
            </a:r>
            <a:r>
              <a:rPr lang="ja-JP" altLang="en-US" sz="1200" dirty="0">
                <a:latin typeface="+mn-ea"/>
                <a:ea typeface="+mn-ea"/>
              </a:rPr>
              <a:t>％、単独世帯比率</a:t>
            </a:r>
            <a:r>
              <a:rPr lang="en-US" altLang="ja-JP" sz="1200" dirty="0">
                <a:latin typeface="+mn-ea"/>
                <a:ea typeface="+mn-ea"/>
              </a:rPr>
              <a:t>27.2</a:t>
            </a:r>
            <a:r>
              <a:rPr lang="ja-JP" altLang="en-US" sz="1200" dirty="0">
                <a:latin typeface="+mn-ea"/>
                <a:ea typeface="+mn-ea"/>
              </a:rPr>
              <a:t>％で、</a:t>
            </a:r>
            <a:r>
              <a:rPr lang="en-US" altLang="ja-JP" sz="1200" dirty="0">
                <a:latin typeface="+mn-ea"/>
                <a:ea typeface="+mn-ea"/>
              </a:rPr>
              <a:t>0</a:t>
            </a:r>
            <a:r>
              <a:rPr lang="ja-JP" altLang="en-US" sz="1200" dirty="0">
                <a:latin typeface="+mn-ea"/>
                <a:ea typeface="+mn-ea"/>
              </a:rPr>
              <a:t>歳は </a:t>
            </a:r>
            <a:r>
              <a:rPr lang="en-US" altLang="ja-JP" sz="1200" dirty="0">
                <a:latin typeface="+mn-ea"/>
                <a:ea typeface="+mn-ea"/>
              </a:rPr>
              <a:t>925</a:t>
            </a:r>
            <a:r>
              <a:rPr lang="ja-JP" altLang="en-US" sz="1200" dirty="0">
                <a:latin typeface="+mn-ea"/>
                <a:ea typeface="+mn-ea"/>
              </a:rPr>
              <a:t>人、</a:t>
            </a:r>
            <a:r>
              <a:rPr lang="en-US" altLang="ja-JP" sz="1200" dirty="0">
                <a:latin typeface="+mn-ea"/>
                <a:ea typeface="+mn-ea"/>
              </a:rPr>
              <a:t>18</a:t>
            </a:r>
            <a:r>
              <a:rPr lang="ja-JP" altLang="en-US" sz="1200" dirty="0">
                <a:latin typeface="+mn-ea"/>
                <a:ea typeface="+mn-ea"/>
              </a:rPr>
              <a:t>歳</a:t>
            </a:r>
            <a:r>
              <a:rPr lang="en-US" altLang="ja-JP" sz="1200" dirty="0">
                <a:latin typeface="+mn-ea"/>
                <a:ea typeface="+mn-ea"/>
              </a:rPr>
              <a:t>1,208</a:t>
            </a:r>
            <a:r>
              <a:rPr lang="ja-JP" altLang="en-US" sz="1200" dirty="0">
                <a:latin typeface="+mn-ea"/>
                <a:ea typeface="+mn-ea"/>
              </a:rPr>
              <a:t>人→</a:t>
            </a:r>
            <a:r>
              <a:rPr lang="en-US" altLang="ja-JP" sz="1200" dirty="0">
                <a:latin typeface="+mn-ea"/>
                <a:ea typeface="+mn-ea"/>
              </a:rPr>
              <a:t>19</a:t>
            </a:r>
            <a:r>
              <a:rPr lang="ja-JP" altLang="en-US" sz="1200" dirty="0">
                <a:latin typeface="+mn-ea"/>
                <a:ea typeface="+mn-ea"/>
              </a:rPr>
              <a:t>歳</a:t>
            </a:r>
            <a:r>
              <a:rPr lang="en-US" altLang="ja-JP" sz="1200" dirty="0">
                <a:latin typeface="+mn-ea"/>
                <a:ea typeface="+mn-ea"/>
              </a:rPr>
              <a:t>740</a:t>
            </a:r>
            <a:r>
              <a:rPr lang="ja-JP" altLang="en-US" sz="1200" dirty="0">
                <a:latin typeface="+mn-ea"/>
                <a:ea typeface="+mn-ea"/>
              </a:rPr>
              <a:t>人（大学進学等で急減）、</a:t>
            </a:r>
            <a:r>
              <a:rPr lang="en-US" altLang="ja-JP" sz="1200" dirty="0">
                <a:latin typeface="+mn-ea"/>
                <a:ea typeface="+mn-ea"/>
              </a:rPr>
              <a:t>71</a:t>
            </a:r>
            <a:r>
              <a:rPr lang="ja-JP" altLang="en-US" sz="1200" dirty="0">
                <a:latin typeface="+mn-ea"/>
                <a:ea typeface="+mn-ea"/>
              </a:rPr>
              <a:t>歳</a:t>
            </a:r>
            <a:r>
              <a:rPr lang="en-US" altLang="ja-JP" sz="1200" dirty="0">
                <a:latin typeface="+mn-ea"/>
                <a:ea typeface="+mn-ea"/>
              </a:rPr>
              <a:t>3,178</a:t>
            </a:r>
            <a:r>
              <a:rPr lang="ja-JP" altLang="en-US" sz="1200" dirty="0">
                <a:latin typeface="+mn-ea"/>
                <a:ea typeface="+mn-ea"/>
              </a:rPr>
              <a:t>人（団塊世代）です。</a:t>
            </a:r>
            <a:br>
              <a:rPr lang="en-US" altLang="ja-JP" sz="1200" dirty="0">
                <a:latin typeface="+mn-ea"/>
                <a:ea typeface="+mn-ea"/>
              </a:rPr>
            </a:b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9432781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４ 将来人口推計の推計</a:t>
            </a:r>
            <a:endParaRPr lang="en-US" altLang="ja-JP" sz="1200" dirty="0">
              <a:latin typeface="+mn-ea"/>
              <a:ea typeface="+mn-ea"/>
            </a:endParaRPr>
          </a:p>
          <a:p>
            <a:pPr eaLnBrk="1" hangingPunct="1">
              <a:lnSpc>
                <a:spcPct val="90000"/>
              </a:lnSpc>
              <a:buFont typeface="Wingdings" panose="05000000000000000000" pitchFamily="2" charset="2"/>
              <a:buNone/>
              <a:defRPr/>
            </a:pPr>
            <a:r>
              <a:rPr lang="ja-JP" altLang="en-US" sz="1100" dirty="0">
                <a:latin typeface="+mn-ea"/>
                <a:ea typeface="+mn-ea"/>
              </a:rPr>
              <a:t>コーホート要因で推計をします。</a:t>
            </a:r>
            <a:r>
              <a:rPr lang="ja-JP" altLang="en-US" dirty="0">
                <a:latin typeface="+mn-ea"/>
              </a:rPr>
              <a:t>コーホートは、同時期に出生した集団で、推計統計表では、時間の経過</a:t>
            </a:r>
            <a:r>
              <a:rPr lang="en-US" altLang="ja-JP" dirty="0">
                <a:latin typeface="+mn-ea"/>
              </a:rPr>
              <a:t>(5</a:t>
            </a:r>
            <a:r>
              <a:rPr lang="ja-JP" altLang="en-US" dirty="0">
                <a:latin typeface="+mn-ea"/>
              </a:rPr>
              <a:t>年間）とともに推計データは右下に移動します。推計で使用するデータは次のとおりです。</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0</a:t>
            </a:r>
            <a:r>
              <a:rPr lang="ja-JP" altLang="en-US" dirty="0">
                <a:latin typeface="+mn-ea"/>
              </a:rPr>
              <a:t>～４歳人口：女性人口</a:t>
            </a:r>
            <a:r>
              <a:rPr lang="en-US" altLang="ja-JP" dirty="0">
                <a:latin typeface="+mn-ea"/>
              </a:rPr>
              <a:t>(15</a:t>
            </a:r>
            <a:r>
              <a:rPr lang="ja-JP" altLang="en-US" dirty="0">
                <a:latin typeface="+mn-ea"/>
              </a:rPr>
              <a:t>～</a:t>
            </a:r>
            <a:r>
              <a:rPr lang="en-US" altLang="ja-JP" dirty="0">
                <a:latin typeface="+mn-ea"/>
              </a:rPr>
              <a:t>49</a:t>
            </a:r>
            <a:r>
              <a:rPr lang="ja-JP" altLang="en-US" dirty="0">
                <a:latin typeface="+mn-ea"/>
              </a:rPr>
              <a:t>歳</a:t>
            </a:r>
            <a:r>
              <a:rPr lang="en-US" altLang="ja-JP" dirty="0">
                <a:latin typeface="+mn-ea"/>
              </a:rPr>
              <a:t>)×</a:t>
            </a:r>
            <a:r>
              <a:rPr lang="ja-JP" altLang="en-US" dirty="0">
                <a:latin typeface="+mn-ea"/>
              </a:rPr>
              <a:t>子ども女性比率（「人口動態調査」出生性比で男女別配分）</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5</a:t>
            </a:r>
            <a:r>
              <a:rPr lang="ja-JP" altLang="en-US" dirty="0">
                <a:latin typeface="+mn-ea"/>
              </a:rPr>
              <a:t>歳以上人口：基準人口</a:t>
            </a:r>
            <a:r>
              <a:rPr lang="en-US" altLang="ja-JP" dirty="0">
                <a:latin typeface="+mn-ea"/>
              </a:rPr>
              <a:t>×</a:t>
            </a:r>
            <a:r>
              <a:rPr lang="ja-JP" altLang="en-US" dirty="0">
                <a:latin typeface="+mn-ea"/>
              </a:rPr>
              <a:t>（生残率＋純移動率）</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男女別、年齢別で推計します。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なお、生残率は、「市区町村別生命表」、「日本版死亡データベース」から推計、純移動率は、「住民基本台帳調査」から推計します。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9641751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4D82AAE7-016F-4B04-A353-AA1154285B55}"/>
              </a:ext>
            </a:extLst>
          </p:cNvPr>
          <p:cNvSpPr>
            <a:spLocks noGrp="1" noChangeArrowheads="1"/>
          </p:cNvSpPr>
          <p:nvPr>
            <p:ph type="hdr" sz="quarter"/>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a:t>
            </a:r>
            <a:endParaRPr lang="ja-JP" altLang="en-US" sz="1200" i="0">
              <a:latin typeface="Arial" panose="020B0604020202020204" pitchFamily="34" charset="0"/>
            </a:endParaRPr>
          </a:p>
        </p:txBody>
      </p:sp>
      <p:sp>
        <p:nvSpPr>
          <p:cNvPr id="62467" name="Rectangle 3">
            <a:extLst>
              <a:ext uri="{FF2B5EF4-FFF2-40B4-BE49-F238E27FC236}">
                <a16:creationId xmlns:a16="http://schemas.microsoft.com/office/drawing/2014/main" id="{98831277-29CE-4693-A72E-E837802392CE}"/>
              </a:ext>
            </a:extLst>
          </p:cNvPr>
          <p:cNvSpPr>
            <a:spLocks noGrp="1" noChangeArrowheads="1"/>
          </p:cNvSpPr>
          <p:nvPr>
            <p:ph type="dt" sz="quarter"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07/16/96</a:t>
            </a:r>
            <a:endParaRPr lang="ja-JP" altLang="en-US" sz="1200" i="0">
              <a:latin typeface="Arial" panose="020B0604020202020204" pitchFamily="34" charset="0"/>
            </a:endParaRPr>
          </a:p>
        </p:txBody>
      </p:sp>
      <p:sp>
        <p:nvSpPr>
          <p:cNvPr id="62468" name="Rectangle 6">
            <a:extLst>
              <a:ext uri="{FF2B5EF4-FFF2-40B4-BE49-F238E27FC236}">
                <a16:creationId xmlns:a16="http://schemas.microsoft.com/office/drawing/2014/main" id="{57FF71B7-7D5F-41C3-BA0F-792A7742804F}"/>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a:t>
            </a:r>
            <a:endParaRPr lang="ja-JP" altLang="en-US" sz="1200" i="0">
              <a:latin typeface="Arial" panose="020B0604020202020204" pitchFamily="34" charset="0"/>
            </a:endParaRPr>
          </a:p>
        </p:txBody>
      </p:sp>
      <p:sp>
        <p:nvSpPr>
          <p:cNvPr id="62469" name="Rectangle 7">
            <a:extLst>
              <a:ext uri="{FF2B5EF4-FFF2-40B4-BE49-F238E27FC236}">
                <a16:creationId xmlns:a16="http://schemas.microsoft.com/office/drawing/2014/main" id="{0D1359A7-16CE-436A-8ACD-7A4DD41B780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kumimoji="1">
                <a:solidFill>
                  <a:schemeClr val="tx1"/>
                </a:solidFill>
                <a:latin typeface="Tahoma" panose="020B0604030504040204" pitchFamily="34" charset="0"/>
                <a:ea typeface="ＭＳ Ｐゴシック" panose="020B0600070205080204" pitchFamily="50" charset="-128"/>
              </a:defRPr>
            </a:lvl1pPr>
            <a:lvl2pPr marL="742950" indent="-285750">
              <a:defRPr kumimoji="1">
                <a:solidFill>
                  <a:schemeClr val="tx1"/>
                </a:solidFill>
                <a:latin typeface="Tahoma" panose="020B0604030504040204" pitchFamily="34" charset="0"/>
                <a:ea typeface="ＭＳ Ｐゴシック" panose="020B0600070205080204" pitchFamily="50" charset="-128"/>
              </a:defRPr>
            </a:lvl2pPr>
            <a:lvl3pPr marL="1143000" indent="-228600">
              <a:defRPr kumimoji="1">
                <a:solidFill>
                  <a:schemeClr val="tx1"/>
                </a:solidFill>
                <a:latin typeface="Tahoma" panose="020B0604030504040204" pitchFamily="34" charset="0"/>
                <a:ea typeface="ＭＳ Ｐゴシック" panose="020B0600070205080204" pitchFamily="50" charset="-128"/>
              </a:defRPr>
            </a:lvl3pPr>
            <a:lvl4pPr marL="1600200" indent="-228600">
              <a:defRPr kumimoji="1">
                <a:solidFill>
                  <a:schemeClr val="tx1"/>
                </a:solidFill>
                <a:latin typeface="Tahoma" panose="020B0604030504040204" pitchFamily="34" charset="0"/>
                <a:ea typeface="ＭＳ Ｐゴシック" panose="020B0600070205080204" pitchFamily="50" charset="-128"/>
              </a:defRPr>
            </a:lvl4pPr>
            <a:lvl5pPr marL="2057400" indent="-228600">
              <a:defRPr kumimoji="1">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r>
              <a:rPr lang="ja-JP" altLang="en-US">
                <a:latin typeface="Arial" panose="020B0604020202020204" pitchFamily="34" charset="0"/>
              </a:rPr>
              <a:t>##</a:t>
            </a:r>
            <a:endParaRPr lang="ja-JP" altLang="en-US" sz="1200" i="0">
              <a:latin typeface="Arial" panose="020B0604020202020204" pitchFamily="34" charset="0"/>
            </a:endParaRPr>
          </a:p>
        </p:txBody>
      </p:sp>
      <p:sp>
        <p:nvSpPr>
          <p:cNvPr id="62470" name="Rectangle 7">
            <a:extLst>
              <a:ext uri="{FF2B5EF4-FFF2-40B4-BE49-F238E27FC236}">
                <a16:creationId xmlns:a16="http://schemas.microsoft.com/office/drawing/2014/main" id="{A24BE35D-2D71-4095-8A48-903213698F3D}"/>
              </a:ext>
            </a:extLst>
          </p:cNvPr>
          <p:cNvSpPr txBox="1">
            <a:spLocks noGrp="1" noChangeArrowheads="1"/>
          </p:cNvSpPr>
          <p:nvPr/>
        </p:nvSpPr>
        <p:spPr bwMode="auto">
          <a:xfrm>
            <a:off x="5613400" y="6342063"/>
            <a:ext cx="4291013"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9239" tIns="0" rIns="19239" bIns="0" anchor="b"/>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2950" indent="-285750" defTabSz="923925">
              <a:defRPr kumimoji="1">
                <a:solidFill>
                  <a:schemeClr val="tx1"/>
                </a:solidFill>
                <a:latin typeface="Tahoma" panose="020B0604030504040204" pitchFamily="34" charset="0"/>
                <a:ea typeface="ＭＳ Ｐゴシック" panose="020B0600070205080204" pitchFamily="50" charset="-128"/>
              </a:defRPr>
            </a:lvl2pPr>
            <a:lvl3pPr marL="1143000" indent="-228600" defTabSz="923925">
              <a:defRPr kumimoji="1">
                <a:solidFill>
                  <a:schemeClr val="tx1"/>
                </a:solidFill>
                <a:latin typeface="Tahoma" panose="020B0604030504040204" pitchFamily="34" charset="0"/>
                <a:ea typeface="ＭＳ Ｐゴシック" panose="020B0600070205080204" pitchFamily="50" charset="-128"/>
              </a:defRPr>
            </a:lvl3pPr>
            <a:lvl4pPr marL="1600200" indent="-228600" defTabSz="923925">
              <a:defRPr kumimoji="1">
                <a:solidFill>
                  <a:schemeClr val="tx1"/>
                </a:solidFill>
                <a:latin typeface="Tahoma" panose="020B0604030504040204" pitchFamily="34" charset="0"/>
                <a:ea typeface="ＭＳ Ｐゴシック" panose="020B0600070205080204" pitchFamily="50" charset="-128"/>
              </a:defRPr>
            </a:lvl4pPr>
            <a:lvl5pPr marL="2057400" indent="-228600" defTabSz="923925">
              <a:defRPr kumimoji="1">
                <a:solidFill>
                  <a:schemeClr val="tx1"/>
                </a:solidFill>
                <a:latin typeface="Tahoma" panose="020B0604030504040204" pitchFamily="34" charset="0"/>
                <a:ea typeface="ＭＳ Ｐゴシック" panose="020B0600070205080204" pitchFamily="50" charset="-128"/>
              </a:defRPr>
            </a:lvl5pPr>
            <a:lvl6pPr marL="2514600" indent="-228600"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1800" indent="-228600"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9000" indent="-228600"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6200" indent="-228600"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pPr algn="r"/>
            <a:fld id="{3A1E5624-4D80-4181-A0F0-540C072DCC51}" type="slidenum">
              <a:rPr lang="ja-JP" altLang="en-US" sz="1000" i="1">
                <a:latin typeface="Arial" panose="020B0604020202020204" pitchFamily="34" charset="0"/>
              </a:rPr>
              <a:pPr algn="r"/>
              <a:t>32</a:t>
            </a:fld>
            <a:r>
              <a:rPr lang="en-US" altLang="ja-JP" sz="1000" i="1">
                <a:latin typeface="Arial" panose="020B0604020202020204" pitchFamily="34" charset="0"/>
              </a:rPr>
              <a:t>##</a:t>
            </a:r>
            <a:endParaRPr lang="en-US" altLang="ja-JP" sz="1200">
              <a:latin typeface="Arial" panose="020B0604020202020204" pitchFamily="34" charset="0"/>
            </a:endParaRPr>
          </a:p>
        </p:txBody>
      </p:sp>
      <p:sp>
        <p:nvSpPr>
          <p:cNvPr id="62471" name="Rectangle 2">
            <a:extLst>
              <a:ext uri="{FF2B5EF4-FFF2-40B4-BE49-F238E27FC236}">
                <a16:creationId xmlns:a16="http://schemas.microsoft.com/office/drawing/2014/main" id="{2DE467B8-689C-472C-AADD-D67D67A5C2D1}"/>
              </a:ext>
            </a:extLst>
          </p:cNvPr>
          <p:cNvSpPr>
            <a:spLocks noGrp="1" noRot="1" noChangeAspect="1" noChangeArrowheads="1" noTextEdit="1"/>
          </p:cNvSpPr>
          <p:nvPr>
            <p:ph type="sldImg"/>
          </p:nvPr>
        </p:nvSpPr>
        <p:spPr>
          <a:xfrm>
            <a:off x="3287713" y="500063"/>
            <a:ext cx="3340100" cy="2505075"/>
          </a:xfrm>
          <a:ln/>
        </p:spPr>
      </p:sp>
      <p:sp>
        <p:nvSpPr>
          <p:cNvPr id="62472" name="Rectangle 3">
            <a:extLst>
              <a:ext uri="{FF2B5EF4-FFF2-40B4-BE49-F238E27FC236}">
                <a16:creationId xmlns:a16="http://schemas.microsoft.com/office/drawing/2014/main" id="{A30B4DD3-21E8-4392-B219-2A371C737B1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987" tIns="46493" rIns="92987" bIns="46493"/>
          <a:lstStyle/>
          <a:p>
            <a:pPr marL="0" indent="0" eaLnBrk="1" hangingPunct="1">
              <a:buFont typeface="Wingdings" panose="05000000000000000000" pitchFamily="2" charset="2"/>
              <a:buNone/>
              <a:defRPr/>
            </a:pPr>
            <a:r>
              <a:rPr lang="ja-JP" altLang="en-US" sz="1200" dirty="0">
                <a:solidFill>
                  <a:schemeClr val="tx1"/>
                </a:solidFill>
                <a:latin typeface="ＭＳ Ｐゴシック" panose="020B0600070205080204" pitchFamily="50" charset="-128"/>
              </a:rPr>
              <a:t>将来推計人口の算出方法は次のとおりです。</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a:t>
            </a:r>
            <a:r>
              <a:rPr lang="ja-JP" altLang="ja-JP" dirty="0">
                <a:latin typeface="ＭＳ Ｐゴシック" panose="020B0600070205080204" pitchFamily="50" charset="-128"/>
              </a:rPr>
              <a:t>推計人口＝</a:t>
            </a:r>
            <a:r>
              <a:rPr lang="ja-JP" altLang="en-US" dirty="0">
                <a:latin typeface="ＭＳ Ｐゴシック" panose="020B0600070205080204" pitchFamily="50" charset="-128"/>
              </a:rPr>
              <a:t>①</a:t>
            </a:r>
            <a:r>
              <a:rPr lang="ja-JP" altLang="ja-JP" dirty="0">
                <a:latin typeface="ＭＳ Ｐゴシック" panose="020B0600070205080204" pitchFamily="50" charset="-128"/>
              </a:rPr>
              <a:t>基準人口 ＋</a:t>
            </a:r>
            <a:r>
              <a:rPr lang="ja-JP" altLang="en-US" dirty="0">
                <a:latin typeface="ＭＳ Ｐゴシック" panose="020B0600070205080204" pitchFamily="50" charset="-128"/>
              </a:rPr>
              <a:t>②</a:t>
            </a:r>
            <a:r>
              <a:rPr lang="ja-JP" altLang="ja-JP" dirty="0">
                <a:latin typeface="ＭＳ Ｐゴシック" panose="020B0600070205080204" pitchFamily="50" charset="-128"/>
              </a:rPr>
              <a:t>自然動態＋ </a:t>
            </a:r>
            <a:r>
              <a:rPr lang="ja-JP" altLang="en-US" dirty="0">
                <a:latin typeface="ＭＳ Ｐゴシック" panose="020B0600070205080204" pitchFamily="50" charset="-128"/>
              </a:rPr>
              <a:t>③</a:t>
            </a:r>
            <a:r>
              <a:rPr lang="ja-JP" altLang="ja-JP" dirty="0">
                <a:latin typeface="ＭＳ Ｐゴシック" panose="020B0600070205080204" pitchFamily="50" charset="-128"/>
              </a:rPr>
              <a:t>社会動態</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①</a:t>
            </a:r>
            <a:r>
              <a:rPr lang="ja-JP" altLang="ja-JP" dirty="0">
                <a:latin typeface="ＭＳ Ｐゴシック" panose="020B0600070205080204" pitchFamily="50" charset="-128"/>
              </a:rPr>
              <a:t>基準人口 ＝ </a:t>
            </a:r>
            <a:r>
              <a:rPr lang="en-US" altLang="ja-JP" dirty="0">
                <a:latin typeface="ＭＳ Ｐゴシック" panose="020B0600070205080204" pitchFamily="50" charset="-128"/>
              </a:rPr>
              <a:t>10 </a:t>
            </a:r>
            <a:r>
              <a:rPr lang="ja-JP" altLang="ja-JP" dirty="0">
                <a:latin typeface="ＭＳ Ｐゴシック" panose="020B0600070205080204" pitchFamily="50" charset="-128"/>
              </a:rPr>
              <a:t>月１日現在人口（国勢調査）</a:t>
            </a: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②</a:t>
            </a:r>
            <a:r>
              <a:rPr lang="ja-JP" altLang="ja-JP" dirty="0">
                <a:latin typeface="ＭＳ Ｐゴシック" panose="020B0600070205080204" pitchFamily="50" charset="-128"/>
              </a:rPr>
              <a:t>自然動態 ＝ 出生児数 － 死亡者数</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自然増減：生残率、出生数：合計特殊出生率</a:t>
            </a:r>
            <a:endParaRPr lang="ja-JP"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③</a:t>
            </a:r>
            <a:r>
              <a:rPr lang="ja-JP" altLang="ja-JP" dirty="0">
                <a:latin typeface="ＭＳ Ｐゴシック" panose="020B0600070205080204" pitchFamily="50" charset="-128"/>
              </a:rPr>
              <a:t>社会動態 ＝ 入国者数 － 出国者数</a:t>
            </a:r>
          </a:p>
          <a:p>
            <a:pPr eaLnBrk="1" hangingPunct="1">
              <a:buFont typeface="Wingdings" panose="05000000000000000000" pitchFamily="2" charset="2"/>
              <a:buNone/>
              <a:defRPr/>
            </a:pPr>
            <a:r>
              <a:rPr lang="ja-JP" altLang="en-US" dirty="0">
                <a:latin typeface="ＭＳ Ｐゴシック" panose="020B0600070205080204" pitchFamily="50" charset="-128"/>
              </a:rPr>
              <a:t>　　　社会増減：純移動率：国際移動率</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　前提条件は、中位、高位、低位など複数の設定で推計します。</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通常は、中位推計を採用し、（高位推計－低位推計）で予測幅で課題を検討します。</a:t>
            </a:r>
            <a:endParaRPr lang="ja-JP" altLang="en-US" dirty="0">
              <a:latin typeface="Arial" panose="020B0604020202020204" pitchFamily="34" charset="0"/>
            </a:endParaRPr>
          </a:p>
        </p:txBody>
      </p:sp>
    </p:spTree>
    <p:extLst>
      <p:ext uri="{BB962C8B-B14F-4D97-AF65-F5344CB8AC3E}">
        <p14:creationId xmlns:p14="http://schemas.microsoft.com/office/powerpoint/2010/main" val="11174695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latin typeface="+mn-ea"/>
                <a:ea typeface="+mn-ea"/>
              </a:rPr>
              <a:t>将来人口推計簡易推計</a:t>
            </a:r>
            <a:r>
              <a:rPr lang="en-US" altLang="ja-JP" sz="1200" dirty="0">
                <a:latin typeface="+mn-ea"/>
                <a:ea typeface="+mn-ea"/>
              </a:rPr>
              <a:t>1</a:t>
            </a:r>
            <a:br>
              <a:rPr lang="en-US" altLang="ja-JP" sz="1200" dirty="0">
                <a:latin typeface="+mn-ea"/>
                <a:ea typeface="+mn-ea"/>
              </a:rPr>
            </a:br>
            <a:r>
              <a:rPr lang="ja-JP" altLang="en-US" sz="1200" dirty="0">
                <a:latin typeface="+mn-ea"/>
                <a:ea typeface="+mn-ea"/>
              </a:rPr>
              <a:t>　</a:t>
            </a:r>
            <a:r>
              <a:rPr lang="ja-JP" altLang="en-US" sz="1050" dirty="0">
                <a:latin typeface="+mn-ea"/>
                <a:ea typeface="+mn-ea"/>
              </a:rPr>
              <a:t>将来人口推計のための指標を説明します。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・生残率は、同一コーホートが</a:t>
            </a:r>
            <a:r>
              <a:rPr lang="en-US" altLang="ja-JP" sz="1200" dirty="0">
                <a:latin typeface="+mn-ea"/>
              </a:rPr>
              <a:t>5</a:t>
            </a:r>
            <a:r>
              <a:rPr lang="ja-JP" altLang="en-US" sz="1200" dirty="0">
                <a:latin typeface="+mn-ea"/>
              </a:rPr>
              <a:t>年後に生き残っている率です。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・純移動率は、同一コーホートの</a:t>
            </a:r>
            <a:r>
              <a:rPr lang="en-US" altLang="ja-JP" sz="1200" dirty="0">
                <a:latin typeface="+mn-ea"/>
              </a:rPr>
              <a:t>5</a:t>
            </a:r>
            <a:r>
              <a:rPr lang="ja-JP" altLang="en-US" sz="1200" dirty="0">
                <a:latin typeface="+mn-ea"/>
              </a:rPr>
              <a:t>年間純移動数（転入超過数）を期首人口で割った値です。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・子ども女性比は、</a:t>
            </a:r>
            <a:r>
              <a:rPr lang="en-US" altLang="ja-JP" sz="1200" dirty="0">
                <a:latin typeface="+mn-ea"/>
              </a:rPr>
              <a:t>0-4</a:t>
            </a:r>
            <a:r>
              <a:rPr lang="ja-JP" altLang="en-US" sz="1200" dirty="0">
                <a:latin typeface="+mn-ea"/>
              </a:rPr>
              <a:t>歳人口を同年</a:t>
            </a:r>
            <a:r>
              <a:rPr lang="en-US" altLang="ja-JP" sz="1200" dirty="0">
                <a:latin typeface="+mn-ea"/>
              </a:rPr>
              <a:t>15-49</a:t>
            </a:r>
            <a:r>
              <a:rPr lang="ja-JP" altLang="en-US" sz="1200" dirty="0">
                <a:latin typeface="+mn-ea"/>
              </a:rPr>
              <a:t>歳女性人口で割った値です。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a:t>
            </a:r>
            <a:r>
              <a:rPr lang="en-US" altLang="ja-JP" sz="1200" dirty="0">
                <a:latin typeface="+mn-ea"/>
              </a:rPr>
              <a:t>0-4</a:t>
            </a:r>
            <a:r>
              <a:rPr lang="ja-JP" altLang="en-US" sz="1200" dirty="0">
                <a:latin typeface="+mn-ea"/>
              </a:rPr>
              <a:t>歳性比は、</a:t>
            </a:r>
            <a:r>
              <a:rPr lang="en-US" altLang="ja-JP" sz="1200" dirty="0">
                <a:latin typeface="+mn-ea"/>
              </a:rPr>
              <a:t>0-4</a:t>
            </a:r>
            <a:r>
              <a:rPr lang="ja-JP" altLang="en-US" sz="1200" dirty="0">
                <a:latin typeface="+mn-ea"/>
              </a:rPr>
              <a:t>第女性人口</a:t>
            </a:r>
            <a:r>
              <a:rPr lang="en-US" altLang="ja-JP" sz="1200" dirty="0">
                <a:latin typeface="+mn-ea"/>
              </a:rPr>
              <a:t>100</a:t>
            </a:r>
            <a:r>
              <a:rPr lang="ja-JP" altLang="en-US" sz="1200" dirty="0">
                <a:latin typeface="+mn-ea"/>
              </a:rPr>
              <a:t>人当たりの</a:t>
            </a:r>
            <a:r>
              <a:rPr lang="en-US" altLang="ja-JP" sz="1200" dirty="0">
                <a:latin typeface="+mn-ea"/>
              </a:rPr>
              <a:t>0-4</a:t>
            </a:r>
            <a:r>
              <a:rPr lang="ja-JP" altLang="en-US" sz="1200" dirty="0">
                <a:latin typeface="+mn-ea"/>
              </a:rPr>
              <a:t>歳男性人口です。</a:t>
            </a:r>
            <a:endParaRPr lang="en-US" altLang="ja-JP" sz="12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42448546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600" dirty="0">
                <a:latin typeface="+mn-ea"/>
                <a:ea typeface="+mn-ea"/>
              </a:rPr>
              <a:t>将来人口簡易推計２</a:t>
            </a:r>
            <a:br>
              <a:rPr lang="ja-JP" altLang="en-US" sz="1600" dirty="0">
                <a:latin typeface="+mn-ea"/>
                <a:ea typeface="+mn-ea"/>
              </a:rPr>
            </a:br>
            <a:r>
              <a:rPr lang="en-US" altLang="ja-JP" sz="1200" dirty="0">
                <a:latin typeface="+mn-ea"/>
                <a:ea typeface="+mn-ea"/>
              </a:rPr>
              <a:t>5</a:t>
            </a:r>
            <a:r>
              <a:rPr lang="ja-JP" altLang="en-US" sz="1200" dirty="0">
                <a:latin typeface="+mn-ea"/>
                <a:ea typeface="+mn-ea"/>
              </a:rPr>
              <a:t>歳階級別人口（</a:t>
            </a:r>
            <a:r>
              <a:rPr lang="en-US" altLang="ja-JP" sz="1200" dirty="0">
                <a:latin typeface="+mn-ea"/>
                <a:ea typeface="+mn-ea"/>
              </a:rPr>
              <a:t>2015</a:t>
            </a:r>
            <a:r>
              <a:rPr lang="ja-JP" altLang="en-US" sz="1200" dirty="0">
                <a:latin typeface="+mn-ea"/>
                <a:ea typeface="+mn-ea"/>
              </a:rPr>
              <a:t>年、</a:t>
            </a:r>
            <a:r>
              <a:rPr lang="en-US" altLang="ja-JP" sz="1200" dirty="0">
                <a:latin typeface="+mn-ea"/>
                <a:ea typeface="+mn-ea"/>
              </a:rPr>
              <a:t>2020</a:t>
            </a:r>
            <a:r>
              <a:rPr lang="ja-JP" altLang="en-US" sz="1200" dirty="0">
                <a:latin typeface="+mn-ea"/>
                <a:ea typeface="+mn-ea"/>
              </a:rPr>
              <a:t>年）等データ入力し、将来人口の推計ワークシートです。男女別年齢</a:t>
            </a:r>
            <a:r>
              <a:rPr lang="en-US" altLang="ja-JP" sz="1200" dirty="0">
                <a:latin typeface="+mn-ea"/>
                <a:ea typeface="+mn-ea"/>
              </a:rPr>
              <a:t>5</a:t>
            </a:r>
            <a:r>
              <a:rPr lang="ja-JP" altLang="en-US" sz="1200" dirty="0">
                <a:latin typeface="+mn-ea"/>
                <a:ea typeface="+mn-ea"/>
              </a:rPr>
              <a:t>歳階級別人口は、年齢不詳補完データ（総務省統計局推計：</a:t>
            </a:r>
            <a:r>
              <a:rPr lang="en-US" altLang="ja-JP" sz="1200" dirty="0">
                <a:latin typeface="+mn-ea"/>
                <a:ea typeface="+mn-ea"/>
              </a:rPr>
              <a:t>2015</a:t>
            </a:r>
            <a:r>
              <a:rPr lang="ja-JP" altLang="en-US" sz="1200" dirty="0">
                <a:latin typeface="+mn-ea"/>
                <a:ea typeface="+mn-ea"/>
              </a:rPr>
              <a:t>年遡及、</a:t>
            </a:r>
            <a:r>
              <a:rPr lang="en-US" altLang="ja-JP" sz="1200" dirty="0">
                <a:latin typeface="+mn-ea"/>
                <a:ea typeface="+mn-ea"/>
              </a:rPr>
              <a:t>2020</a:t>
            </a:r>
            <a:r>
              <a:rPr lang="ja-JP" altLang="en-US" sz="1200" dirty="0">
                <a:latin typeface="+mn-ea"/>
                <a:ea typeface="+mn-ea"/>
              </a:rPr>
              <a:t>年）を使用します。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97280383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600" dirty="0">
                <a:latin typeface="+mn-ea"/>
                <a:ea typeface="+mn-ea"/>
              </a:rPr>
              <a:t>将来人口簡易推計３</a:t>
            </a:r>
            <a:br>
              <a:rPr lang="ja-JP" altLang="en-US" sz="1600" dirty="0">
                <a:latin typeface="+mn-ea"/>
                <a:ea typeface="+mn-ea"/>
              </a:rPr>
            </a:br>
            <a:r>
              <a:rPr lang="ja-JP" altLang="en-US" sz="1200" dirty="0">
                <a:latin typeface="+mn-ea"/>
                <a:ea typeface="+mn-ea"/>
              </a:rPr>
              <a:t>男女別コーホート比較の男女別、年齢</a:t>
            </a:r>
            <a:r>
              <a:rPr lang="en-US" altLang="ja-JP" sz="1200" dirty="0">
                <a:latin typeface="+mn-ea"/>
                <a:ea typeface="+mn-ea"/>
              </a:rPr>
              <a:t>5</a:t>
            </a:r>
            <a:r>
              <a:rPr lang="ja-JP" altLang="en-US" sz="1200" dirty="0">
                <a:latin typeface="+mn-ea"/>
                <a:ea typeface="+mn-ea"/>
              </a:rPr>
              <a:t>歳階級別の折れ線グラフです。</a:t>
            </a:r>
            <a:br>
              <a:rPr lang="en-US" altLang="ja-JP" sz="1200" dirty="0">
                <a:latin typeface="+mn-ea"/>
                <a:ea typeface="+mn-ea"/>
              </a:rPr>
            </a:br>
            <a:r>
              <a:rPr lang="en-US" altLang="ja-JP" sz="1200" dirty="0">
                <a:latin typeface="+mn-ea"/>
                <a:ea typeface="+mn-ea"/>
              </a:rPr>
              <a:t>15</a:t>
            </a:r>
            <a:r>
              <a:rPr lang="ja-JP" altLang="en-US" sz="1200" dirty="0">
                <a:latin typeface="+mn-ea"/>
                <a:ea typeface="+mn-ea"/>
              </a:rPr>
              <a:t>～</a:t>
            </a:r>
            <a:r>
              <a:rPr lang="en-US" altLang="ja-JP" sz="1200" dirty="0">
                <a:latin typeface="+mn-ea"/>
                <a:ea typeface="+mn-ea"/>
              </a:rPr>
              <a:t>24</a:t>
            </a:r>
            <a:r>
              <a:rPr lang="ja-JP" altLang="en-US" sz="1200" dirty="0">
                <a:latin typeface="+mn-ea"/>
                <a:ea typeface="+mn-ea"/>
              </a:rPr>
              <a:t>歳</a:t>
            </a:r>
            <a:r>
              <a:rPr lang="en-US" altLang="ja-JP" sz="1200" dirty="0">
                <a:latin typeface="+mn-ea"/>
                <a:ea typeface="+mn-ea"/>
              </a:rPr>
              <a:t>(</a:t>
            </a:r>
            <a:r>
              <a:rPr lang="ja-JP" altLang="en-US" sz="1200" dirty="0">
                <a:latin typeface="+mn-ea"/>
                <a:ea typeface="+mn-ea"/>
              </a:rPr>
              <a:t>進学・就職等で転出入差）及び</a:t>
            </a:r>
            <a:r>
              <a:rPr lang="en-US" altLang="ja-JP" sz="1200" dirty="0">
                <a:latin typeface="+mn-ea"/>
                <a:ea typeface="+mn-ea"/>
              </a:rPr>
              <a:t>65</a:t>
            </a:r>
            <a:r>
              <a:rPr lang="ja-JP" altLang="en-US" sz="1200" dirty="0">
                <a:latin typeface="+mn-ea"/>
                <a:ea typeface="+mn-ea"/>
              </a:rPr>
              <a:t>歳以上（平均余命の差）で男女間で乖離があります。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27939825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ja-JP" sz="1600" dirty="0">
                <a:latin typeface="+mn-ea"/>
                <a:ea typeface="+mn-ea"/>
              </a:rPr>
              <a:t>将来人口簡易推計４</a:t>
            </a:r>
            <a:br>
              <a:rPr lang="ja-JP" altLang="en-US" sz="1600" dirty="0">
                <a:latin typeface="+mn-ea"/>
                <a:ea typeface="+mn-ea"/>
              </a:rPr>
            </a:br>
            <a:r>
              <a:rPr lang="en-US" altLang="ja-JP" sz="1200" dirty="0">
                <a:latin typeface="+mn-ea"/>
                <a:ea typeface="+mn-ea"/>
              </a:rPr>
              <a:t>2025</a:t>
            </a:r>
            <a:r>
              <a:rPr lang="ja-JP" altLang="en-US" sz="1200" dirty="0">
                <a:latin typeface="+mn-ea"/>
                <a:ea typeface="+mn-ea"/>
              </a:rPr>
              <a:t>年～</a:t>
            </a:r>
            <a:r>
              <a:rPr lang="en-US" altLang="ja-JP" sz="1200" dirty="0">
                <a:latin typeface="+mn-ea"/>
                <a:ea typeface="+mn-ea"/>
              </a:rPr>
              <a:t>2045</a:t>
            </a:r>
            <a:r>
              <a:rPr lang="ja-JP" altLang="en-US" sz="1200" dirty="0">
                <a:latin typeface="+mn-ea"/>
                <a:ea typeface="+mn-ea"/>
              </a:rPr>
              <a:t>年人口等推計値をグラフ化しまし。</a:t>
            </a:r>
            <a:endParaRPr lang="en-US" altLang="ja-JP" sz="1200" dirty="0">
              <a:latin typeface="+mn-ea"/>
              <a:ea typeface="+mn-ea"/>
            </a:endParaRPr>
          </a:p>
          <a:p>
            <a:r>
              <a:rPr kumimoji="1" lang="ja-JP" altLang="en-US" sz="1200" dirty="0">
                <a:latin typeface="+mn-ea"/>
                <a:ea typeface="+mn-ea"/>
              </a:rPr>
              <a:t>棒グラフは総人口、折れ線グラフは、総人口、高齢人口比率</a:t>
            </a:r>
            <a:r>
              <a:rPr kumimoji="1" lang="en-US" altLang="ja-JP" sz="1200" dirty="0">
                <a:latin typeface="+mn-ea"/>
                <a:ea typeface="+mn-ea"/>
              </a:rPr>
              <a:t>(65</a:t>
            </a:r>
            <a:r>
              <a:rPr kumimoji="1" lang="ja-JP" altLang="en-US" sz="1200" dirty="0">
                <a:latin typeface="+mn-ea"/>
                <a:ea typeface="+mn-ea"/>
              </a:rPr>
              <a:t>歳人口比率）、年少人口比率（</a:t>
            </a:r>
            <a:r>
              <a:rPr kumimoji="1" lang="en-US" altLang="ja-JP" sz="1200" dirty="0">
                <a:latin typeface="+mn-ea"/>
                <a:ea typeface="+mn-ea"/>
              </a:rPr>
              <a:t>0</a:t>
            </a:r>
            <a:r>
              <a:rPr kumimoji="1" lang="ja-JP" altLang="en-US" sz="1200" dirty="0">
                <a:latin typeface="+mn-ea"/>
                <a:ea typeface="+mn-ea"/>
              </a:rPr>
              <a:t>～</a:t>
            </a:r>
            <a:r>
              <a:rPr kumimoji="1" lang="en-US" altLang="ja-JP" sz="1200" dirty="0">
                <a:latin typeface="+mn-ea"/>
                <a:ea typeface="+mn-ea"/>
              </a:rPr>
              <a:t>14</a:t>
            </a:r>
            <a:r>
              <a:rPr kumimoji="1" lang="ja-JP" altLang="en-US" sz="1200" dirty="0">
                <a:latin typeface="+mn-ea"/>
                <a:ea typeface="+mn-ea"/>
              </a:rPr>
              <a:t>歳人口比率）、</a:t>
            </a:r>
            <a:r>
              <a:rPr kumimoji="1" lang="en-US" altLang="ja-JP" sz="1200" dirty="0">
                <a:latin typeface="+mn-ea"/>
                <a:ea typeface="+mn-ea"/>
              </a:rPr>
              <a:t>75</a:t>
            </a:r>
            <a:r>
              <a:rPr kumimoji="1" lang="ja-JP" altLang="en-US" sz="1200" dirty="0">
                <a:latin typeface="+mn-ea"/>
                <a:ea typeface="+mn-ea"/>
              </a:rPr>
              <a:t>歳人口比率</a:t>
            </a:r>
            <a:r>
              <a:rPr kumimoji="1" lang="en-US" altLang="ja-JP" sz="1200" dirty="0">
                <a:latin typeface="+mn-ea"/>
                <a:ea typeface="+mn-ea"/>
              </a:rPr>
              <a:t>(</a:t>
            </a:r>
            <a:r>
              <a:rPr kumimoji="1" lang="ja-JP" altLang="en-US" sz="1200" dirty="0">
                <a:latin typeface="+mn-ea"/>
                <a:ea typeface="+mn-ea"/>
              </a:rPr>
              <a:t>後期高齢者人口比率）です。後期高齢者人口比率は、医療・介護の課題を見る上での指標です。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6937340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FC654BF6-CBD7-4CAF-BB1D-6AE5CA82F60D}"/>
              </a:ext>
            </a:extLst>
          </p:cNvPr>
          <p:cNvSpPr>
            <a:spLocks noGrp="1" noChangeArrowheads="1"/>
          </p:cNvSpPr>
          <p:nvPr>
            <p:ph type="hdr" sz="quarter"/>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35843" name="Rectangle 3">
            <a:extLst>
              <a:ext uri="{FF2B5EF4-FFF2-40B4-BE49-F238E27FC236}">
                <a16:creationId xmlns:a16="http://schemas.microsoft.com/office/drawing/2014/main" id="{CBBCA39D-C19B-4B1C-AAA7-3463F7E69342}"/>
              </a:ext>
            </a:extLst>
          </p:cNvPr>
          <p:cNvSpPr>
            <a:spLocks noGrp="1" noChangeArrowheads="1"/>
          </p:cNvSpPr>
          <p:nvPr>
            <p:ph type="dt" sz="quarter" idx="1"/>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35844" name="Rectangle 6">
            <a:extLst>
              <a:ext uri="{FF2B5EF4-FFF2-40B4-BE49-F238E27FC236}">
                <a16:creationId xmlns:a16="http://schemas.microsoft.com/office/drawing/2014/main" id="{7AC29287-10BE-4199-8DB7-5F1D93BA6727}"/>
              </a:ext>
            </a:extLst>
          </p:cNvPr>
          <p:cNvSpPr>
            <a:spLocks noGrp="1" noChangeArrowheads="1"/>
          </p:cNvSpPr>
          <p:nvPr>
            <p:ph type="ftr" sz="quarter" idx="4"/>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35845" name="Rectangle 7">
            <a:extLst>
              <a:ext uri="{FF2B5EF4-FFF2-40B4-BE49-F238E27FC236}">
                <a16:creationId xmlns:a16="http://schemas.microsoft.com/office/drawing/2014/main" id="{364B5864-DFA7-4FDD-BB42-88FFF1DF0CDF}"/>
              </a:ext>
            </a:extLst>
          </p:cNvPr>
          <p:cNvSpPr>
            <a:spLocks noGrp="1" noChangeArrowheads="1"/>
          </p:cNvSpPr>
          <p:nvPr>
            <p:ph type="sldNum" sz="quarter" idx="5"/>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1pPr>
            <a:lvl2pPr marL="749300" indent="-28733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2pPr>
            <a:lvl3pPr marL="1154113"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3pPr>
            <a:lvl4pPr marL="1616075"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4pPr>
            <a:lvl5pPr marL="2076450" indent="-230188" defTabSz="923925">
              <a:spcBef>
                <a:spcPct val="30000"/>
              </a:spcBef>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5pPr>
            <a:lvl6pPr marL="25336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6pPr>
            <a:lvl7pPr marL="29908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7pPr>
            <a:lvl8pPr marL="34480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8pPr>
            <a:lvl9pPr marL="3905250" indent="-230188" defTabSz="923925" eaLnBrk="0" fontAlgn="base" hangingPunct="0">
              <a:spcBef>
                <a:spcPct val="30000"/>
              </a:spcBef>
              <a:spcAft>
                <a:spcPct val="0"/>
              </a:spcAft>
              <a:tabLst>
                <a:tab pos="460375" algn="l"/>
                <a:tab pos="922338" algn="l"/>
                <a:tab pos="1384300" algn="l"/>
                <a:tab pos="1846263" algn="l"/>
                <a:tab pos="2308225" algn="l"/>
                <a:tab pos="2770188" algn="l"/>
                <a:tab pos="3232150" algn="l"/>
                <a:tab pos="3694113" algn="l"/>
                <a:tab pos="4154488"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4E47282B-A04D-425A-A26C-5EB731A3A12C}" type="slidenum">
              <a:rPr lang="ja-JP" altLang="ja-JP" sz="1000" smtClean="0">
                <a:solidFill>
                  <a:srgbClr val="000000"/>
                </a:solidFill>
                <a:ea typeface="ＭＳ Ｐゴシック" panose="020B0600070205080204" pitchFamily="50" charset="-128"/>
              </a:rPr>
              <a:pPr>
                <a:spcBef>
                  <a:spcPct val="0"/>
                </a:spcBef>
              </a:pPr>
              <a:t>37</a:t>
            </a:fld>
            <a:r>
              <a:rPr lang="en-US" altLang="ja-JP" sz="1000">
                <a:solidFill>
                  <a:srgbClr val="000000"/>
                </a:solidFill>
                <a:ea typeface="ＭＳ Ｐゴシック" panose="020B0600070205080204" pitchFamily="50" charset="-128"/>
              </a:rPr>
              <a:t>##</a:t>
            </a:r>
          </a:p>
        </p:txBody>
      </p:sp>
      <p:sp>
        <p:nvSpPr>
          <p:cNvPr id="35846" name="Rectangle 1">
            <a:extLst>
              <a:ext uri="{FF2B5EF4-FFF2-40B4-BE49-F238E27FC236}">
                <a16:creationId xmlns:a16="http://schemas.microsoft.com/office/drawing/2014/main" id="{266E33D3-8E8C-4C9B-B8A3-50AC285D816D}"/>
              </a:ext>
            </a:extLst>
          </p:cNvPr>
          <p:cNvSpPr>
            <a:spLocks noGrp="1" noRot="1" noChangeAspect="1" noChangeArrowheads="1" noTextEdit="1"/>
          </p:cNvSpPr>
          <p:nvPr>
            <p:ph type="sldImg"/>
          </p:nvPr>
        </p:nvSpPr>
        <p:spPr>
          <a:xfrm>
            <a:off x="3271838" y="509588"/>
            <a:ext cx="3406775" cy="2554287"/>
          </a:xfrm>
          <a:solidFill>
            <a:srgbClr val="FFFFFF"/>
          </a:solidFill>
          <a:ln/>
        </p:spPr>
      </p:sp>
      <p:sp>
        <p:nvSpPr>
          <p:cNvPr id="35847" name="Rectangle 2">
            <a:extLst>
              <a:ext uri="{FF2B5EF4-FFF2-40B4-BE49-F238E27FC236}">
                <a16:creationId xmlns:a16="http://schemas.microsoft.com/office/drawing/2014/main" id="{F803BE5F-0FB0-4788-A58D-762DB813D139}"/>
              </a:ext>
            </a:extLst>
          </p:cNvPr>
          <p:cNvSpPr>
            <a:spLocks noGrp="1" noChangeArrowheads="1"/>
          </p:cNvSpPr>
          <p:nvPr>
            <p:ph type="body" idx="1"/>
          </p:nvPr>
        </p:nvSpPr>
        <p:spPr>
          <a:xfrm>
            <a:off x="1325563" y="3232150"/>
            <a:ext cx="7286625" cy="3065463"/>
          </a:xfr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ct val="0"/>
              </a:spcBef>
              <a:buClrTx/>
              <a:buSzPct val="100000"/>
              <a:buFontTx/>
              <a:buNone/>
            </a:pPr>
            <a:r>
              <a:rPr lang="ja-JP" altLang="en-US" sz="1200" dirty="0">
                <a:solidFill>
                  <a:srgbClr val="333399"/>
                </a:solidFill>
                <a:latin typeface="ＭＳ Ｐゴシック" panose="020B0600070205080204" pitchFamily="50" charset="-128"/>
              </a:rPr>
              <a:t>５ </a:t>
            </a:r>
            <a:r>
              <a:rPr lang="ja-JP" altLang="en-US" sz="1200">
                <a:solidFill>
                  <a:srgbClr val="333399"/>
                </a:solidFill>
                <a:latin typeface="ＭＳ Ｐゴシック" panose="020B0600070205080204" pitchFamily="50" charset="-128"/>
              </a:rPr>
              <a:t>人口データの分析</a:t>
            </a:r>
            <a:r>
              <a:rPr lang="ja-JP" altLang="en-US" sz="1200" dirty="0">
                <a:solidFill>
                  <a:srgbClr val="333399"/>
                </a:solidFill>
                <a:latin typeface="ＭＳ Ｐゴシック" panose="020B0600070205080204" pitchFamily="50" charset="-128"/>
              </a:rPr>
              <a:t>事例</a:t>
            </a:r>
            <a:endParaRPr lang="en-US" altLang="ja-JP" sz="12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1100" dirty="0">
                <a:solidFill>
                  <a:srgbClr val="333399"/>
                </a:solidFill>
                <a:latin typeface="ＭＳ Ｐゴシック" panose="020B0600070205080204" pitchFamily="50" charset="-128"/>
              </a:rPr>
              <a:t>政策統計例として、</a:t>
            </a:r>
            <a:r>
              <a:rPr lang="ja-JP" altLang="en-US" dirty="0">
                <a:solidFill>
                  <a:srgbClr val="333399"/>
                </a:solidFill>
                <a:latin typeface="ＭＳ Ｐゴシック" panose="020B0600070205080204" pitchFamily="50" charset="-128"/>
              </a:rPr>
              <a:t>交流人口・関係人口推計を紹介します。</a:t>
            </a:r>
            <a:endParaRPr lang="en-US" altLang="ja-JP"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dirty="0">
                <a:solidFill>
                  <a:srgbClr val="333399"/>
                </a:solidFill>
                <a:latin typeface="ＭＳ Ｐゴシック" panose="020B0600070205080204" pitchFamily="50" charset="-128"/>
              </a:rPr>
              <a:t>交流人口は、定期的にデータを入手可能な公的統計等から次により定義し推計します。</a:t>
            </a:r>
            <a:endParaRPr lang="en-US" altLang="ja-JP" dirty="0">
              <a:solidFill>
                <a:srgbClr val="333399"/>
              </a:solidFill>
              <a:latin typeface="ＭＳ Ｐゴシック" panose="020B0600070205080204" pitchFamily="50" charset="-128"/>
            </a:endParaRPr>
          </a:p>
          <a:p>
            <a:pPr>
              <a:lnSpc>
                <a:spcPct val="90000"/>
              </a:lnSpc>
              <a:spcBef>
                <a:spcPts val="831"/>
              </a:spcBef>
              <a:buClrTx/>
              <a:buNone/>
              <a:defRPr/>
            </a:pPr>
            <a:r>
              <a:rPr lang="ja-JP" altLang="en-US" sz="1200" dirty="0">
                <a:solidFill>
                  <a:srgbClr val="000000"/>
                </a:solidFill>
                <a:latin typeface="+mn-ea"/>
                <a:ea typeface="+mn-ea"/>
              </a:rPr>
              <a:t>・交流人口＝昼間人口</a:t>
            </a:r>
            <a:r>
              <a:rPr lang="en-US" altLang="ja-JP" sz="1200" dirty="0">
                <a:solidFill>
                  <a:srgbClr val="000000"/>
                </a:solidFill>
                <a:latin typeface="+mn-ea"/>
                <a:ea typeface="+mn-ea"/>
              </a:rPr>
              <a:t>※</a:t>
            </a:r>
            <a:r>
              <a:rPr lang="ja-JP" altLang="en-US" sz="1200" dirty="0">
                <a:solidFill>
                  <a:srgbClr val="000000"/>
                </a:solidFill>
                <a:latin typeface="+mn-ea"/>
                <a:ea typeface="+mn-ea"/>
              </a:rPr>
              <a:t>－域内通勤通学者＋観光客入込者</a:t>
            </a:r>
            <a:endParaRPr lang="en-US" altLang="ja-JP" sz="1200" dirty="0">
              <a:solidFill>
                <a:srgbClr val="000000"/>
              </a:solidFill>
              <a:latin typeface="+mn-ea"/>
              <a:ea typeface="+mn-ea"/>
            </a:endParaRPr>
          </a:p>
          <a:p>
            <a:pPr>
              <a:lnSpc>
                <a:spcPct val="90000"/>
              </a:lnSpc>
              <a:spcBef>
                <a:spcPts val="831"/>
              </a:spcBef>
              <a:buClrTx/>
              <a:buNone/>
              <a:defRPr/>
            </a:pPr>
            <a:r>
              <a:rPr lang="ja-JP" altLang="en-US" sz="1200" dirty="0">
                <a:solidFill>
                  <a:srgbClr val="000000"/>
                </a:solidFill>
                <a:latin typeface="+mn-ea"/>
              </a:rPr>
              <a:t>　</a:t>
            </a:r>
            <a:r>
              <a:rPr lang="en-US" altLang="ja-JP" sz="1200" dirty="0">
                <a:solidFill>
                  <a:srgbClr val="000000"/>
                </a:solidFill>
                <a:latin typeface="+mn-ea"/>
              </a:rPr>
              <a:t>※</a:t>
            </a:r>
            <a:r>
              <a:rPr lang="ja-JP" altLang="en-US" sz="1200" dirty="0">
                <a:solidFill>
                  <a:srgbClr val="000000"/>
                </a:solidFill>
                <a:latin typeface="+mn-ea"/>
              </a:rPr>
              <a:t>昼間人口＝定住人口（夜間人口）＋域内への通勤通学者－域外への通勤通者</a:t>
            </a:r>
            <a:endParaRPr lang="en-US" altLang="ja-JP" sz="1200" dirty="0">
              <a:solidFill>
                <a:srgbClr val="000000"/>
              </a:solidFill>
              <a:latin typeface="+mn-ea"/>
            </a:endParaRPr>
          </a:p>
          <a:p>
            <a:pPr>
              <a:lnSpc>
                <a:spcPct val="90000"/>
              </a:lnSpc>
              <a:spcBef>
                <a:spcPts val="831"/>
              </a:spcBef>
              <a:buClrTx/>
              <a:buNone/>
              <a:defRPr/>
            </a:pPr>
            <a:r>
              <a:rPr lang="ja-JP" altLang="en-US" sz="1200" dirty="0">
                <a:solidFill>
                  <a:srgbClr val="000000"/>
                </a:solidFill>
                <a:latin typeface="+mn-ea"/>
              </a:rPr>
              <a:t>関係人口も同様で、次により定義し、推計します。</a:t>
            </a:r>
          </a:p>
          <a:p>
            <a:pPr>
              <a:lnSpc>
                <a:spcPct val="90000"/>
              </a:lnSpc>
              <a:spcBef>
                <a:spcPts val="831"/>
              </a:spcBef>
              <a:buClrTx/>
              <a:buNone/>
              <a:defRPr/>
            </a:pPr>
            <a:r>
              <a:rPr lang="ja-JP" altLang="en-US" sz="1200" dirty="0">
                <a:solidFill>
                  <a:srgbClr val="000000"/>
                </a:solidFill>
                <a:latin typeface="+mn-ea"/>
                <a:ea typeface="+mn-ea"/>
              </a:rPr>
              <a:t>・関係人口＝県外滞在者</a:t>
            </a:r>
            <a:r>
              <a:rPr lang="en-US" altLang="ja-JP" sz="1200" dirty="0">
                <a:solidFill>
                  <a:srgbClr val="000000"/>
                </a:solidFill>
                <a:latin typeface="+mn-ea"/>
                <a:ea typeface="+mn-ea"/>
              </a:rPr>
              <a:t>※1</a:t>
            </a:r>
            <a:r>
              <a:rPr lang="ja-JP" altLang="en-US" sz="1200" dirty="0">
                <a:solidFill>
                  <a:srgbClr val="000000"/>
                </a:solidFill>
                <a:latin typeface="+mn-ea"/>
                <a:ea typeface="+mn-ea"/>
              </a:rPr>
              <a:t>（住民基本台帳人口－推計人口</a:t>
            </a:r>
            <a:r>
              <a:rPr lang="en-US" altLang="ja-JP" sz="1200" dirty="0">
                <a:solidFill>
                  <a:srgbClr val="000000"/>
                </a:solidFill>
                <a:latin typeface="+mn-ea"/>
                <a:ea typeface="+mn-ea"/>
              </a:rPr>
              <a:t>※</a:t>
            </a:r>
            <a:r>
              <a:rPr lang="ja-JP" altLang="en-US" sz="1200" dirty="0">
                <a:solidFill>
                  <a:srgbClr val="000000"/>
                </a:solidFill>
                <a:latin typeface="+mn-ea"/>
                <a:ea typeface="+mn-ea"/>
              </a:rPr>
              <a:t>ﾏｲﾅｽ値はゼロ）＋県内一時滞在者</a:t>
            </a:r>
            <a:r>
              <a:rPr lang="en-US" altLang="ja-JP" sz="1200" dirty="0">
                <a:solidFill>
                  <a:srgbClr val="000000"/>
                </a:solidFill>
                <a:latin typeface="+mn-ea"/>
                <a:ea typeface="+mn-ea"/>
              </a:rPr>
              <a:t>※2</a:t>
            </a:r>
            <a:r>
              <a:rPr lang="ja-JP" altLang="en-US" sz="1200" dirty="0">
                <a:solidFill>
                  <a:srgbClr val="000000"/>
                </a:solidFill>
                <a:latin typeface="+mn-ea"/>
                <a:ea typeface="+mn-ea"/>
              </a:rPr>
              <a:t>＋消費支援者（ふるさと納税者）＋ゆかりの人口（要検討）</a:t>
            </a:r>
            <a:endParaRPr lang="en-US" altLang="ja-JP" sz="1200" dirty="0">
              <a:solidFill>
                <a:srgbClr val="000000"/>
              </a:solidFill>
              <a:latin typeface="+mn-ea"/>
              <a:ea typeface="+mn-ea"/>
            </a:endParaRPr>
          </a:p>
          <a:p>
            <a:pPr>
              <a:lnSpc>
                <a:spcPct val="90000"/>
              </a:lnSpc>
              <a:spcBef>
                <a:spcPts val="831"/>
              </a:spcBef>
              <a:buClrTx/>
              <a:buNone/>
              <a:defRPr/>
            </a:pPr>
            <a:r>
              <a:rPr lang="ja-JP" altLang="en-US" sz="1200" dirty="0">
                <a:solidFill>
                  <a:srgbClr val="000000"/>
                </a:solidFill>
                <a:latin typeface="+mn-ea"/>
                <a:ea typeface="+mn-ea"/>
              </a:rPr>
              <a:t>　</a:t>
            </a:r>
            <a:r>
              <a:rPr lang="en-US" altLang="ja-JP" sz="1100" dirty="0">
                <a:solidFill>
                  <a:srgbClr val="000000"/>
                </a:solidFill>
                <a:latin typeface="+mn-ea"/>
                <a:ea typeface="+mn-ea"/>
              </a:rPr>
              <a:t>※</a:t>
            </a:r>
            <a:r>
              <a:rPr lang="ja-JP" altLang="en-US" sz="1100" dirty="0">
                <a:solidFill>
                  <a:srgbClr val="000000"/>
                </a:solidFill>
                <a:latin typeface="+mn-ea"/>
                <a:ea typeface="+mn-ea"/>
              </a:rPr>
              <a:t>１住民基本台帳を置いたまま県外に居住する学生、単身赴任者等（定期的に帰郷）</a:t>
            </a:r>
          </a:p>
          <a:p>
            <a:pPr>
              <a:lnSpc>
                <a:spcPct val="90000"/>
              </a:lnSpc>
              <a:spcBef>
                <a:spcPts val="831"/>
              </a:spcBef>
              <a:buClrTx/>
              <a:buNone/>
              <a:defRPr/>
            </a:pPr>
            <a:r>
              <a:rPr lang="ja-JP" altLang="en-US" sz="1100" dirty="0">
                <a:solidFill>
                  <a:srgbClr val="000000"/>
                </a:solidFill>
                <a:latin typeface="+mn-ea"/>
                <a:ea typeface="+mn-ea"/>
              </a:rPr>
              <a:t>　</a:t>
            </a:r>
            <a:r>
              <a:rPr lang="en-US" altLang="ja-JP" sz="1100" dirty="0">
                <a:solidFill>
                  <a:srgbClr val="000000"/>
                </a:solidFill>
                <a:latin typeface="+mn-ea"/>
                <a:ea typeface="+mn-ea"/>
              </a:rPr>
              <a:t>※</a:t>
            </a:r>
            <a:r>
              <a:rPr lang="ja-JP" altLang="en-US" sz="1100" dirty="0">
                <a:solidFill>
                  <a:srgbClr val="000000"/>
                </a:solidFill>
                <a:latin typeface="+mn-ea"/>
                <a:ea typeface="+mn-ea"/>
              </a:rPr>
              <a:t>２別荘等で一時的に滞在する者（住宅・土地統計調査）</a:t>
            </a:r>
          </a:p>
          <a:p>
            <a:endParaRPr lang="ja-JP" altLang="ja-JP" dirty="0">
              <a:latin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将来人口シュミレーションの事例を紹介します。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感度分析は、</a:t>
            </a:r>
            <a:r>
              <a:rPr lang="ja-JP" altLang="ja-JP" sz="1100" dirty="0">
                <a:latin typeface="ＭＳ Ｐゴシック" panose="020B0600070205080204" pitchFamily="50" charset="-128"/>
              </a:rPr>
              <a:t>施策展開によってどの程度人口増加・維持に影響を与えるかについて分析</a:t>
            </a:r>
            <a:r>
              <a:rPr lang="ja-JP" altLang="en-US" sz="1100" dirty="0">
                <a:latin typeface="ＭＳ Ｐゴシック" panose="020B0600070205080204" pitchFamily="50" charset="-128"/>
              </a:rPr>
              <a:t>する方法です。</a:t>
            </a:r>
            <a:endParaRPr lang="en-US" altLang="ja-JP" sz="1100"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次の要素を変動させた場合の総人口の変化を推計</a:t>
            </a:r>
            <a:r>
              <a:rPr lang="ja-JP" altLang="en-US" dirty="0">
                <a:latin typeface="ＭＳ Ｐゴシック" panose="020B0600070205080204" pitchFamily="50" charset="-128"/>
              </a:rPr>
              <a:t>します。</a:t>
            </a:r>
            <a:endParaRPr lang="ja-JP" altLang="ja-JP"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前提条件例</a:t>
            </a:r>
            <a:r>
              <a:rPr lang="ja-JP" altLang="en-US">
                <a:latin typeface="ＭＳ Ｐゴシック" panose="020B0600070205080204" pitchFamily="50" charset="-128"/>
              </a:rPr>
              <a:t>は、進学、就職、結婚、退職、高齢者施設移動など</a:t>
            </a:r>
            <a:r>
              <a:rPr lang="ja-JP" altLang="en-US" dirty="0">
                <a:latin typeface="ＭＳ Ｐゴシック" panose="020B0600070205080204" pitchFamily="50" charset="-128"/>
              </a:rPr>
              <a:t>で複数の前提条件を設定し、将来人口（推計値）を検討します。</a:t>
            </a:r>
            <a:endParaRPr lang="ja-JP" altLang="ja-JP"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7836264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386EADF6-0516-4E99-AF05-98C2B1EA6B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90124E4-9D2A-4448-8C57-6B35F1066961}" type="slidenum">
              <a:rPr lang="ja-JP" altLang="en-US" sz="1000">
                <a:ea typeface="ＭＳ Ｐゴシック" panose="020B0600070205080204" pitchFamily="50" charset="-128"/>
              </a:rPr>
              <a:pPr>
                <a:spcBef>
                  <a:spcPct val="0"/>
                </a:spcBef>
              </a:pPr>
              <a:t>39</a:t>
            </a:fld>
            <a:r>
              <a:rPr lang="en-US" altLang="ja-JP" sz="1000">
                <a:ea typeface="ＭＳ Ｐゴシック" panose="020B0600070205080204" pitchFamily="50" charset="-128"/>
              </a:rPr>
              <a:t>##</a:t>
            </a:r>
            <a:endParaRPr lang="en-US" altLang="ja-JP" i="0">
              <a:ea typeface="ＭＳ Ｐゴシック" panose="020B0600070205080204" pitchFamily="50" charset="-128"/>
            </a:endParaRPr>
          </a:p>
        </p:txBody>
      </p:sp>
      <p:sp>
        <p:nvSpPr>
          <p:cNvPr id="8195" name="Rectangle 2">
            <a:extLst>
              <a:ext uri="{FF2B5EF4-FFF2-40B4-BE49-F238E27FC236}">
                <a16:creationId xmlns:a16="http://schemas.microsoft.com/office/drawing/2014/main" id="{8DFE9122-7C42-430F-B69B-DAD99524162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117A9A77-EBF1-427D-8CFB-D4D3AE86D67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None/>
              <a:defRPr/>
            </a:pPr>
            <a:r>
              <a:rPr lang="ja-JP" altLang="en-US" sz="1600" dirty="0">
                <a:latin typeface="+mn-ea"/>
                <a:ea typeface="+mn-ea"/>
              </a:rPr>
              <a:t>地域人口データによる</a:t>
            </a:r>
            <a:r>
              <a:rPr lang="en-US" altLang="ja-JP" sz="1600" dirty="0">
                <a:latin typeface="+mn-ea"/>
                <a:ea typeface="+mn-ea"/>
              </a:rPr>
              <a:t>EBPM</a:t>
            </a:r>
            <a:r>
              <a:rPr lang="ja-JP" altLang="en-US" sz="1600" dirty="0">
                <a:latin typeface="+mn-ea"/>
                <a:ea typeface="+mn-ea"/>
              </a:rPr>
              <a:t>推進</a:t>
            </a:r>
            <a:r>
              <a:rPr lang="en-US" altLang="ja-JP" sz="1600" dirty="0">
                <a:latin typeface="+mn-ea"/>
                <a:ea typeface="+mn-ea"/>
              </a:rPr>
              <a:t>1</a:t>
            </a:r>
            <a:br>
              <a:rPr lang="en-US" altLang="ja-JP" sz="1600" dirty="0">
                <a:latin typeface="+mn-ea"/>
                <a:ea typeface="+mn-ea"/>
              </a:rPr>
            </a:br>
            <a:r>
              <a:rPr lang="ja-JP" altLang="en-US" sz="1600" dirty="0">
                <a:latin typeface="+mn-ea"/>
                <a:ea typeface="+mn-ea"/>
              </a:rPr>
              <a:t>　</a:t>
            </a:r>
            <a:r>
              <a:rPr lang="zh-TW" altLang="en-US" sz="1200" dirty="0">
                <a:latin typeface="+mn-ea"/>
                <a:ea typeface="+mn-ea"/>
              </a:rPr>
              <a:t>地域経済指標研究会（兵庫県、兵庫県立大学）</a:t>
            </a:r>
            <a:r>
              <a:rPr lang="ja-JP" altLang="en-US" sz="1200" dirty="0">
                <a:latin typeface="+mn-ea"/>
                <a:ea typeface="+mn-ea"/>
              </a:rPr>
              <a:t>の事例（その１）を紹介します。</a:t>
            </a:r>
            <a:br>
              <a:rPr lang="zh-TW" altLang="en-US" sz="1200" dirty="0">
                <a:latin typeface="+mn-ea"/>
                <a:ea typeface="+mn-ea"/>
              </a:rPr>
            </a:br>
            <a:r>
              <a:rPr lang="ja-JP" altLang="en-US" dirty="0">
                <a:latin typeface="+mn-ea"/>
              </a:rPr>
              <a:t>・実施した分析事例を大学ホームページで地域人口データの利用普及事例を兵庫県立大学及び兵庫県</a:t>
            </a:r>
            <a:r>
              <a:rPr lang="en-US" altLang="ja-JP" dirty="0">
                <a:latin typeface="+mn-ea"/>
              </a:rPr>
              <a:t>WEB</a:t>
            </a:r>
            <a:r>
              <a:rPr lang="ja-JP" altLang="en-US" dirty="0">
                <a:latin typeface="+mn-ea"/>
              </a:rPr>
              <a:t>ページで公表し</a:t>
            </a:r>
            <a:r>
              <a:rPr lang="ja-JP" altLang="en-US" sz="1100" dirty="0">
                <a:latin typeface="+mn-ea"/>
              </a:rPr>
              <a:t>ています。</a:t>
            </a:r>
            <a:endParaRPr lang="en-US" altLang="ja-JP" sz="1100" dirty="0">
              <a:latin typeface="+mn-ea"/>
            </a:endParaRPr>
          </a:p>
          <a:p>
            <a:pPr eaLnBrk="1" hangingPunct="1">
              <a:buNone/>
              <a:defRPr/>
            </a:pPr>
            <a:r>
              <a:rPr lang="ja-JP" altLang="en-US" sz="1100" dirty="0">
                <a:latin typeface="+mn-ea"/>
              </a:rPr>
              <a:t>また、</a:t>
            </a:r>
            <a:r>
              <a:rPr lang="ja-JP" altLang="en-US" dirty="0">
                <a:latin typeface="+mn-ea"/>
              </a:rPr>
              <a:t>地域の特徴や課題発見のための地域分析（</a:t>
            </a:r>
            <a:r>
              <a:rPr lang="ja-JP" altLang="en-US" sz="1100" dirty="0">
                <a:latin typeface="+mn-ea"/>
              </a:rPr>
              <a:t>規模分析、質的分析、水準分析、構造分析、傾向分析）の事例紹介及び蓄積をしています。また、</a:t>
            </a:r>
            <a:r>
              <a:rPr lang="ja-JP" altLang="en-US" dirty="0">
                <a:latin typeface="+mn-ea"/>
              </a:rPr>
              <a:t>広域経済圏（県内地域経済圏）、小地域（小学校区）等など集計による見える化や</a:t>
            </a:r>
            <a:r>
              <a:rPr lang="ja-JP" altLang="en-US" sz="1100" dirty="0">
                <a:latin typeface="+mn-ea"/>
              </a:rPr>
              <a:t>統計地図作成（兵庫県内</a:t>
            </a:r>
            <a:r>
              <a:rPr lang="en-US" altLang="ja-JP" sz="1100" dirty="0">
                <a:latin typeface="+mn-ea"/>
              </a:rPr>
              <a:t>41</a:t>
            </a:r>
            <a:r>
              <a:rPr lang="ja-JP" altLang="en-US" sz="1100" dirty="0">
                <a:latin typeface="+mn-ea"/>
              </a:rPr>
              <a:t>市町、</a:t>
            </a:r>
            <a:r>
              <a:rPr lang="en-US" altLang="ja-JP" sz="1100" dirty="0">
                <a:latin typeface="+mn-ea"/>
              </a:rPr>
              <a:t>22</a:t>
            </a:r>
            <a:r>
              <a:rPr lang="ja-JP" altLang="en-US" sz="1100" dirty="0">
                <a:latin typeface="+mn-ea"/>
              </a:rPr>
              <a:t>市</a:t>
            </a:r>
            <a:r>
              <a:rPr lang="en-US" altLang="ja-JP" sz="1100" dirty="0">
                <a:latin typeface="+mn-ea"/>
              </a:rPr>
              <a:t>66</a:t>
            </a:r>
            <a:r>
              <a:rPr lang="ja-JP" altLang="en-US" sz="1100" dirty="0">
                <a:latin typeface="+mn-ea"/>
              </a:rPr>
              <a:t>町）にも取り組んでいます。</a:t>
            </a:r>
            <a:endParaRPr lang="ja-JP" altLang="ja-JP" sz="1100" dirty="0">
              <a:latin typeface="+mn-ea"/>
            </a:endParaRP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18655812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50296" indent="-750296" eaLnBrk="1" hangingPunct="1">
              <a:buNone/>
              <a:defRPr/>
            </a:pPr>
            <a:r>
              <a:rPr lang="ja-JP" altLang="en-US" sz="1200" dirty="0">
                <a:latin typeface="+mn-ea"/>
                <a:ea typeface="+mn-ea"/>
              </a:rPr>
              <a:t>主な</a:t>
            </a:r>
            <a:r>
              <a:rPr lang="ja-JP" altLang="ja-JP" sz="1200" dirty="0">
                <a:latin typeface="+mn-ea"/>
                <a:ea typeface="+mn-ea"/>
              </a:rPr>
              <a:t>人口統計の概要</a:t>
            </a:r>
            <a:r>
              <a:rPr lang="ja-JP" altLang="en-US" sz="1200" dirty="0">
                <a:latin typeface="+mn-ea"/>
                <a:ea typeface="+mn-ea"/>
              </a:rPr>
              <a:t>を紹介します。</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・国勢調査は、世帯を対象とした統計調査の基礎となるデータです。</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・人口動態調査は、毎月の出生、死亡、婚姻、離婚の全数を把握する統計です。</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・人口推計は、国勢調査実施間の毎月の人口を推計したデータです。</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・住民基本台帳人口は、住民基本台帳の登録人口のデータです。</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2014</a:t>
            </a:r>
            <a:r>
              <a:rPr lang="ja-JP" altLang="en-US" dirty="0">
                <a:latin typeface="ＭＳ Ｐゴシック" panose="020B0600070205080204" pitchFamily="50" charset="-128"/>
              </a:rPr>
              <a:t>年調査から調査期日変更（年度末の</a:t>
            </a:r>
            <a:r>
              <a:rPr lang="en-US" altLang="ja-JP" dirty="0">
                <a:latin typeface="ＭＳ Ｐゴシック" panose="020B0600070205080204" pitchFamily="50" charset="-128"/>
              </a:rPr>
              <a:t>3</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31</a:t>
            </a:r>
            <a:r>
              <a:rPr lang="ja-JP" altLang="en-US" dirty="0">
                <a:latin typeface="ＭＳ Ｐゴシック" panose="020B0600070205080204" pitchFamily="50" charset="-128"/>
              </a:rPr>
              <a:t>日→年始の</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日）がありました。当初は、日本人住民の調査でしたが、</a:t>
            </a:r>
            <a:r>
              <a:rPr lang="ja-JP" altLang="en-US" sz="1100" dirty="0">
                <a:latin typeface="ＭＳ Ｐゴシック" panose="020B0600070205080204" pitchFamily="50" charset="-128"/>
              </a:rPr>
              <a:t>外国人住民調査開始（</a:t>
            </a:r>
            <a:r>
              <a:rPr lang="en-US" altLang="ja-JP" sz="1100" dirty="0">
                <a:latin typeface="ＭＳ Ｐゴシック" panose="020B0600070205080204" pitchFamily="50" charset="-128"/>
              </a:rPr>
              <a:t>2014</a:t>
            </a:r>
            <a:r>
              <a:rPr lang="ja-JP" altLang="en-US" sz="1100" dirty="0">
                <a:latin typeface="ＭＳ Ｐゴシック" panose="020B0600070205080204" pitchFamily="50" charset="-128"/>
              </a:rPr>
              <a:t>年</a:t>
            </a:r>
            <a:r>
              <a:rPr lang="en-US" altLang="ja-JP" sz="1100" dirty="0">
                <a:latin typeface="ＭＳ Ｐゴシック" panose="020B0600070205080204" pitchFamily="50" charset="-128"/>
              </a:rPr>
              <a:t>7</a:t>
            </a:r>
            <a:r>
              <a:rPr lang="ja-JP" altLang="en-US" sz="1100" dirty="0">
                <a:latin typeface="ＭＳ Ｐゴシック" panose="020B0600070205080204" pitchFamily="50" charset="-128"/>
              </a:rPr>
              <a:t>月</a:t>
            </a:r>
            <a:r>
              <a:rPr lang="en-US" altLang="ja-JP" sz="1100" dirty="0">
                <a:latin typeface="ＭＳ Ｐゴシック" panose="020B0600070205080204" pitchFamily="50" charset="-128"/>
              </a:rPr>
              <a:t>9</a:t>
            </a:r>
            <a:r>
              <a:rPr lang="ja-JP" altLang="en-US" sz="1100" dirty="0">
                <a:latin typeface="ＭＳ Ｐゴシック" panose="020B0600070205080204" pitchFamily="50" charset="-128"/>
              </a:rPr>
              <a:t>日から対象）されました。</a:t>
            </a:r>
            <a:endParaRPr lang="en-US" altLang="ja-JP" sz="11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86336282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386EADF6-0516-4E99-AF05-98C2B1EA6B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5013" indent="-28257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1888" indent="-2254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5913" indent="-2254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38350" indent="-2254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5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527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99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67150" indent="-2254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90124E4-9D2A-4448-8C57-6B35F1066961}" type="slidenum">
              <a:rPr lang="ja-JP" altLang="en-US" sz="1000">
                <a:ea typeface="ＭＳ Ｐゴシック" panose="020B0600070205080204" pitchFamily="50" charset="-128"/>
              </a:rPr>
              <a:pPr>
                <a:spcBef>
                  <a:spcPct val="0"/>
                </a:spcBef>
              </a:pPr>
              <a:t>40</a:t>
            </a:fld>
            <a:r>
              <a:rPr lang="en-US" altLang="ja-JP" sz="1000">
                <a:ea typeface="ＭＳ Ｐゴシック" panose="020B0600070205080204" pitchFamily="50" charset="-128"/>
              </a:rPr>
              <a:t>##</a:t>
            </a:r>
            <a:endParaRPr lang="en-US" altLang="ja-JP" i="0">
              <a:ea typeface="ＭＳ Ｐゴシック" panose="020B0600070205080204" pitchFamily="50" charset="-128"/>
            </a:endParaRPr>
          </a:p>
        </p:txBody>
      </p:sp>
      <p:sp>
        <p:nvSpPr>
          <p:cNvPr id="8195" name="Rectangle 2">
            <a:extLst>
              <a:ext uri="{FF2B5EF4-FFF2-40B4-BE49-F238E27FC236}">
                <a16:creationId xmlns:a16="http://schemas.microsoft.com/office/drawing/2014/main" id="{8DFE9122-7C42-430F-B69B-DAD995241622}"/>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117A9A77-EBF1-427D-8CFB-D4D3AE86D67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None/>
              <a:defRPr/>
            </a:pPr>
            <a:r>
              <a:rPr lang="ja-JP" altLang="en-US" sz="1200" dirty="0">
                <a:latin typeface="+mn-ea"/>
                <a:ea typeface="+mn-ea"/>
              </a:rPr>
              <a:t>地域人口データによる</a:t>
            </a:r>
            <a:r>
              <a:rPr lang="en-US" altLang="ja-JP" sz="1200" dirty="0">
                <a:latin typeface="+mn-ea"/>
                <a:ea typeface="+mn-ea"/>
              </a:rPr>
              <a:t>EBPM</a:t>
            </a:r>
            <a:r>
              <a:rPr lang="ja-JP" altLang="en-US" sz="1200" dirty="0">
                <a:latin typeface="+mn-ea"/>
                <a:ea typeface="+mn-ea"/>
              </a:rPr>
              <a:t>推進２</a:t>
            </a:r>
            <a:endParaRPr lang="en-US" altLang="ja-JP" dirty="0">
              <a:latin typeface="+mn-ea"/>
            </a:endParaRPr>
          </a:p>
          <a:p>
            <a:pPr eaLnBrk="1" hangingPunct="1">
              <a:buNone/>
              <a:defRPr/>
            </a:pPr>
            <a:r>
              <a:rPr lang="zh-TW" altLang="en-US" sz="1200" dirty="0">
                <a:latin typeface="+mn-ea"/>
                <a:ea typeface="+mn-ea"/>
              </a:rPr>
              <a:t>地域経済指標研究会（兵庫県、兵庫県立大学）</a:t>
            </a:r>
            <a:r>
              <a:rPr lang="ja-JP" altLang="en-US" sz="1200" dirty="0">
                <a:latin typeface="+mn-ea"/>
                <a:ea typeface="+mn-ea"/>
              </a:rPr>
              <a:t>の事例（その２）を紹介します。</a:t>
            </a:r>
            <a:br>
              <a:rPr lang="zh-TW" altLang="en-US" sz="1200" dirty="0">
                <a:latin typeface="+mn-ea"/>
                <a:ea typeface="+mn-ea"/>
              </a:rPr>
            </a:br>
            <a:r>
              <a:rPr lang="ja-JP" altLang="en-US" dirty="0">
                <a:latin typeface="+mn-ea"/>
              </a:rPr>
              <a:t>対象は、自治体</a:t>
            </a:r>
            <a:r>
              <a:rPr lang="en-US" altLang="ja-JP" dirty="0">
                <a:latin typeface="+mn-ea"/>
              </a:rPr>
              <a:t>(</a:t>
            </a:r>
            <a:r>
              <a:rPr lang="ja-JP" altLang="en-US" dirty="0">
                <a:latin typeface="+mn-ea"/>
              </a:rPr>
              <a:t>県、市町）、大学</a:t>
            </a:r>
            <a:r>
              <a:rPr lang="en-US" altLang="ja-JP" dirty="0">
                <a:latin typeface="+mn-ea"/>
              </a:rPr>
              <a:t>(</a:t>
            </a:r>
            <a:r>
              <a:rPr lang="ja-JP" altLang="en-US" dirty="0">
                <a:latin typeface="+mn-ea"/>
              </a:rPr>
              <a:t>教員、学生）、県民です。</a:t>
            </a:r>
            <a:endParaRPr lang="en-US" altLang="ja-JP" dirty="0">
              <a:latin typeface="+mn-ea"/>
            </a:endParaRPr>
          </a:p>
          <a:p>
            <a:pPr eaLnBrk="1" hangingPunct="1">
              <a:buNone/>
              <a:defRPr/>
            </a:pPr>
            <a:r>
              <a:rPr lang="ja-JP" altLang="en-US" dirty="0">
                <a:latin typeface="+mn-ea"/>
              </a:rPr>
              <a:t>次の政策統計の作成、</a:t>
            </a:r>
            <a:r>
              <a:rPr lang="en-US" altLang="ja-JP" dirty="0">
                <a:latin typeface="+mn-ea"/>
              </a:rPr>
              <a:t>web</a:t>
            </a:r>
            <a:r>
              <a:rPr lang="ja-JP" altLang="en-US" dirty="0">
                <a:latin typeface="+mn-ea"/>
              </a:rPr>
              <a:t>ページ等で公表し、データの利用普及を行っています。</a:t>
            </a:r>
          </a:p>
          <a:p>
            <a:pPr eaLnBrk="1" hangingPunct="1">
              <a:buNone/>
              <a:defRPr/>
            </a:pPr>
            <a:r>
              <a:rPr lang="ja-JP" altLang="en-US" dirty="0">
                <a:latin typeface="+mn-ea"/>
              </a:rPr>
              <a:t>　人口分析ワークシートは、分析加工プロセスシートで、分析対象データの収集、入力によりデータ指標を推計します。</a:t>
            </a:r>
            <a:endParaRPr lang="en-US" altLang="ja-JP" dirty="0">
              <a:latin typeface="+mn-ea"/>
            </a:endParaRPr>
          </a:p>
          <a:p>
            <a:pPr eaLnBrk="1" hangingPunct="1">
              <a:buNone/>
              <a:defRPr/>
            </a:pPr>
            <a:r>
              <a:rPr lang="ja-JP" altLang="en-US" dirty="0">
                <a:latin typeface="+mn-ea"/>
              </a:rPr>
              <a:t>　関連データの作成、分析</a:t>
            </a:r>
            <a:r>
              <a:rPr lang="en-US" altLang="ja-JP" dirty="0">
                <a:latin typeface="+mn-ea"/>
              </a:rPr>
              <a:t>(</a:t>
            </a:r>
            <a:r>
              <a:rPr lang="ja-JP" altLang="en-US" dirty="0">
                <a:latin typeface="+mn-ea"/>
              </a:rPr>
              <a:t>短期、中期、長期）</a:t>
            </a:r>
            <a:endParaRPr lang="en-US" altLang="ja-JP" dirty="0">
              <a:latin typeface="+mn-ea"/>
            </a:endParaRPr>
          </a:p>
          <a:p>
            <a:pPr eaLnBrk="1" hangingPunct="1">
              <a:buNone/>
              <a:defRPr/>
            </a:pPr>
            <a:r>
              <a:rPr lang="ja-JP" altLang="en-US" dirty="0">
                <a:latin typeface="+mn-ea"/>
              </a:rPr>
              <a:t>　・地域人口長期時系列（</a:t>
            </a:r>
            <a:r>
              <a:rPr lang="en-US" altLang="ja-JP" dirty="0">
                <a:latin typeface="+mn-ea"/>
              </a:rPr>
              <a:t>1872</a:t>
            </a:r>
            <a:r>
              <a:rPr lang="ja-JP" altLang="en-US" dirty="0">
                <a:latin typeface="+mn-ea"/>
              </a:rPr>
              <a:t>年～</a:t>
            </a:r>
            <a:r>
              <a:rPr lang="en-US" altLang="ja-JP" dirty="0">
                <a:latin typeface="+mn-ea"/>
              </a:rPr>
              <a:t>2023</a:t>
            </a:r>
            <a:r>
              <a:rPr lang="ja-JP" altLang="en-US" dirty="0">
                <a:latin typeface="+mn-ea"/>
              </a:rPr>
              <a:t>年）</a:t>
            </a:r>
            <a:endParaRPr lang="en-US" altLang="ja-JP" dirty="0">
              <a:latin typeface="+mn-ea"/>
            </a:endParaRPr>
          </a:p>
          <a:p>
            <a:pPr eaLnBrk="1" hangingPunct="1">
              <a:buNone/>
              <a:defRPr/>
            </a:pPr>
            <a:r>
              <a:rPr lang="ja-JP" altLang="en-US" dirty="0">
                <a:latin typeface="+mn-ea"/>
              </a:rPr>
              <a:t>　・県内地域将来人口推計（</a:t>
            </a:r>
            <a:r>
              <a:rPr lang="en-US" altLang="ja-JP" dirty="0">
                <a:latin typeface="+mn-ea"/>
              </a:rPr>
              <a:t>2020</a:t>
            </a:r>
            <a:r>
              <a:rPr lang="ja-JP" altLang="en-US" dirty="0">
                <a:latin typeface="+mn-ea"/>
              </a:rPr>
              <a:t>年～</a:t>
            </a:r>
            <a:r>
              <a:rPr lang="en-US" altLang="ja-JP" dirty="0">
                <a:latin typeface="+mn-ea"/>
              </a:rPr>
              <a:t>2060</a:t>
            </a:r>
            <a:r>
              <a:rPr lang="ja-JP" altLang="en-US" dirty="0">
                <a:latin typeface="+mn-ea"/>
              </a:rPr>
              <a:t>年）</a:t>
            </a:r>
            <a:endParaRPr lang="en-US" altLang="ja-JP" dirty="0">
              <a:latin typeface="+mn-ea"/>
            </a:endParaRPr>
          </a:p>
          <a:p>
            <a:pPr eaLnBrk="1" hangingPunct="1">
              <a:buNone/>
              <a:defRPr/>
            </a:pPr>
            <a:r>
              <a:rPr lang="ja-JP" altLang="en-US" dirty="0">
                <a:latin typeface="+mn-ea"/>
              </a:rPr>
              <a:t>　・交流人口・関係人口の推計</a:t>
            </a:r>
            <a:r>
              <a:rPr lang="en-US" altLang="ja-JP" dirty="0">
                <a:latin typeface="+mn-ea"/>
              </a:rPr>
              <a:t>(2015</a:t>
            </a:r>
            <a:r>
              <a:rPr lang="ja-JP" altLang="en-US" dirty="0">
                <a:latin typeface="+mn-ea"/>
              </a:rPr>
              <a:t>年～</a:t>
            </a:r>
            <a:r>
              <a:rPr lang="en-US" altLang="ja-JP" dirty="0">
                <a:latin typeface="+mn-ea"/>
              </a:rPr>
              <a:t>2023</a:t>
            </a:r>
            <a:r>
              <a:rPr lang="ja-JP" altLang="en-US" dirty="0">
                <a:latin typeface="+mn-ea"/>
              </a:rPr>
              <a:t>年）</a:t>
            </a:r>
            <a:endParaRPr lang="en-US" altLang="ja-JP" dirty="0">
              <a:latin typeface="+mn-ea"/>
            </a:endParaRPr>
          </a:p>
          <a:p>
            <a:pPr eaLnBrk="1" hangingPunct="1">
              <a:buNone/>
              <a:defRPr/>
            </a:pPr>
            <a:r>
              <a:rPr lang="ja-JP" altLang="en-US" dirty="0">
                <a:latin typeface="+mn-ea"/>
              </a:rPr>
              <a:t>　・人口移動分析</a:t>
            </a:r>
            <a:r>
              <a:rPr lang="en-US" altLang="ja-JP" dirty="0">
                <a:latin typeface="+mn-ea"/>
              </a:rPr>
              <a:t>(OD</a:t>
            </a:r>
            <a:r>
              <a:rPr lang="ja-JP" altLang="en-US" dirty="0">
                <a:latin typeface="+mn-ea"/>
              </a:rPr>
              <a:t>表</a:t>
            </a:r>
            <a:r>
              <a:rPr lang="en-US" altLang="ja-JP" dirty="0">
                <a:latin typeface="+mn-ea"/>
              </a:rPr>
              <a:t>)(2014</a:t>
            </a:r>
            <a:r>
              <a:rPr lang="ja-JP" altLang="en-US" dirty="0">
                <a:latin typeface="+mn-ea"/>
              </a:rPr>
              <a:t>年～</a:t>
            </a:r>
            <a:r>
              <a:rPr lang="en-US" altLang="ja-JP" dirty="0">
                <a:latin typeface="+mn-ea"/>
              </a:rPr>
              <a:t>2022</a:t>
            </a:r>
            <a:r>
              <a:rPr lang="ja-JP" altLang="en-US" dirty="0">
                <a:latin typeface="+mn-ea"/>
              </a:rPr>
              <a:t>年）</a:t>
            </a: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877129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兵庫県</a:t>
            </a:r>
            <a:r>
              <a:rPr lang="ja-JP" altLang="ja-JP" sz="1200" dirty="0">
                <a:latin typeface="+mn-ea"/>
                <a:ea typeface="+mn-ea"/>
              </a:rPr>
              <a:t>人口</a:t>
            </a:r>
            <a:r>
              <a:rPr lang="ja-JP" altLang="en-US" sz="1200" dirty="0">
                <a:latin typeface="+mn-ea"/>
                <a:ea typeface="+mn-ea"/>
              </a:rPr>
              <a:t>の推移（</a:t>
            </a:r>
            <a:r>
              <a:rPr lang="en-US" altLang="ja-JP" sz="1200" dirty="0">
                <a:latin typeface="+mn-ea"/>
                <a:ea typeface="+mn-ea"/>
              </a:rPr>
              <a:t>2003</a:t>
            </a:r>
            <a:r>
              <a:rPr lang="ja-JP" altLang="en-US" sz="1200" dirty="0">
                <a:latin typeface="+mn-ea"/>
                <a:ea typeface="+mn-ea"/>
              </a:rPr>
              <a:t>年～</a:t>
            </a:r>
            <a:r>
              <a:rPr lang="en-US" altLang="ja-JP" sz="1200" dirty="0">
                <a:latin typeface="+mn-ea"/>
                <a:ea typeface="+mn-ea"/>
              </a:rPr>
              <a:t>2023</a:t>
            </a:r>
            <a:r>
              <a:rPr lang="ja-JP" altLang="en-US" sz="1200" dirty="0">
                <a:latin typeface="+mn-ea"/>
                <a:ea typeface="+mn-ea"/>
              </a:rPr>
              <a:t>年）</a:t>
            </a:r>
            <a:br>
              <a:rPr lang="en-US" altLang="ja-JP" sz="1200" dirty="0">
                <a:latin typeface="+mn-ea"/>
                <a:ea typeface="+mn-ea"/>
              </a:rPr>
            </a:br>
            <a:r>
              <a:rPr lang="ja-JP" altLang="en-US" sz="1050" dirty="0">
                <a:latin typeface="+mn-ea"/>
                <a:ea typeface="+mn-ea"/>
              </a:rPr>
              <a:t>総務省「国勢調査」、「人口推計」によりデータを整理しました。</a:t>
            </a:r>
            <a:endParaRPr lang="en-US" altLang="ja-JP" sz="1050" dirty="0">
              <a:latin typeface="+mn-ea"/>
              <a:ea typeface="+mn-ea"/>
            </a:endParaRPr>
          </a:p>
          <a:p>
            <a:r>
              <a:rPr lang="en-US" altLang="ja-JP" sz="1050" dirty="0">
                <a:latin typeface="+mn-ea"/>
                <a:ea typeface="+mn-ea"/>
              </a:rPr>
              <a:t>2008</a:t>
            </a:r>
            <a:r>
              <a:rPr lang="ja-JP" altLang="en-US" sz="1050" dirty="0">
                <a:latin typeface="+mn-ea"/>
                <a:ea typeface="+mn-ea"/>
              </a:rPr>
              <a:t>年から死亡数が出生数を上回る自然減が始まり、その後自然減が拡大しました。</a:t>
            </a:r>
            <a:endParaRPr lang="en-US" altLang="ja-JP" sz="1050" dirty="0">
              <a:latin typeface="+mn-ea"/>
              <a:ea typeface="+mn-ea"/>
            </a:endParaRPr>
          </a:p>
          <a:p>
            <a:r>
              <a:rPr lang="ja-JP" altLang="en-US" sz="1050" dirty="0">
                <a:latin typeface="+mn-ea"/>
                <a:ea typeface="+mn-ea"/>
              </a:rPr>
              <a:t>転出者が転入者を上回る社会減が続いていますが、近年、外国人の入国及び県内転入の増加により、一時的に社会増が見られます。</a:t>
            </a:r>
            <a:br>
              <a:rPr lang="en-US" altLang="ja-JP" sz="1050" dirty="0">
                <a:latin typeface="+mn-ea"/>
                <a:ea typeface="+mn-ea"/>
              </a:rPr>
            </a:b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2220831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ja-JP" sz="1200" dirty="0">
                <a:latin typeface="+mn-ea"/>
                <a:ea typeface="+mn-ea"/>
              </a:rPr>
              <a:t>国勢調査の概要</a:t>
            </a:r>
            <a:r>
              <a:rPr lang="ja-JP" altLang="en-US" sz="1200" dirty="0">
                <a:latin typeface="+mn-ea"/>
                <a:ea typeface="+mn-ea"/>
              </a:rPr>
              <a:t>を説明します。　</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１調査の目的は、国内の人口、世帯、産業構造等を明らかにし、各種行政施策の基礎資料を得ることです。</a:t>
            </a:r>
          </a:p>
          <a:p>
            <a:pPr eaLnBrk="1" hangingPunct="1">
              <a:lnSpc>
                <a:spcPct val="90000"/>
              </a:lnSpc>
              <a:buFont typeface="Wingdings" panose="05000000000000000000" pitchFamily="2" charset="2"/>
              <a:buNone/>
              <a:defRPr/>
            </a:pPr>
            <a:r>
              <a:rPr lang="ja-JP" altLang="en-US" dirty="0">
                <a:latin typeface="+mn-ea"/>
              </a:rPr>
              <a:t>２調査対象は、日本国内に常住している者（外国政府の外交使節団等を除く）です。</a:t>
            </a:r>
          </a:p>
          <a:p>
            <a:pPr eaLnBrk="1" hangingPunct="1">
              <a:lnSpc>
                <a:spcPct val="90000"/>
              </a:lnSpc>
              <a:buFont typeface="Wingdings" panose="05000000000000000000" pitchFamily="2" charset="2"/>
              <a:buNone/>
              <a:defRPr/>
            </a:pPr>
            <a:r>
              <a:rPr lang="ja-JP" altLang="en-US" dirty="0">
                <a:latin typeface="+mn-ea"/>
              </a:rPr>
              <a:t>３調査項目は</a:t>
            </a:r>
            <a:r>
              <a:rPr lang="ja-JP" altLang="en-US">
                <a:latin typeface="+mn-ea"/>
              </a:rPr>
              <a:t>、世帯員（性別</a:t>
            </a:r>
            <a:r>
              <a:rPr lang="ja-JP" altLang="en-US" dirty="0">
                <a:latin typeface="+mn-ea"/>
              </a:rPr>
              <a:t>、出生年月、配偶関係、</a:t>
            </a:r>
            <a:r>
              <a:rPr lang="ja-JP" altLang="en-US">
                <a:latin typeface="+mn-ea"/>
              </a:rPr>
              <a:t>国籍、就業</a:t>
            </a:r>
            <a:r>
              <a:rPr lang="ja-JP" altLang="en-US" dirty="0">
                <a:latin typeface="+mn-ea"/>
              </a:rPr>
              <a:t>状態、仕事の種類、通勤</a:t>
            </a:r>
            <a:r>
              <a:rPr lang="ja-JP" altLang="en-US">
                <a:latin typeface="+mn-ea"/>
              </a:rPr>
              <a:t>・通学地）と世帯（世帯</a:t>
            </a:r>
            <a:r>
              <a:rPr lang="ja-JP" altLang="en-US" dirty="0">
                <a:latin typeface="+mn-ea"/>
              </a:rPr>
              <a:t>の種類、世帯員数、住居の</a:t>
            </a:r>
            <a:r>
              <a:rPr lang="ja-JP" altLang="en-US">
                <a:latin typeface="+mn-ea"/>
              </a:rPr>
              <a:t>種類等）です。</a:t>
            </a:r>
            <a:endParaRPr lang="ja-JP" altLang="en-US"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996180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「国勢調査」の</a:t>
            </a:r>
            <a:r>
              <a:rPr lang="ja-JP" altLang="ja-JP" sz="1200" dirty="0">
                <a:latin typeface="+mn-ea"/>
                <a:ea typeface="+mn-ea"/>
              </a:rPr>
              <a:t>調査対象</a:t>
            </a:r>
            <a:r>
              <a:rPr lang="ja-JP" altLang="en-US" sz="1200" dirty="0">
                <a:latin typeface="+mn-ea"/>
                <a:ea typeface="+mn-ea"/>
              </a:rPr>
              <a:t>を説明します。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人口の把握方法には「現在人口」と「常住人口」があります。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・現在人口は、調査時現在に居た場所で調査人口です。</a:t>
            </a:r>
          </a:p>
          <a:p>
            <a:pPr eaLnBrk="1" hangingPunct="1">
              <a:lnSpc>
                <a:spcPct val="90000"/>
              </a:lnSpc>
              <a:buFont typeface="Wingdings" panose="05000000000000000000" pitchFamily="2" charset="2"/>
              <a:buNone/>
              <a:defRPr/>
            </a:pPr>
            <a:r>
              <a:rPr lang="ja-JP" altLang="en-US" dirty="0">
                <a:latin typeface="+mn-ea"/>
              </a:rPr>
              <a:t>・常住人口は常住している場所で調査された人口です。</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「国勢調査」は、</a:t>
            </a:r>
            <a:r>
              <a:rPr lang="ja-JP" altLang="ja-JP" sz="1200" dirty="0">
                <a:latin typeface="+mn-ea"/>
              </a:rPr>
              <a:t>ふだん住んでいる人</a:t>
            </a:r>
            <a:r>
              <a:rPr lang="ja-JP" altLang="en-US" sz="1200" dirty="0">
                <a:latin typeface="+mn-ea"/>
              </a:rPr>
              <a:t>（常住地方式）を対象とし、住民票など届出に関係なく１０月１日現在</a:t>
            </a:r>
          </a:p>
          <a:p>
            <a:pPr eaLnBrk="1" hangingPunct="1">
              <a:lnSpc>
                <a:spcPct val="90000"/>
              </a:lnSpc>
              <a:buFont typeface="Wingdings" panose="05000000000000000000" pitchFamily="2" charset="2"/>
              <a:buNone/>
              <a:defRPr/>
            </a:pPr>
            <a:r>
              <a:rPr lang="ja-JP" altLang="en-US" sz="1200" dirty="0">
                <a:latin typeface="+mn-ea"/>
              </a:rPr>
              <a:t>　・すでに３ヵ月以上住んでいる人及びまだ３ヵ月にならないが、</a:t>
            </a:r>
            <a:r>
              <a:rPr lang="en-US" altLang="ja-JP" sz="1200" dirty="0">
                <a:latin typeface="+mn-ea"/>
              </a:rPr>
              <a:t>10</a:t>
            </a:r>
            <a:r>
              <a:rPr lang="ja-JP" altLang="en-US" sz="1200" dirty="0">
                <a:latin typeface="+mn-ea"/>
              </a:rPr>
              <a:t>月</a:t>
            </a:r>
            <a:r>
              <a:rPr lang="en-US" altLang="ja-JP" sz="1200" dirty="0">
                <a:latin typeface="+mn-ea"/>
              </a:rPr>
              <a:t>1</a:t>
            </a:r>
            <a:r>
              <a:rPr lang="ja-JP" altLang="en-US" sz="1200" dirty="0">
                <a:latin typeface="+mn-ea"/>
              </a:rPr>
              <a:t>日前後を通じて３ヵ月以上にわたり住むことになっている人です。</a:t>
            </a:r>
          </a:p>
          <a:p>
            <a:pPr eaLnBrk="1" hangingPunct="1">
              <a:lnSpc>
                <a:spcPct val="90000"/>
              </a:lnSpc>
              <a:buFont typeface="Wingdings" panose="05000000000000000000" pitchFamily="2" charset="2"/>
              <a:buNone/>
              <a:defRPr/>
            </a:pPr>
            <a:r>
              <a:rPr lang="ja-JP" altLang="ja-JP" sz="1200" dirty="0">
                <a:latin typeface="+mn-ea"/>
              </a:rPr>
              <a:t>２世帯</a:t>
            </a:r>
            <a:r>
              <a:rPr lang="ja-JP" altLang="en-US" sz="1200" dirty="0">
                <a:latin typeface="+mn-ea"/>
              </a:rPr>
              <a:t>は、住居と生計をともにしている人々の集まり及び一人で一戸をかまえている人が調査対象です。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18599651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ja-JP" sz="1200" dirty="0">
                <a:latin typeface="+mn-ea"/>
                <a:ea typeface="+mn-ea"/>
              </a:rPr>
              <a:t>推計人口の概要</a:t>
            </a:r>
            <a:endParaRPr lang="en-US" altLang="ja-JP" sz="1200" dirty="0">
              <a:latin typeface="+mn-ea"/>
              <a:ea typeface="+mn-ea"/>
            </a:endParaRPr>
          </a:p>
          <a:p>
            <a:pPr eaLnBrk="1" hangingPunct="1">
              <a:buFont typeface="Wingdings" panose="05000000000000000000" pitchFamily="2" charset="2"/>
              <a:buNone/>
              <a:defRPr/>
            </a:pPr>
            <a:r>
              <a:rPr lang="ja-JP" altLang="en-US" sz="1200" dirty="0">
                <a:latin typeface="+mn-ea"/>
                <a:ea typeface="+mn-ea"/>
              </a:rPr>
              <a:t>推計人口は、「国勢調査」や「住民基本台帳」データなどから作成する</a:t>
            </a:r>
            <a:r>
              <a:rPr lang="ja-JP" altLang="en-US" sz="1100" dirty="0">
                <a:latin typeface="+mn-ea"/>
                <a:ea typeface="+mn-ea"/>
              </a:rPr>
              <a:t>加工統計で、概要は次のとおりです。</a:t>
            </a:r>
            <a:endParaRPr lang="en-US" altLang="ja-JP" dirty="0">
              <a:latin typeface="+mn-ea"/>
            </a:endParaRPr>
          </a:p>
          <a:p>
            <a:pPr eaLnBrk="1" hangingPunct="1">
              <a:buFont typeface="Wingdings" panose="05000000000000000000" pitchFamily="2" charset="2"/>
              <a:buNone/>
              <a:defRPr/>
            </a:pPr>
            <a:r>
              <a:rPr lang="ja-JP" altLang="en-US" dirty="0">
                <a:latin typeface="+mn-ea"/>
              </a:rPr>
              <a:t>１ 目的：国勢調査の間の時点において毎月の人口の状況を把握します。</a:t>
            </a:r>
          </a:p>
          <a:p>
            <a:pPr eaLnBrk="1" hangingPunct="1">
              <a:buFont typeface="Wingdings" panose="05000000000000000000" pitchFamily="2" charset="2"/>
              <a:buNone/>
              <a:defRPr/>
            </a:pPr>
            <a:r>
              <a:rPr lang="ja-JP" altLang="en-US" dirty="0">
                <a:latin typeface="+mn-ea"/>
              </a:rPr>
              <a:t>２ 周期：毎月（毎月</a:t>
            </a:r>
            <a:r>
              <a:rPr lang="en-US" altLang="ja-JP" dirty="0">
                <a:latin typeface="+mn-ea"/>
              </a:rPr>
              <a:t>1</a:t>
            </a:r>
            <a:r>
              <a:rPr lang="ja-JP" altLang="en-US" dirty="0">
                <a:latin typeface="+mn-ea"/>
              </a:rPr>
              <a:t>日現在）</a:t>
            </a:r>
          </a:p>
          <a:p>
            <a:pPr eaLnBrk="1" hangingPunct="1">
              <a:buFont typeface="Wingdings" panose="05000000000000000000" pitchFamily="2" charset="2"/>
              <a:buNone/>
              <a:defRPr/>
            </a:pPr>
            <a:r>
              <a:rPr lang="ja-JP" altLang="en-US" dirty="0">
                <a:latin typeface="+mn-ea"/>
              </a:rPr>
              <a:t>３ 方法：国勢調査の人口をもとに、その後の人口の動きを関連資料から毎月１日現在の人口を算出します。</a:t>
            </a:r>
          </a:p>
          <a:p>
            <a:pPr eaLnBrk="1" hangingPunct="1">
              <a:buFont typeface="Wingdings" panose="05000000000000000000" pitchFamily="2" charset="2"/>
              <a:buNone/>
              <a:defRPr/>
            </a:pPr>
            <a:r>
              <a:rPr lang="ja-JP" altLang="en-US" dirty="0">
                <a:latin typeface="+mn-ea"/>
              </a:rPr>
              <a:t>４ 公表：総務省人口</a:t>
            </a:r>
            <a:r>
              <a:rPr lang="en-US" altLang="ja-JP" dirty="0">
                <a:latin typeface="+mn-ea"/>
              </a:rPr>
              <a:t>(</a:t>
            </a:r>
            <a:r>
              <a:rPr lang="ja-JP" altLang="en-US" dirty="0">
                <a:latin typeface="+mn-ea"/>
              </a:rPr>
              <a:t>各月</a:t>
            </a:r>
            <a:r>
              <a:rPr lang="en-US" altLang="ja-JP" dirty="0">
                <a:latin typeface="+mn-ea"/>
              </a:rPr>
              <a:t>1</a:t>
            </a:r>
            <a:r>
              <a:rPr lang="ja-JP" altLang="en-US" dirty="0">
                <a:latin typeface="+mn-ea"/>
              </a:rPr>
              <a:t>日現在）推計は、当月下旬に、全国人口が公表され、都道府県人口</a:t>
            </a:r>
            <a:r>
              <a:rPr lang="en-US" altLang="ja-JP" dirty="0">
                <a:latin typeface="+mn-ea"/>
              </a:rPr>
              <a:t>(10</a:t>
            </a:r>
            <a:r>
              <a:rPr lang="ja-JP" altLang="en-US" dirty="0">
                <a:latin typeface="+mn-ea"/>
              </a:rPr>
              <a:t>月</a:t>
            </a:r>
            <a:r>
              <a:rPr lang="en-US" altLang="ja-JP" dirty="0">
                <a:latin typeface="+mn-ea"/>
              </a:rPr>
              <a:t>1</a:t>
            </a:r>
            <a:r>
              <a:rPr lang="ja-JP" altLang="en-US" dirty="0">
                <a:latin typeface="+mn-ea"/>
              </a:rPr>
              <a:t>日現在）は、年</a:t>
            </a:r>
            <a:r>
              <a:rPr lang="en-US" altLang="ja-JP" dirty="0">
                <a:latin typeface="+mn-ea"/>
              </a:rPr>
              <a:t>1</a:t>
            </a:r>
            <a:r>
              <a:rPr lang="ja-JP" altLang="en-US" dirty="0">
                <a:latin typeface="+mn-ea"/>
              </a:rPr>
              <a:t>回</a:t>
            </a:r>
            <a:r>
              <a:rPr lang="en-US" altLang="ja-JP" dirty="0">
                <a:latin typeface="+mn-ea"/>
              </a:rPr>
              <a:t>(</a:t>
            </a:r>
            <a:r>
              <a:rPr lang="ja-JP" altLang="en-US" dirty="0">
                <a:latin typeface="+mn-ea"/>
              </a:rPr>
              <a:t>翌年</a:t>
            </a:r>
            <a:r>
              <a:rPr lang="en-US" altLang="ja-JP" dirty="0">
                <a:latin typeface="+mn-ea"/>
              </a:rPr>
              <a:t>4</a:t>
            </a:r>
            <a:r>
              <a:rPr lang="ja-JP" altLang="en-US" dirty="0">
                <a:latin typeface="+mn-ea"/>
              </a:rPr>
              <a:t>月頃）に公表されます。兵庫県推計人口</a:t>
            </a:r>
            <a:r>
              <a:rPr lang="en-US" altLang="ja-JP" dirty="0">
                <a:latin typeface="+mn-ea"/>
              </a:rPr>
              <a:t>(</a:t>
            </a:r>
            <a:r>
              <a:rPr lang="ja-JP" altLang="en-US" dirty="0">
                <a:latin typeface="+mn-ea"/>
              </a:rPr>
              <a:t>各月</a:t>
            </a:r>
            <a:r>
              <a:rPr lang="en-US" altLang="ja-JP" dirty="0">
                <a:latin typeface="+mn-ea"/>
              </a:rPr>
              <a:t>1</a:t>
            </a:r>
            <a:r>
              <a:rPr lang="ja-JP" altLang="en-US" dirty="0">
                <a:latin typeface="+mn-ea"/>
              </a:rPr>
              <a:t>日現在）は、当月末に兵庫県及び県内市区町人口が公表されます。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3825696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solidFill>
                  <a:schemeClr val="tx1"/>
                </a:solidFill>
                <a:latin typeface="+mn-ea"/>
                <a:ea typeface="+mn-ea"/>
              </a:rPr>
              <a:t>兵庫県人口増減の状況</a:t>
            </a:r>
            <a:r>
              <a:rPr lang="en-US" altLang="ja-JP" sz="1200" dirty="0">
                <a:solidFill>
                  <a:schemeClr val="tx1"/>
                </a:solidFill>
                <a:latin typeface="+mn-ea"/>
                <a:ea typeface="+mn-ea"/>
              </a:rPr>
              <a:t>(</a:t>
            </a:r>
            <a:r>
              <a:rPr lang="ja-JP" altLang="en-US" sz="1200" dirty="0">
                <a:solidFill>
                  <a:schemeClr val="tx1"/>
                </a:solidFill>
                <a:latin typeface="+mn-ea"/>
                <a:ea typeface="+mn-ea"/>
              </a:rPr>
              <a:t>各年</a:t>
            </a:r>
            <a:r>
              <a:rPr lang="en-US" altLang="ja-JP" sz="1200" dirty="0">
                <a:solidFill>
                  <a:schemeClr val="tx1"/>
                </a:solidFill>
                <a:latin typeface="+mn-ea"/>
                <a:ea typeface="+mn-ea"/>
              </a:rPr>
              <a:t>10</a:t>
            </a:r>
            <a:r>
              <a:rPr lang="ja-JP" altLang="en-US" sz="1200" dirty="0">
                <a:solidFill>
                  <a:schemeClr val="tx1"/>
                </a:solidFill>
                <a:latin typeface="+mn-ea"/>
                <a:ea typeface="+mn-ea"/>
              </a:rPr>
              <a:t>月</a:t>
            </a:r>
            <a:r>
              <a:rPr lang="en-US" altLang="ja-JP" sz="1200" dirty="0">
                <a:solidFill>
                  <a:schemeClr val="tx1"/>
                </a:solidFill>
                <a:latin typeface="+mn-ea"/>
                <a:ea typeface="+mn-ea"/>
              </a:rPr>
              <a:t>1</a:t>
            </a:r>
            <a:r>
              <a:rPr lang="ja-JP" altLang="en-US" sz="1200" dirty="0">
                <a:solidFill>
                  <a:schemeClr val="tx1"/>
                </a:solidFill>
                <a:latin typeface="+mn-ea"/>
                <a:ea typeface="+mn-ea"/>
              </a:rPr>
              <a:t>日現在）</a:t>
            </a:r>
            <a:br>
              <a:rPr lang="en-US" altLang="ja-JP" sz="1200" dirty="0">
                <a:solidFill>
                  <a:schemeClr val="tx1"/>
                </a:solidFill>
                <a:latin typeface="+mn-ea"/>
                <a:ea typeface="+mn-ea"/>
              </a:rPr>
            </a:br>
            <a:r>
              <a:rPr lang="ja-JP" altLang="en-US" sz="1400" dirty="0">
                <a:solidFill>
                  <a:schemeClr val="tx1"/>
                </a:solidFill>
                <a:latin typeface="+mn-ea"/>
                <a:ea typeface="+mn-ea"/>
              </a:rPr>
              <a:t>　</a:t>
            </a:r>
            <a:r>
              <a:rPr lang="ja-JP" altLang="en-US" sz="1200" dirty="0">
                <a:solidFill>
                  <a:schemeClr val="tx1"/>
                </a:solidFill>
                <a:latin typeface="+mn-ea"/>
                <a:ea typeface="+mn-ea"/>
              </a:rPr>
              <a:t>国勢調査</a:t>
            </a:r>
            <a:r>
              <a:rPr lang="en-US" altLang="ja-JP" sz="1100" dirty="0">
                <a:solidFill>
                  <a:schemeClr val="tx1"/>
                </a:solidFill>
                <a:latin typeface="+mn-ea"/>
                <a:ea typeface="+mn-ea"/>
              </a:rPr>
              <a:t>(1945</a:t>
            </a:r>
            <a:r>
              <a:rPr lang="ja-JP" altLang="en-US" sz="1100" dirty="0">
                <a:solidFill>
                  <a:schemeClr val="tx1"/>
                </a:solidFill>
                <a:latin typeface="+mn-ea"/>
                <a:ea typeface="+mn-ea"/>
              </a:rPr>
              <a:t>年を除く）</a:t>
            </a:r>
            <a:r>
              <a:rPr lang="ja-JP" altLang="en-US" sz="1200" dirty="0">
                <a:solidFill>
                  <a:schemeClr val="tx1"/>
                </a:solidFill>
                <a:latin typeface="+mn-ea"/>
                <a:ea typeface="+mn-ea"/>
              </a:rPr>
              <a:t>、人口調査</a:t>
            </a:r>
            <a:r>
              <a:rPr lang="ja-JP" altLang="en-US" sz="1100" dirty="0">
                <a:solidFill>
                  <a:schemeClr val="tx1"/>
                </a:solidFill>
                <a:latin typeface="+mn-ea"/>
                <a:ea typeface="+mn-ea"/>
              </a:rPr>
              <a:t>（</a:t>
            </a:r>
            <a:r>
              <a:rPr lang="en-US" altLang="ja-JP" sz="1100" dirty="0">
                <a:solidFill>
                  <a:schemeClr val="tx1"/>
                </a:solidFill>
                <a:latin typeface="+mn-ea"/>
                <a:ea typeface="+mn-ea"/>
              </a:rPr>
              <a:t>1945</a:t>
            </a:r>
            <a:r>
              <a:rPr lang="ja-JP" altLang="en-US" sz="1100" dirty="0">
                <a:solidFill>
                  <a:schemeClr val="tx1"/>
                </a:solidFill>
                <a:latin typeface="+mn-ea"/>
                <a:ea typeface="+mn-ea"/>
              </a:rPr>
              <a:t>年</a:t>
            </a:r>
            <a:r>
              <a:rPr lang="en-US" altLang="ja-JP" sz="1100" dirty="0">
                <a:solidFill>
                  <a:schemeClr val="tx1"/>
                </a:solidFill>
                <a:latin typeface="+mn-ea"/>
                <a:ea typeface="+mn-ea"/>
              </a:rPr>
              <a:t>11</a:t>
            </a:r>
            <a:r>
              <a:rPr lang="ja-JP" altLang="en-US" sz="1100" dirty="0">
                <a:solidFill>
                  <a:schemeClr val="tx1"/>
                </a:solidFill>
                <a:latin typeface="+mn-ea"/>
                <a:ea typeface="+mn-ea"/>
              </a:rPr>
              <a:t>月）の推移（</a:t>
            </a:r>
            <a:r>
              <a:rPr lang="en-US" altLang="ja-JP" sz="1100" dirty="0">
                <a:solidFill>
                  <a:schemeClr val="tx1"/>
                </a:solidFill>
                <a:latin typeface="+mn-ea"/>
                <a:ea typeface="+mn-ea"/>
              </a:rPr>
              <a:t>1920</a:t>
            </a:r>
            <a:r>
              <a:rPr lang="ja-JP" altLang="en-US" sz="1100" dirty="0">
                <a:solidFill>
                  <a:schemeClr val="tx1"/>
                </a:solidFill>
                <a:latin typeface="+mn-ea"/>
                <a:ea typeface="+mn-ea"/>
              </a:rPr>
              <a:t>年から</a:t>
            </a:r>
            <a:r>
              <a:rPr lang="en-US" altLang="ja-JP" sz="1100" dirty="0">
                <a:solidFill>
                  <a:schemeClr val="tx1"/>
                </a:solidFill>
                <a:latin typeface="+mn-ea"/>
                <a:ea typeface="+mn-ea"/>
              </a:rPr>
              <a:t>2020</a:t>
            </a:r>
            <a:r>
              <a:rPr lang="ja-JP" altLang="en-US" sz="1100" dirty="0">
                <a:solidFill>
                  <a:schemeClr val="tx1"/>
                </a:solidFill>
                <a:latin typeface="+mn-ea"/>
                <a:ea typeface="+mn-ea"/>
              </a:rPr>
              <a:t>年）の</a:t>
            </a:r>
            <a:r>
              <a:rPr lang="en-US" altLang="ja-JP" sz="1100" dirty="0">
                <a:solidFill>
                  <a:schemeClr val="tx1"/>
                </a:solidFill>
                <a:latin typeface="+mn-ea"/>
                <a:ea typeface="+mn-ea"/>
              </a:rPr>
              <a:t>5</a:t>
            </a:r>
            <a:r>
              <a:rPr lang="ja-JP" altLang="en-US" sz="1100" dirty="0">
                <a:solidFill>
                  <a:schemeClr val="tx1"/>
                </a:solidFill>
                <a:latin typeface="+mn-ea"/>
                <a:ea typeface="+mn-ea"/>
              </a:rPr>
              <a:t>年毎に実施された「国勢調査」及び「人口調査」のグラフです。なお、グラフ作成上、</a:t>
            </a:r>
            <a:r>
              <a:rPr lang="en-US" altLang="ja-JP" sz="1100" dirty="0">
                <a:solidFill>
                  <a:schemeClr val="tx1"/>
                </a:solidFill>
                <a:latin typeface="+mn-ea"/>
                <a:ea typeface="+mn-ea"/>
              </a:rPr>
              <a:t>5</a:t>
            </a:r>
            <a:r>
              <a:rPr lang="ja-JP" altLang="en-US" sz="1100" dirty="0">
                <a:solidFill>
                  <a:schemeClr val="tx1"/>
                </a:solidFill>
                <a:latin typeface="+mn-ea"/>
                <a:ea typeface="+mn-ea"/>
              </a:rPr>
              <a:t>年間隔のデータで整理しました。</a:t>
            </a:r>
            <a:endParaRPr lang="en-US" altLang="ja-JP" sz="1100" dirty="0">
              <a:solidFill>
                <a:schemeClr val="tx1"/>
              </a:solidFill>
              <a:latin typeface="+mn-ea"/>
              <a:ea typeface="+mn-ea"/>
            </a:endParaRPr>
          </a:p>
          <a:p>
            <a:r>
              <a:rPr lang="ja-JP" altLang="en-US" sz="1100" dirty="0">
                <a:solidFill>
                  <a:schemeClr val="tx1"/>
                </a:solidFill>
                <a:latin typeface="+mn-ea"/>
                <a:ea typeface="+mn-ea"/>
              </a:rPr>
              <a:t>折れ線</a:t>
            </a:r>
            <a:r>
              <a:rPr kumimoji="1" lang="ja-JP" altLang="en-US" sz="1100" dirty="0">
                <a:solidFill>
                  <a:schemeClr val="tx1"/>
                </a:solidFill>
                <a:latin typeface="+mn-ea"/>
                <a:ea typeface="+mn-ea"/>
              </a:rPr>
              <a:t>グラフは、人口増減率、棒グラフは総人口をあらわしています。人口減は、</a:t>
            </a:r>
            <a:r>
              <a:rPr kumimoji="1" lang="en-US" altLang="ja-JP" sz="1100" dirty="0">
                <a:solidFill>
                  <a:schemeClr val="tx1"/>
                </a:solidFill>
                <a:latin typeface="+mn-ea"/>
                <a:ea typeface="+mn-ea"/>
              </a:rPr>
              <a:t>1945</a:t>
            </a:r>
            <a:r>
              <a:rPr kumimoji="1" lang="ja-JP" altLang="en-US" sz="1100" dirty="0">
                <a:solidFill>
                  <a:schemeClr val="tx1"/>
                </a:solidFill>
                <a:latin typeface="+mn-ea"/>
                <a:ea typeface="+mn-ea"/>
              </a:rPr>
              <a:t>年（第</a:t>
            </a:r>
            <a:r>
              <a:rPr kumimoji="1" lang="en-US" altLang="ja-JP" sz="1100" dirty="0">
                <a:solidFill>
                  <a:schemeClr val="tx1"/>
                </a:solidFill>
                <a:latin typeface="+mn-ea"/>
                <a:ea typeface="+mn-ea"/>
              </a:rPr>
              <a:t>2</a:t>
            </a:r>
            <a:r>
              <a:rPr kumimoji="1" lang="ja-JP" altLang="en-US" sz="1100" dirty="0">
                <a:solidFill>
                  <a:schemeClr val="tx1"/>
                </a:solidFill>
                <a:latin typeface="+mn-ea"/>
                <a:ea typeface="+mn-ea"/>
              </a:rPr>
              <a:t>次世界大戦）、</a:t>
            </a:r>
            <a:r>
              <a:rPr kumimoji="1" lang="en-US" altLang="ja-JP" sz="1100" dirty="0">
                <a:solidFill>
                  <a:schemeClr val="tx1"/>
                </a:solidFill>
                <a:latin typeface="+mn-ea"/>
                <a:ea typeface="+mn-ea"/>
              </a:rPr>
              <a:t>1995</a:t>
            </a:r>
            <a:r>
              <a:rPr kumimoji="1" lang="ja-JP" altLang="en-US" sz="1100" dirty="0">
                <a:solidFill>
                  <a:schemeClr val="tx1"/>
                </a:solidFill>
                <a:latin typeface="+mn-ea"/>
                <a:ea typeface="+mn-ea"/>
              </a:rPr>
              <a:t>年（阪神・淡路大震災）、</a:t>
            </a:r>
            <a:r>
              <a:rPr kumimoji="1" lang="en-US" altLang="ja-JP" sz="1100" dirty="0">
                <a:solidFill>
                  <a:schemeClr val="tx1"/>
                </a:solidFill>
                <a:latin typeface="+mn-ea"/>
                <a:ea typeface="+mn-ea"/>
              </a:rPr>
              <a:t>2010</a:t>
            </a:r>
            <a:r>
              <a:rPr kumimoji="1" lang="ja-JP" altLang="en-US" sz="1100" dirty="0">
                <a:solidFill>
                  <a:schemeClr val="tx1"/>
                </a:solidFill>
                <a:latin typeface="+mn-ea"/>
                <a:ea typeface="+mn-ea"/>
              </a:rPr>
              <a:t>年～</a:t>
            </a:r>
            <a:r>
              <a:rPr kumimoji="1" lang="en-US" altLang="ja-JP" sz="1100" dirty="0">
                <a:solidFill>
                  <a:schemeClr val="tx1"/>
                </a:solidFill>
                <a:latin typeface="+mn-ea"/>
                <a:ea typeface="+mn-ea"/>
              </a:rPr>
              <a:t>2020</a:t>
            </a:r>
            <a:r>
              <a:rPr kumimoji="1" lang="ja-JP" altLang="en-US" sz="1100" dirty="0">
                <a:solidFill>
                  <a:schemeClr val="tx1"/>
                </a:solidFill>
                <a:latin typeface="+mn-ea"/>
                <a:ea typeface="+mn-ea"/>
              </a:rPr>
              <a:t>年（少子高齢化）で見られます。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i="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i="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i="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i="0"/>
          </a:p>
        </p:txBody>
      </p:sp>
    </p:spTree>
    <p:extLst>
      <p:ext uri="{BB962C8B-B14F-4D97-AF65-F5344CB8AC3E}">
        <p14:creationId xmlns:p14="http://schemas.microsoft.com/office/powerpoint/2010/main" val="2091218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7D8C2C20-6B60-4547-B0D6-5C1DB57E084A}"/>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52DDE6B4-2A94-4763-8A19-46F600E81627}"/>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4A619D81-AE78-4283-87B3-9A709ECFD5A8}"/>
                  </a:ext>
                </a:extLst>
              </p:cNvPr>
              <p:cNvSpPr>
                <a:spLocks noChangeArrowheads="1"/>
              </p:cNvSpPr>
              <p:nvPr/>
            </p:nvSpPr>
            <p:spPr bwMode="auto">
              <a:xfrm>
                <a:off x="720" y="336"/>
                <a:ext cx="384" cy="432"/>
              </a:xfrm>
              <a:prstGeom prst="rect">
                <a:avLst/>
              </a:prstGeom>
              <a:solidFill>
                <a:schemeClr val="folHlink"/>
              </a:soli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13" name="Rectangle 5">
                <a:extLst>
                  <a:ext uri="{FF2B5EF4-FFF2-40B4-BE49-F238E27FC236}">
                    <a16:creationId xmlns:a16="http://schemas.microsoft.com/office/drawing/2014/main" id="{8BC97B1A-6E47-41FE-B78A-2886341349F8}"/>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grpSp>
          <p:nvGrpSpPr>
            <p:cNvPr id="6" name="Group 6">
              <a:extLst>
                <a:ext uri="{FF2B5EF4-FFF2-40B4-BE49-F238E27FC236}">
                  <a16:creationId xmlns:a16="http://schemas.microsoft.com/office/drawing/2014/main" id="{58E86804-E8E0-4BA7-B6A4-2A89F0C93E59}"/>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BE64D7B7-F76D-4808-BB48-345E5F03AF8B}"/>
                  </a:ext>
                </a:extLst>
              </p:cNvPr>
              <p:cNvSpPr>
                <a:spLocks noChangeArrowheads="1"/>
              </p:cNvSpPr>
              <p:nvPr/>
            </p:nvSpPr>
            <p:spPr bwMode="auto">
              <a:xfrm>
                <a:off x="912" y="2640"/>
                <a:ext cx="384" cy="432"/>
              </a:xfrm>
              <a:prstGeom prst="rect">
                <a:avLst/>
              </a:prstGeom>
              <a:solidFill>
                <a:schemeClr val="accent2"/>
              </a:soli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11" name="Rectangle 8">
                <a:extLst>
                  <a:ext uri="{FF2B5EF4-FFF2-40B4-BE49-F238E27FC236}">
                    <a16:creationId xmlns:a16="http://schemas.microsoft.com/office/drawing/2014/main" id="{14F32E4B-6D04-453D-BF66-8F3A9F35C0D1}"/>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sp>
          <p:nvSpPr>
            <p:cNvPr id="7" name="Rectangle 9">
              <a:extLst>
                <a:ext uri="{FF2B5EF4-FFF2-40B4-BE49-F238E27FC236}">
                  <a16:creationId xmlns:a16="http://schemas.microsoft.com/office/drawing/2014/main" id="{093C14F3-F040-49C0-8C9C-648284567CA5}"/>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8" name="Rectangle 10">
              <a:extLst>
                <a:ext uri="{FF2B5EF4-FFF2-40B4-BE49-F238E27FC236}">
                  <a16:creationId xmlns:a16="http://schemas.microsoft.com/office/drawing/2014/main" id="{A1EC01BF-444F-4D1B-8535-81CE27A64AD3}"/>
                </a:ext>
              </a:extLst>
            </p:cNvPr>
            <p:cNvSpPr>
              <a:spLocks noChangeArrowheads="1"/>
            </p:cNvSpPr>
            <p:nvPr/>
          </p:nvSpPr>
          <p:spPr bwMode="auto">
            <a:xfrm>
              <a:off x="400" y="1536"/>
              <a:ext cx="20" cy="663"/>
            </a:xfrm>
            <a:prstGeom prst="rect">
              <a:avLst/>
            </a:prstGeom>
            <a:solidFill>
              <a:schemeClr val="bg2"/>
            </a:soli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9" name="Rectangle 11">
              <a:extLst>
                <a:ext uri="{FF2B5EF4-FFF2-40B4-BE49-F238E27FC236}">
                  <a16:creationId xmlns:a16="http://schemas.microsoft.com/office/drawing/2014/main" id="{AB760986-33C9-468B-8CC1-B26BD506C559}"/>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sp>
        <p:nvSpPr>
          <p:cNvPr id="224268" name="Rectangle 12"/>
          <p:cNvSpPr>
            <a:spLocks noGrp="1" noChangeArrowheads="1"/>
          </p:cNvSpPr>
          <p:nvPr>
            <p:ph type="ctrTitle"/>
          </p:nvPr>
        </p:nvSpPr>
        <p:spPr>
          <a:xfrm>
            <a:off x="990600" y="1676400"/>
            <a:ext cx="7772400" cy="1462088"/>
          </a:xfrm>
        </p:spPr>
        <p:txBody>
          <a:bodyPr/>
          <a:lstStyle>
            <a:lvl1pPr>
              <a:defRPr/>
            </a:lvl1pPr>
          </a:lstStyle>
          <a:p>
            <a:pPr lvl="0"/>
            <a:r>
              <a:rPr lang="ja-JP" altLang="en-US" noProof="0"/>
              <a:t>マスタ タイトルの書式設定</a:t>
            </a:r>
          </a:p>
        </p:txBody>
      </p:sp>
      <p:sp>
        <p:nvSpPr>
          <p:cNvPr id="22426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14" name="Rectangle 14">
            <a:extLst>
              <a:ext uri="{FF2B5EF4-FFF2-40B4-BE49-F238E27FC236}">
                <a16:creationId xmlns:a16="http://schemas.microsoft.com/office/drawing/2014/main" id="{59D5B07F-D111-4B36-93A2-CB65052AF897}"/>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62FD03DE-F6AC-4A25-8B4E-8D96EE5A9BDE}" type="datetime1">
              <a:rPr lang="ja-JP" altLang="en-US" smtClean="0"/>
              <a:t>2024/9/16</a:t>
            </a:fld>
            <a:endParaRPr lang="en-US" altLang="ja-JP"/>
          </a:p>
        </p:txBody>
      </p:sp>
      <p:sp>
        <p:nvSpPr>
          <p:cNvPr id="15" name="Rectangle 15">
            <a:extLst>
              <a:ext uri="{FF2B5EF4-FFF2-40B4-BE49-F238E27FC236}">
                <a16:creationId xmlns:a16="http://schemas.microsoft.com/office/drawing/2014/main" id="{8EC2C2FC-4D37-4F4B-90D2-48D077BAD2F7}"/>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69D59724-FB5B-4A88-BED6-69328B252DC6}"/>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9CCCE354-DC43-4D59-98A0-551E7A76B64F}" type="slidenum">
              <a:rPr lang="ja-JP" altLang="en-US"/>
              <a:pPr/>
              <a:t>‹#›</a:t>
            </a:fld>
            <a:endParaRPr lang="en-US" altLang="ja-JP"/>
          </a:p>
        </p:txBody>
      </p:sp>
    </p:spTree>
    <p:extLst>
      <p:ext uri="{BB962C8B-B14F-4D97-AF65-F5344CB8AC3E}">
        <p14:creationId xmlns:p14="http://schemas.microsoft.com/office/powerpoint/2010/main" val="662055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80B298E1-CA75-4F81-9DC6-1CF991C52754}"/>
              </a:ext>
            </a:extLst>
          </p:cNvPr>
          <p:cNvSpPr>
            <a:spLocks noGrp="1" noChangeArrowheads="1"/>
          </p:cNvSpPr>
          <p:nvPr>
            <p:ph type="dt" sz="half" idx="10"/>
          </p:nvPr>
        </p:nvSpPr>
        <p:spPr>
          <a:ln/>
        </p:spPr>
        <p:txBody>
          <a:bodyPr/>
          <a:lstStyle>
            <a:lvl1pPr>
              <a:defRPr/>
            </a:lvl1pPr>
          </a:lstStyle>
          <a:p>
            <a:pPr>
              <a:defRPr/>
            </a:pPr>
            <a:fld id="{374B6818-0785-46A1-AD26-46DB888AD306}" type="datetime1">
              <a:rPr lang="ja-JP" altLang="en-US" smtClean="0"/>
              <a:t>2024/9/16</a:t>
            </a:fld>
            <a:endParaRPr lang="en-US" altLang="ja-JP"/>
          </a:p>
        </p:txBody>
      </p:sp>
      <p:sp>
        <p:nvSpPr>
          <p:cNvPr id="5" name="Rectangle 12">
            <a:extLst>
              <a:ext uri="{FF2B5EF4-FFF2-40B4-BE49-F238E27FC236}">
                <a16:creationId xmlns:a16="http://schemas.microsoft.com/office/drawing/2014/main" id="{6E728535-CDF8-40F7-9CAC-F14BDB7F44F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57156524-BBB9-4CED-A2C2-15B8B1CEC8A2}"/>
              </a:ext>
            </a:extLst>
          </p:cNvPr>
          <p:cNvSpPr>
            <a:spLocks noGrp="1" noChangeArrowheads="1"/>
          </p:cNvSpPr>
          <p:nvPr>
            <p:ph type="sldNum" sz="quarter" idx="12"/>
          </p:nvPr>
        </p:nvSpPr>
        <p:spPr>
          <a:ln/>
        </p:spPr>
        <p:txBody>
          <a:bodyPr/>
          <a:lstStyle>
            <a:lvl1pPr>
              <a:defRPr/>
            </a:lvl1pPr>
          </a:lstStyle>
          <a:p>
            <a:fld id="{E499FCA4-06D7-44E5-B129-381416774278}" type="slidenum">
              <a:rPr lang="ja-JP" altLang="en-US"/>
              <a:pPr/>
              <a:t>‹#›</a:t>
            </a:fld>
            <a:endParaRPr lang="en-US" altLang="ja-JP"/>
          </a:p>
        </p:txBody>
      </p:sp>
    </p:spTree>
    <p:extLst>
      <p:ext uri="{BB962C8B-B14F-4D97-AF65-F5344CB8AC3E}">
        <p14:creationId xmlns:p14="http://schemas.microsoft.com/office/powerpoint/2010/main" val="2071263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04050" y="214313"/>
            <a:ext cx="1951038" cy="59182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150938" y="214313"/>
            <a:ext cx="5700712" cy="5918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6EBF7CBE-C318-43A6-B6DD-1E37CCD47331}"/>
              </a:ext>
            </a:extLst>
          </p:cNvPr>
          <p:cNvSpPr>
            <a:spLocks noGrp="1" noChangeArrowheads="1"/>
          </p:cNvSpPr>
          <p:nvPr>
            <p:ph type="dt" sz="half" idx="10"/>
          </p:nvPr>
        </p:nvSpPr>
        <p:spPr>
          <a:ln/>
        </p:spPr>
        <p:txBody>
          <a:bodyPr/>
          <a:lstStyle>
            <a:lvl1pPr>
              <a:defRPr/>
            </a:lvl1pPr>
          </a:lstStyle>
          <a:p>
            <a:pPr>
              <a:defRPr/>
            </a:pPr>
            <a:fld id="{00EC40D5-6EF1-440A-974F-850B2B4DD00B}" type="datetime1">
              <a:rPr lang="ja-JP" altLang="en-US" smtClean="0"/>
              <a:t>2024/9/16</a:t>
            </a:fld>
            <a:endParaRPr lang="en-US" altLang="ja-JP"/>
          </a:p>
        </p:txBody>
      </p:sp>
      <p:sp>
        <p:nvSpPr>
          <p:cNvPr id="5" name="Rectangle 12">
            <a:extLst>
              <a:ext uri="{FF2B5EF4-FFF2-40B4-BE49-F238E27FC236}">
                <a16:creationId xmlns:a16="http://schemas.microsoft.com/office/drawing/2014/main" id="{4C4CF483-94DC-4AC3-8F35-20AC0115B09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09F54AE-9524-4B8F-A57C-6E1B654DE742}"/>
              </a:ext>
            </a:extLst>
          </p:cNvPr>
          <p:cNvSpPr>
            <a:spLocks noGrp="1" noChangeArrowheads="1"/>
          </p:cNvSpPr>
          <p:nvPr>
            <p:ph type="sldNum" sz="quarter" idx="12"/>
          </p:nvPr>
        </p:nvSpPr>
        <p:spPr>
          <a:ln/>
        </p:spPr>
        <p:txBody>
          <a:bodyPr/>
          <a:lstStyle>
            <a:lvl1pPr>
              <a:defRPr/>
            </a:lvl1pPr>
          </a:lstStyle>
          <a:p>
            <a:fld id="{0B150504-1380-4051-B723-F1C4EE7BC4A3}" type="slidenum">
              <a:rPr lang="ja-JP" altLang="en-US"/>
              <a:pPr/>
              <a:t>‹#›</a:t>
            </a:fld>
            <a:endParaRPr lang="en-US" altLang="ja-JP"/>
          </a:p>
        </p:txBody>
      </p:sp>
    </p:spTree>
    <p:extLst>
      <p:ext uri="{BB962C8B-B14F-4D97-AF65-F5344CB8AC3E}">
        <p14:creationId xmlns:p14="http://schemas.microsoft.com/office/powerpoint/2010/main" val="2391817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150938" y="214313"/>
            <a:ext cx="7793037" cy="1462087"/>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182688" y="2017713"/>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145088" y="2017713"/>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944C4E11-442C-4AA1-B5F9-D9576237B910}"/>
              </a:ext>
            </a:extLst>
          </p:cNvPr>
          <p:cNvSpPr>
            <a:spLocks noGrp="1" noChangeArrowheads="1"/>
          </p:cNvSpPr>
          <p:nvPr>
            <p:ph type="dt" sz="half" idx="10"/>
          </p:nvPr>
        </p:nvSpPr>
        <p:spPr>
          <a:ln/>
        </p:spPr>
        <p:txBody>
          <a:bodyPr/>
          <a:lstStyle>
            <a:lvl1pPr>
              <a:defRPr/>
            </a:lvl1pPr>
          </a:lstStyle>
          <a:p>
            <a:pPr>
              <a:defRPr/>
            </a:pPr>
            <a:fld id="{0F1FB4CF-A321-4489-A9A0-C6796B0C1B81}" type="datetime1">
              <a:rPr lang="ja-JP" altLang="en-US" smtClean="0"/>
              <a:t>2024/9/16</a:t>
            </a:fld>
            <a:endParaRPr lang="en-US" altLang="ja-JP"/>
          </a:p>
        </p:txBody>
      </p:sp>
      <p:sp>
        <p:nvSpPr>
          <p:cNvPr id="6" name="Rectangle 12">
            <a:extLst>
              <a:ext uri="{FF2B5EF4-FFF2-40B4-BE49-F238E27FC236}">
                <a16:creationId xmlns:a16="http://schemas.microsoft.com/office/drawing/2014/main" id="{97EB9417-4196-43A3-B1C9-6F13787A395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168E79FE-4AE6-48BC-8DD6-7B45C582C33D}"/>
              </a:ext>
            </a:extLst>
          </p:cNvPr>
          <p:cNvSpPr>
            <a:spLocks noGrp="1" noChangeArrowheads="1"/>
          </p:cNvSpPr>
          <p:nvPr>
            <p:ph type="sldNum" sz="quarter" idx="12"/>
          </p:nvPr>
        </p:nvSpPr>
        <p:spPr>
          <a:ln/>
        </p:spPr>
        <p:txBody>
          <a:bodyPr/>
          <a:lstStyle>
            <a:lvl1pPr>
              <a:defRPr/>
            </a:lvl1pPr>
          </a:lstStyle>
          <a:p>
            <a:fld id="{A0759155-9DD6-4D38-B745-DC27E71AA999}" type="slidenum">
              <a:rPr lang="ja-JP" altLang="en-US"/>
              <a:pPr/>
              <a:t>‹#›</a:t>
            </a:fld>
            <a:endParaRPr lang="en-US" altLang="ja-JP"/>
          </a:p>
        </p:txBody>
      </p:sp>
    </p:spTree>
    <p:extLst>
      <p:ext uri="{BB962C8B-B14F-4D97-AF65-F5344CB8AC3E}">
        <p14:creationId xmlns:p14="http://schemas.microsoft.com/office/powerpoint/2010/main" val="765119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150938" y="214313"/>
            <a:ext cx="7793037" cy="1462087"/>
          </a:xfrm>
        </p:spPr>
        <p:txBody>
          <a:bodyPr/>
          <a:lstStyle/>
          <a:p>
            <a:r>
              <a:rPr lang="ja-JP" altLang="en-US"/>
              <a:t>マスター タイトルの書式設定</a:t>
            </a:r>
          </a:p>
        </p:txBody>
      </p:sp>
      <p:sp>
        <p:nvSpPr>
          <p:cNvPr id="3" name="表プレースホルダー 2"/>
          <p:cNvSpPr>
            <a:spLocks noGrp="1"/>
          </p:cNvSpPr>
          <p:nvPr>
            <p:ph type="tbl" idx="1"/>
          </p:nvPr>
        </p:nvSpPr>
        <p:spPr>
          <a:xfrm>
            <a:off x="1182688" y="2017713"/>
            <a:ext cx="7772400" cy="4114800"/>
          </a:xfrm>
        </p:spPr>
        <p:txBody>
          <a:bodyPr/>
          <a:lstStyle/>
          <a:p>
            <a:pPr lvl="0"/>
            <a:endParaRPr lang="ja-JP" altLang="en-US" noProof="0"/>
          </a:p>
        </p:txBody>
      </p:sp>
      <p:sp>
        <p:nvSpPr>
          <p:cNvPr id="4" name="Rectangle 11">
            <a:extLst>
              <a:ext uri="{FF2B5EF4-FFF2-40B4-BE49-F238E27FC236}">
                <a16:creationId xmlns:a16="http://schemas.microsoft.com/office/drawing/2014/main" id="{3EA6D29F-7FB5-4C8F-935B-77BF93AB5D7F}"/>
              </a:ext>
            </a:extLst>
          </p:cNvPr>
          <p:cNvSpPr>
            <a:spLocks noGrp="1" noChangeArrowheads="1"/>
          </p:cNvSpPr>
          <p:nvPr>
            <p:ph type="dt" sz="half" idx="10"/>
          </p:nvPr>
        </p:nvSpPr>
        <p:spPr>
          <a:ln/>
        </p:spPr>
        <p:txBody>
          <a:bodyPr/>
          <a:lstStyle>
            <a:lvl1pPr>
              <a:defRPr/>
            </a:lvl1pPr>
          </a:lstStyle>
          <a:p>
            <a:pPr>
              <a:defRPr/>
            </a:pPr>
            <a:fld id="{7CEBF43B-E801-4CC0-A722-4BB32441770A}" type="datetime1">
              <a:rPr lang="ja-JP" altLang="en-US" smtClean="0"/>
              <a:t>2024/9/16</a:t>
            </a:fld>
            <a:endParaRPr lang="en-US" altLang="ja-JP"/>
          </a:p>
        </p:txBody>
      </p:sp>
      <p:sp>
        <p:nvSpPr>
          <p:cNvPr id="5" name="Rectangle 12">
            <a:extLst>
              <a:ext uri="{FF2B5EF4-FFF2-40B4-BE49-F238E27FC236}">
                <a16:creationId xmlns:a16="http://schemas.microsoft.com/office/drawing/2014/main" id="{55C4D61F-67E3-40EE-A709-510636BB03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EF4B4732-E96D-4602-B72F-2AA095FD98C6}"/>
              </a:ext>
            </a:extLst>
          </p:cNvPr>
          <p:cNvSpPr>
            <a:spLocks noGrp="1" noChangeArrowheads="1"/>
          </p:cNvSpPr>
          <p:nvPr>
            <p:ph type="sldNum" sz="quarter" idx="12"/>
          </p:nvPr>
        </p:nvSpPr>
        <p:spPr>
          <a:ln/>
        </p:spPr>
        <p:txBody>
          <a:bodyPr/>
          <a:lstStyle>
            <a:lvl1pPr>
              <a:defRPr/>
            </a:lvl1pPr>
          </a:lstStyle>
          <a:p>
            <a:fld id="{427658C3-A589-4F6A-94E8-5CA99E9FB8FC}" type="slidenum">
              <a:rPr lang="ja-JP" altLang="en-US"/>
              <a:pPr/>
              <a:t>‹#›</a:t>
            </a:fld>
            <a:endParaRPr lang="en-US" altLang="ja-JP"/>
          </a:p>
        </p:txBody>
      </p:sp>
    </p:spTree>
    <p:extLst>
      <p:ext uri="{BB962C8B-B14F-4D97-AF65-F5344CB8AC3E}">
        <p14:creationId xmlns:p14="http://schemas.microsoft.com/office/powerpoint/2010/main" val="148332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7878F6A7-04F0-4F66-8375-35CE80B4C3BB}"/>
              </a:ext>
            </a:extLst>
          </p:cNvPr>
          <p:cNvSpPr>
            <a:spLocks noGrp="1" noChangeArrowheads="1"/>
          </p:cNvSpPr>
          <p:nvPr>
            <p:ph type="dt" sz="half" idx="10"/>
          </p:nvPr>
        </p:nvSpPr>
        <p:spPr>
          <a:ln/>
        </p:spPr>
        <p:txBody>
          <a:bodyPr/>
          <a:lstStyle>
            <a:lvl1pPr>
              <a:defRPr/>
            </a:lvl1pPr>
          </a:lstStyle>
          <a:p>
            <a:pPr>
              <a:defRPr/>
            </a:pPr>
            <a:fld id="{496B0A8A-91A4-4404-8C70-DB40BA4ABDDC}" type="datetime1">
              <a:rPr lang="ja-JP" altLang="en-US" smtClean="0"/>
              <a:t>2024/9/16</a:t>
            </a:fld>
            <a:endParaRPr lang="en-US" altLang="ja-JP"/>
          </a:p>
        </p:txBody>
      </p:sp>
      <p:sp>
        <p:nvSpPr>
          <p:cNvPr id="5" name="Rectangle 12">
            <a:extLst>
              <a:ext uri="{FF2B5EF4-FFF2-40B4-BE49-F238E27FC236}">
                <a16:creationId xmlns:a16="http://schemas.microsoft.com/office/drawing/2014/main" id="{3984BAB8-E0B8-4C11-8045-3A39664DF15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CADF1356-D871-4954-B7C8-C4E8FA005EFB}"/>
              </a:ext>
            </a:extLst>
          </p:cNvPr>
          <p:cNvSpPr>
            <a:spLocks noGrp="1" noChangeArrowheads="1"/>
          </p:cNvSpPr>
          <p:nvPr>
            <p:ph type="sldNum" sz="quarter" idx="12"/>
          </p:nvPr>
        </p:nvSpPr>
        <p:spPr>
          <a:ln/>
        </p:spPr>
        <p:txBody>
          <a:bodyPr/>
          <a:lstStyle>
            <a:lvl1pPr>
              <a:defRPr/>
            </a:lvl1pPr>
          </a:lstStyle>
          <a:p>
            <a:fld id="{E3BD86F4-6799-4DA7-8F98-E0A0F98D7D83}" type="slidenum">
              <a:rPr lang="ja-JP" altLang="en-US"/>
              <a:pPr/>
              <a:t>‹#›</a:t>
            </a:fld>
            <a:endParaRPr lang="en-US" altLang="ja-JP"/>
          </a:p>
        </p:txBody>
      </p:sp>
    </p:spTree>
    <p:extLst>
      <p:ext uri="{BB962C8B-B14F-4D97-AF65-F5344CB8AC3E}">
        <p14:creationId xmlns:p14="http://schemas.microsoft.com/office/powerpoint/2010/main" val="1315997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1">
            <a:extLst>
              <a:ext uri="{FF2B5EF4-FFF2-40B4-BE49-F238E27FC236}">
                <a16:creationId xmlns:a16="http://schemas.microsoft.com/office/drawing/2014/main" id="{4771CD53-E488-48BF-9C7C-3E1A784870AD}"/>
              </a:ext>
            </a:extLst>
          </p:cNvPr>
          <p:cNvSpPr>
            <a:spLocks noGrp="1" noChangeArrowheads="1"/>
          </p:cNvSpPr>
          <p:nvPr>
            <p:ph type="dt" sz="half" idx="10"/>
          </p:nvPr>
        </p:nvSpPr>
        <p:spPr>
          <a:ln/>
        </p:spPr>
        <p:txBody>
          <a:bodyPr/>
          <a:lstStyle>
            <a:lvl1pPr>
              <a:defRPr/>
            </a:lvl1pPr>
          </a:lstStyle>
          <a:p>
            <a:pPr>
              <a:defRPr/>
            </a:pPr>
            <a:fld id="{5D0EB85E-6614-4305-9EAE-98FC90050CC8}" type="datetime1">
              <a:rPr lang="ja-JP" altLang="en-US" smtClean="0"/>
              <a:t>2024/9/16</a:t>
            </a:fld>
            <a:endParaRPr lang="en-US" altLang="ja-JP"/>
          </a:p>
        </p:txBody>
      </p:sp>
      <p:sp>
        <p:nvSpPr>
          <p:cNvPr id="5" name="Rectangle 12">
            <a:extLst>
              <a:ext uri="{FF2B5EF4-FFF2-40B4-BE49-F238E27FC236}">
                <a16:creationId xmlns:a16="http://schemas.microsoft.com/office/drawing/2014/main" id="{0CE69BEC-DCB1-4559-A357-17EC66AA5BA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90E259C3-6F1C-4E15-BA8B-B9A088982308}"/>
              </a:ext>
            </a:extLst>
          </p:cNvPr>
          <p:cNvSpPr>
            <a:spLocks noGrp="1" noChangeArrowheads="1"/>
          </p:cNvSpPr>
          <p:nvPr>
            <p:ph type="sldNum" sz="quarter" idx="12"/>
          </p:nvPr>
        </p:nvSpPr>
        <p:spPr>
          <a:ln/>
        </p:spPr>
        <p:txBody>
          <a:bodyPr/>
          <a:lstStyle>
            <a:lvl1pPr>
              <a:defRPr/>
            </a:lvl1pPr>
          </a:lstStyle>
          <a:p>
            <a:fld id="{2FC99E09-991A-4C21-A79E-C76DBB9912D2}" type="slidenum">
              <a:rPr lang="ja-JP" altLang="en-US"/>
              <a:pPr/>
              <a:t>‹#›</a:t>
            </a:fld>
            <a:endParaRPr lang="en-US" altLang="ja-JP"/>
          </a:p>
        </p:txBody>
      </p:sp>
    </p:spTree>
    <p:extLst>
      <p:ext uri="{BB962C8B-B14F-4D97-AF65-F5344CB8AC3E}">
        <p14:creationId xmlns:p14="http://schemas.microsoft.com/office/powerpoint/2010/main" val="262229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188BEA94-BBC7-44A4-AF2B-E8B37C17D836}"/>
              </a:ext>
            </a:extLst>
          </p:cNvPr>
          <p:cNvSpPr>
            <a:spLocks noGrp="1" noChangeArrowheads="1"/>
          </p:cNvSpPr>
          <p:nvPr>
            <p:ph type="dt" sz="half" idx="10"/>
          </p:nvPr>
        </p:nvSpPr>
        <p:spPr>
          <a:ln/>
        </p:spPr>
        <p:txBody>
          <a:bodyPr/>
          <a:lstStyle>
            <a:lvl1pPr>
              <a:defRPr/>
            </a:lvl1pPr>
          </a:lstStyle>
          <a:p>
            <a:pPr>
              <a:defRPr/>
            </a:pPr>
            <a:fld id="{F600CAA7-C202-46A4-B935-6EDCAA42ADA6}" type="datetime1">
              <a:rPr lang="ja-JP" altLang="en-US" smtClean="0"/>
              <a:t>2024/9/16</a:t>
            </a:fld>
            <a:endParaRPr lang="en-US" altLang="ja-JP"/>
          </a:p>
        </p:txBody>
      </p:sp>
      <p:sp>
        <p:nvSpPr>
          <p:cNvPr id="6" name="Rectangle 12">
            <a:extLst>
              <a:ext uri="{FF2B5EF4-FFF2-40B4-BE49-F238E27FC236}">
                <a16:creationId xmlns:a16="http://schemas.microsoft.com/office/drawing/2014/main" id="{CAF864A1-1FE2-488D-8638-9A6B82A5B0E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6DB2631E-59FA-4517-B095-A7E36531D195}"/>
              </a:ext>
            </a:extLst>
          </p:cNvPr>
          <p:cNvSpPr>
            <a:spLocks noGrp="1" noChangeArrowheads="1"/>
          </p:cNvSpPr>
          <p:nvPr>
            <p:ph type="sldNum" sz="quarter" idx="12"/>
          </p:nvPr>
        </p:nvSpPr>
        <p:spPr>
          <a:ln/>
        </p:spPr>
        <p:txBody>
          <a:bodyPr/>
          <a:lstStyle>
            <a:lvl1pPr>
              <a:defRPr/>
            </a:lvl1pPr>
          </a:lstStyle>
          <a:p>
            <a:fld id="{3188B73F-49A0-4083-BEF7-2E79CC5EBA41}" type="slidenum">
              <a:rPr lang="ja-JP" altLang="en-US"/>
              <a:pPr/>
              <a:t>‹#›</a:t>
            </a:fld>
            <a:endParaRPr lang="en-US" altLang="ja-JP"/>
          </a:p>
        </p:txBody>
      </p:sp>
    </p:spTree>
    <p:extLst>
      <p:ext uri="{BB962C8B-B14F-4D97-AF65-F5344CB8AC3E}">
        <p14:creationId xmlns:p14="http://schemas.microsoft.com/office/powerpoint/2010/main" val="2582712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81AFE6E2-6789-47D2-9A43-21F7501988FE}"/>
              </a:ext>
            </a:extLst>
          </p:cNvPr>
          <p:cNvSpPr>
            <a:spLocks noGrp="1" noChangeArrowheads="1"/>
          </p:cNvSpPr>
          <p:nvPr>
            <p:ph type="dt" sz="half" idx="10"/>
          </p:nvPr>
        </p:nvSpPr>
        <p:spPr>
          <a:ln/>
        </p:spPr>
        <p:txBody>
          <a:bodyPr/>
          <a:lstStyle>
            <a:lvl1pPr>
              <a:defRPr/>
            </a:lvl1pPr>
          </a:lstStyle>
          <a:p>
            <a:pPr>
              <a:defRPr/>
            </a:pPr>
            <a:fld id="{A1162F09-A5D3-4590-8948-50C3BAE5F5E4}" type="datetime1">
              <a:rPr lang="ja-JP" altLang="en-US" smtClean="0"/>
              <a:t>2024/9/16</a:t>
            </a:fld>
            <a:endParaRPr lang="en-US" altLang="ja-JP"/>
          </a:p>
        </p:txBody>
      </p:sp>
      <p:sp>
        <p:nvSpPr>
          <p:cNvPr id="8" name="Rectangle 12">
            <a:extLst>
              <a:ext uri="{FF2B5EF4-FFF2-40B4-BE49-F238E27FC236}">
                <a16:creationId xmlns:a16="http://schemas.microsoft.com/office/drawing/2014/main" id="{7BC9DA28-34DE-4BA4-9ED9-24EE9B001B5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6463E86E-F375-4173-AC12-3FC79BCF4998}"/>
              </a:ext>
            </a:extLst>
          </p:cNvPr>
          <p:cNvSpPr>
            <a:spLocks noGrp="1" noChangeArrowheads="1"/>
          </p:cNvSpPr>
          <p:nvPr>
            <p:ph type="sldNum" sz="quarter" idx="12"/>
          </p:nvPr>
        </p:nvSpPr>
        <p:spPr>
          <a:ln/>
        </p:spPr>
        <p:txBody>
          <a:bodyPr/>
          <a:lstStyle>
            <a:lvl1pPr>
              <a:defRPr/>
            </a:lvl1pPr>
          </a:lstStyle>
          <a:p>
            <a:fld id="{8A5B7783-0C82-494C-B60E-84DAB6232D76}" type="slidenum">
              <a:rPr lang="ja-JP" altLang="en-US"/>
              <a:pPr/>
              <a:t>‹#›</a:t>
            </a:fld>
            <a:endParaRPr lang="en-US" altLang="ja-JP"/>
          </a:p>
        </p:txBody>
      </p:sp>
    </p:spTree>
    <p:extLst>
      <p:ext uri="{BB962C8B-B14F-4D97-AF65-F5344CB8AC3E}">
        <p14:creationId xmlns:p14="http://schemas.microsoft.com/office/powerpoint/2010/main" val="4173846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1">
            <a:extLst>
              <a:ext uri="{FF2B5EF4-FFF2-40B4-BE49-F238E27FC236}">
                <a16:creationId xmlns:a16="http://schemas.microsoft.com/office/drawing/2014/main" id="{69CA747D-F7B5-40DC-A894-FFCACA12EB51}"/>
              </a:ext>
            </a:extLst>
          </p:cNvPr>
          <p:cNvSpPr>
            <a:spLocks noGrp="1" noChangeArrowheads="1"/>
          </p:cNvSpPr>
          <p:nvPr>
            <p:ph type="dt" sz="half" idx="10"/>
          </p:nvPr>
        </p:nvSpPr>
        <p:spPr>
          <a:ln/>
        </p:spPr>
        <p:txBody>
          <a:bodyPr/>
          <a:lstStyle>
            <a:lvl1pPr>
              <a:defRPr/>
            </a:lvl1pPr>
          </a:lstStyle>
          <a:p>
            <a:pPr>
              <a:defRPr/>
            </a:pPr>
            <a:fld id="{0828AE74-2268-4500-A531-C0A1D00889EB}" type="datetime1">
              <a:rPr lang="ja-JP" altLang="en-US" smtClean="0"/>
              <a:t>2024/9/16</a:t>
            </a:fld>
            <a:endParaRPr lang="en-US" altLang="ja-JP"/>
          </a:p>
        </p:txBody>
      </p:sp>
      <p:sp>
        <p:nvSpPr>
          <p:cNvPr id="4" name="Rectangle 12">
            <a:extLst>
              <a:ext uri="{FF2B5EF4-FFF2-40B4-BE49-F238E27FC236}">
                <a16:creationId xmlns:a16="http://schemas.microsoft.com/office/drawing/2014/main" id="{96DECFB8-3EF9-452F-BE3F-FB5415BD6AC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8B2E8D94-05A5-43AE-97B7-8C148634885F}"/>
              </a:ext>
            </a:extLst>
          </p:cNvPr>
          <p:cNvSpPr>
            <a:spLocks noGrp="1" noChangeArrowheads="1"/>
          </p:cNvSpPr>
          <p:nvPr>
            <p:ph type="sldNum" sz="quarter" idx="12"/>
          </p:nvPr>
        </p:nvSpPr>
        <p:spPr>
          <a:ln/>
        </p:spPr>
        <p:txBody>
          <a:bodyPr/>
          <a:lstStyle>
            <a:lvl1pPr>
              <a:defRPr/>
            </a:lvl1pPr>
          </a:lstStyle>
          <a:p>
            <a:fld id="{659038FA-8505-4894-88FA-124ED32DF2BF}" type="slidenum">
              <a:rPr lang="ja-JP" altLang="en-US"/>
              <a:pPr/>
              <a:t>‹#›</a:t>
            </a:fld>
            <a:endParaRPr lang="en-US" altLang="ja-JP"/>
          </a:p>
        </p:txBody>
      </p:sp>
    </p:spTree>
    <p:extLst>
      <p:ext uri="{BB962C8B-B14F-4D97-AF65-F5344CB8AC3E}">
        <p14:creationId xmlns:p14="http://schemas.microsoft.com/office/powerpoint/2010/main" val="183075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DC434C85-BD29-48D4-B865-C84F98F3B730}"/>
              </a:ext>
            </a:extLst>
          </p:cNvPr>
          <p:cNvSpPr>
            <a:spLocks noGrp="1" noChangeArrowheads="1"/>
          </p:cNvSpPr>
          <p:nvPr>
            <p:ph type="dt" sz="half" idx="10"/>
          </p:nvPr>
        </p:nvSpPr>
        <p:spPr>
          <a:ln/>
        </p:spPr>
        <p:txBody>
          <a:bodyPr/>
          <a:lstStyle>
            <a:lvl1pPr>
              <a:defRPr/>
            </a:lvl1pPr>
          </a:lstStyle>
          <a:p>
            <a:pPr>
              <a:defRPr/>
            </a:pPr>
            <a:fld id="{7FF7757F-2C5B-4110-AC19-E4ACF177D07E}" type="datetime1">
              <a:rPr lang="ja-JP" altLang="en-US" smtClean="0"/>
              <a:t>2024/9/16</a:t>
            </a:fld>
            <a:endParaRPr lang="en-US" altLang="ja-JP"/>
          </a:p>
        </p:txBody>
      </p:sp>
      <p:sp>
        <p:nvSpPr>
          <p:cNvPr id="3" name="Rectangle 12">
            <a:extLst>
              <a:ext uri="{FF2B5EF4-FFF2-40B4-BE49-F238E27FC236}">
                <a16:creationId xmlns:a16="http://schemas.microsoft.com/office/drawing/2014/main" id="{B32D97BA-C49B-46B2-B432-F6910212B94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D63E35BA-CA67-4C70-B46E-0C7F887E354A}"/>
              </a:ext>
            </a:extLst>
          </p:cNvPr>
          <p:cNvSpPr>
            <a:spLocks noGrp="1" noChangeArrowheads="1"/>
          </p:cNvSpPr>
          <p:nvPr>
            <p:ph type="sldNum" sz="quarter" idx="12"/>
          </p:nvPr>
        </p:nvSpPr>
        <p:spPr>
          <a:ln/>
        </p:spPr>
        <p:txBody>
          <a:bodyPr/>
          <a:lstStyle>
            <a:lvl1pPr>
              <a:defRPr/>
            </a:lvl1pPr>
          </a:lstStyle>
          <a:p>
            <a:fld id="{C615E7E0-A685-4588-B578-0ED11616B844}" type="slidenum">
              <a:rPr lang="ja-JP" altLang="en-US"/>
              <a:pPr/>
              <a:t>‹#›</a:t>
            </a:fld>
            <a:endParaRPr lang="en-US" altLang="ja-JP"/>
          </a:p>
        </p:txBody>
      </p:sp>
    </p:spTree>
    <p:extLst>
      <p:ext uri="{BB962C8B-B14F-4D97-AF65-F5344CB8AC3E}">
        <p14:creationId xmlns:p14="http://schemas.microsoft.com/office/powerpoint/2010/main" val="695564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BF8E4500-1680-41E9-BC8E-CE9A04165510}"/>
              </a:ext>
            </a:extLst>
          </p:cNvPr>
          <p:cNvSpPr>
            <a:spLocks noGrp="1" noChangeArrowheads="1"/>
          </p:cNvSpPr>
          <p:nvPr>
            <p:ph type="dt" sz="half" idx="10"/>
          </p:nvPr>
        </p:nvSpPr>
        <p:spPr>
          <a:ln/>
        </p:spPr>
        <p:txBody>
          <a:bodyPr/>
          <a:lstStyle>
            <a:lvl1pPr>
              <a:defRPr/>
            </a:lvl1pPr>
          </a:lstStyle>
          <a:p>
            <a:pPr>
              <a:defRPr/>
            </a:pPr>
            <a:fld id="{C600677B-CB5D-4B56-BE90-989FB3603988}" type="datetime1">
              <a:rPr lang="ja-JP" altLang="en-US" smtClean="0"/>
              <a:t>2024/9/16</a:t>
            </a:fld>
            <a:endParaRPr lang="en-US" altLang="ja-JP"/>
          </a:p>
        </p:txBody>
      </p:sp>
      <p:sp>
        <p:nvSpPr>
          <p:cNvPr id="6" name="Rectangle 12">
            <a:extLst>
              <a:ext uri="{FF2B5EF4-FFF2-40B4-BE49-F238E27FC236}">
                <a16:creationId xmlns:a16="http://schemas.microsoft.com/office/drawing/2014/main" id="{8E011DA4-B729-456A-B922-95E2B37C7A0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1D180086-99DA-438B-A2A3-6E7FB272CD23}"/>
              </a:ext>
            </a:extLst>
          </p:cNvPr>
          <p:cNvSpPr>
            <a:spLocks noGrp="1" noChangeArrowheads="1"/>
          </p:cNvSpPr>
          <p:nvPr>
            <p:ph type="sldNum" sz="quarter" idx="12"/>
          </p:nvPr>
        </p:nvSpPr>
        <p:spPr>
          <a:ln/>
        </p:spPr>
        <p:txBody>
          <a:bodyPr/>
          <a:lstStyle>
            <a:lvl1pPr>
              <a:defRPr/>
            </a:lvl1pPr>
          </a:lstStyle>
          <a:p>
            <a:fld id="{2546B054-D834-46BB-9C93-96B932517FB7}" type="slidenum">
              <a:rPr lang="ja-JP" altLang="en-US"/>
              <a:pPr/>
              <a:t>‹#›</a:t>
            </a:fld>
            <a:endParaRPr lang="en-US" altLang="ja-JP"/>
          </a:p>
        </p:txBody>
      </p:sp>
    </p:spTree>
    <p:extLst>
      <p:ext uri="{BB962C8B-B14F-4D97-AF65-F5344CB8AC3E}">
        <p14:creationId xmlns:p14="http://schemas.microsoft.com/office/powerpoint/2010/main" val="2011192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9CAAB5C6-0E89-4E9E-A75F-4EF82503E7FC}"/>
              </a:ext>
            </a:extLst>
          </p:cNvPr>
          <p:cNvSpPr>
            <a:spLocks noGrp="1" noChangeArrowheads="1"/>
          </p:cNvSpPr>
          <p:nvPr>
            <p:ph type="dt" sz="half" idx="10"/>
          </p:nvPr>
        </p:nvSpPr>
        <p:spPr>
          <a:ln/>
        </p:spPr>
        <p:txBody>
          <a:bodyPr/>
          <a:lstStyle>
            <a:lvl1pPr>
              <a:defRPr/>
            </a:lvl1pPr>
          </a:lstStyle>
          <a:p>
            <a:pPr>
              <a:defRPr/>
            </a:pPr>
            <a:fld id="{799ED8B1-36BC-44C2-8859-DE8E9AA64110}" type="datetime1">
              <a:rPr lang="ja-JP" altLang="en-US" smtClean="0"/>
              <a:t>2024/9/16</a:t>
            </a:fld>
            <a:endParaRPr lang="en-US" altLang="ja-JP"/>
          </a:p>
        </p:txBody>
      </p:sp>
      <p:sp>
        <p:nvSpPr>
          <p:cNvPr id="6" name="Rectangle 12">
            <a:extLst>
              <a:ext uri="{FF2B5EF4-FFF2-40B4-BE49-F238E27FC236}">
                <a16:creationId xmlns:a16="http://schemas.microsoft.com/office/drawing/2014/main" id="{DAA2D0D6-0800-4E10-9FE0-A3048B178C9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A1E075FE-E42C-4F35-AF19-9415427F20DF}"/>
              </a:ext>
            </a:extLst>
          </p:cNvPr>
          <p:cNvSpPr>
            <a:spLocks noGrp="1" noChangeArrowheads="1"/>
          </p:cNvSpPr>
          <p:nvPr>
            <p:ph type="sldNum" sz="quarter" idx="12"/>
          </p:nvPr>
        </p:nvSpPr>
        <p:spPr>
          <a:ln/>
        </p:spPr>
        <p:txBody>
          <a:bodyPr/>
          <a:lstStyle>
            <a:lvl1pPr>
              <a:defRPr/>
            </a:lvl1pPr>
          </a:lstStyle>
          <a:p>
            <a:fld id="{17093D63-79B8-44DB-A104-0AEBD8CD0EEC}" type="slidenum">
              <a:rPr lang="ja-JP" altLang="en-US"/>
              <a:pPr/>
              <a:t>‹#›</a:t>
            </a:fld>
            <a:endParaRPr lang="en-US" altLang="ja-JP"/>
          </a:p>
        </p:txBody>
      </p:sp>
    </p:spTree>
    <p:extLst>
      <p:ext uri="{BB962C8B-B14F-4D97-AF65-F5344CB8AC3E}">
        <p14:creationId xmlns:p14="http://schemas.microsoft.com/office/powerpoint/2010/main" val="3062512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BC05B15-2561-474E-8240-F9A9BF2F4946}"/>
              </a:ext>
            </a:extLst>
          </p:cNvPr>
          <p:cNvSpPr>
            <a:spLocks noChangeArrowheads="1"/>
          </p:cNvSpPr>
          <p:nvPr/>
        </p:nvSpPr>
        <p:spPr bwMode="ltGray">
          <a:xfrm>
            <a:off x="417513" y="1098550"/>
            <a:ext cx="438150" cy="474663"/>
          </a:xfrm>
          <a:prstGeom prst="rect">
            <a:avLst/>
          </a:prstGeom>
          <a:solidFill>
            <a:schemeClr val="accent2"/>
          </a:soli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7" name="Rectangle 3">
            <a:extLst>
              <a:ext uri="{FF2B5EF4-FFF2-40B4-BE49-F238E27FC236}">
                <a16:creationId xmlns:a16="http://schemas.microsoft.com/office/drawing/2014/main" id="{33492D17-BBC9-4894-96E2-B3BD0691BEF1}"/>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8" name="Rectangle 4">
            <a:extLst>
              <a:ext uri="{FF2B5EF4-FFF2-40B4-BE49-F238E27FC236}">
                <a16:creationId xmlns:a16="http://schemas.microsoft.com/office/drawing/2014/main" id="{0E97F404-CAA5-4DDA-A2C3-3341AA16789F}"/>
              </a:ext>
            </a:extLst>
          </p:cNvPr>
          <p:cNvSpPr>
            <a:spLocks noChangeArrowheads="1"/>
          </p:cNvSpPr>
          <p:nvPr/>
        </p:nvSpPr>
        <p:spPr bwMode="ltGray">
          <a:xfrm>
            <a:off x="541338" y="1520825"/>
            <a:ext cx="422275" cy="474663"/>
          </a:xfrm>
          <a:prstGeom prst="rect">
            <a:avLst/>
          </a:prstGeom>
          <a:solidFill>
            <a:schemeClr val="folHlink"/>
          </a:soli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9" name="Rectangle 5">
            <a:extLst>
              <a:ext uri="{FF2B5EF4-FFF2-40B4-BE49-F238E27FC236}">
                <a16:creationId xmlns:a16="http://schemas.microsoft.com/office/drawing/2014/main" id="{B9A1EA24-5DD7-4DDA-A3F0-66E1AFAAD84C}"/>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0" name="Rectangle 6">
            <a:extLst>
              <a:ext uri="{FF2B5EF4-FFF2-40B4-BE49-F238E27FC236}">
                <a16:creationId xmlns:a16="http://schemas.microsoft.com/office/drawing/2014/main" id="{61BA6D38-2D5B-4B5E-9286-61F16C7889B8}"/>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1" name="Rectangle 7">
            <a:extLst>
              <a:ext uri="{FF2B5EF4-FFF2-40B4-BE49-F238E27FC236}">
                <a16:creationId xmlns:a16="http://schemas.microsoft.com/office/drawing/2014/main" id="{B8B4BB91-58EA-45D5-8D65-4C7B6264CFF7}"/>
              </a:ext>
            </a:extLst>
          </p:cNvPr>
          <p:cNvSpPr>
            <a:spLocks noChangeArrowheads="1"/>
          </p:cNvSpPr>
          <p:nvPr/>
        </p:nvSpPr>
        <p:spPr bwMode="gray">
          <a:xfrm>
            <a:off x="762000" y="990600"/>
            <a:ext cx="31750" cy="1052513"/>
          </a:xfrm>
          <a:prstGeom prst="rect">
            <a:avLst/>
          </a:prstGeom>
          <a:solidFill>
            <a:schemeClr val="bg2"/>
          </a:soli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2" name="Rectangle 8">
            <a:extLst>
              <a:ext uri="{FF2B5EF4-FFF2-40B4-BE49-F238E27FC236}">
                <a16:creationId xmlns:a16="http://schemas.microsoft.com/office/drawing/2014/main" id="{2151355F-5A69-4C60-B842-EAB5994CDB6F}"/>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3" name="Rectangle 9">
            <a:extLst>
              <a:ext uri="{FF2B5EF4-FFF2-40B4-BE49-F238E27FC236}">
                <a16:creationId xmlns:a16="http://schemas.microsoft.com/office/drawing/2014/main" id="{80CED7BF-E9C7-49FB-A6C7-6DE7EF15D186}"/>
              </a:ext>
            </a:extLst>
          </p:cNvPr>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3C11C315-50DA-4296-880E-C4822E07DAB5}"/>
              </a:ext>
            </a:extLst>
          </p:cNvPr>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23243" name="Rectangle 11">
            <a:extLst>
              <a:ext uri="{FF2B5EF4-FFF2-40B4-BE49-F238E27FC236}">
                <a16:creationId xmlns:a16="http://schemas.microsoft.com/office/drawing/2014/main" id="{BA2A3267-16C5-47AE-816F-55834057FC97}"/>
              </a:ext>
            </a:extLst>
          </p:cNvPr>
          <p:cNvSpPr>
            <a:spLocks noGrp="1" noChangeArrowheads="1"/>
          </p:cNvSpPr>
          <p:nvPr>
            <p:ph type="dt" sz="half" idx="2"/>
          </p:nvPr>
        </p:nvSpPr>
        <p:spPr bwMode="auto">
          <a:xfrm>
            <a:off x="1162050" y="62436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kumimoji="0" sz="1400"/>
            </a:lvl1pPr>
          </a:lstStyle>
          <a:p>
            <a:pPr>
              <a:defRPr/>
            </a:pPr>
            <a:fld id="{09FE02A0-F901-4AFB-B0DB-0BF64CBD7117}" type="datetime1">
              <a:rPr lang="ja-JP" altLang="en-US" smtClean="0"/>
              <a:t>2024/9/16</a:t>
            </a:fld>
            <a:endParaRPr lang="en-US" altLang="ja-JP"/>
          </a:p>
        </p:txBody>
      </p:sp>
      <p:sp>
        <p:nvSpPr>
          <p:cNvPr id="223244" name="Rectangle 12">
            <a:extLst>
              <a:ext uri="{FF2B5EF4-FFF2-40B4-BE49-F238E27FC236}">
                <a16:creationId xmlns:a16="http://schemas.microsoft.com/office/drawing/2014/main" id="{A5EA1548-0980-4CC7-A0E4-04A9D0D95F74}"/>
              </a:ext>
            </a:extLst>
          </p:cNvPr>
          <p:cNvSpPr>
            <a:spLocks noGrp="1" noChangeArrowheads="1"/>
          </p:cNvSpPr>
          <p:nvPr>
            <p:ph type="ftr" sz="quarter" idx="3"/>
          </p:nvPr>
        </p:nvSpPr>
        <p:spPr bwMode="auto">
          <a:xfrm>
            <a:off x="3657600" y="6243638"/>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kumimoji="0" sz="1400"/>
            </a:lvl1pPr>
          </a:lstStyle>
          <a:p>
            <a:pPr>
              <a:defRPr/>
            </a:pPr>
            <a:endParaRPr lang="en-US" altLang="ja-JP"/>
          </a:p>
        </p:txBody>
      </p:sp>
      <p:sp>
        <p:nvSpPr>
          <p:cNvPr id="223245" name="Rectangle 13">
            <a:extLst>
              <a:ext uri="{FF2B5EF4-FFF2-40B4-BE49-F238E27FC236}">
                <a16:creationId xmlns:a16="http://schemas.microsoft.com/office/drawing/2014/main" id="{AE4BBC68-4C83-4872-A386-5C87320F659F}"/>
              </a:ext>
            </a:extLst>
          </p:cNvPr>
          <p:cNvSpPr>
            <a:spLocks noGrp="1" noChangeArrowheads="1"/>
          </p:cNvSpPr>
          <p:nvPr>
            <p:ph type="sldNum" sz="quarter" idx="4"/>
          </p:nvPr>
        </p:nvSpPr>
        <p:spPr bwMode="auto">
          <a:xfrm>
            <a:off x="7042150" y="62436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kumimoji="0" sz="1400"/>
            </a:lvl1pPr>
          </a:lstStyle>
          <a:p>
            <a:fld id="{34B717E6-52A4-45D5-A8C5-3F60D42B65A4}" type="slidenum">
              <a:rPr lang="ja-JP" altLang="en-US"/>
              <a:pPr/>
              <a:t>‹#›</a:t>
            </a:fld>
            <a:endParaRPr lang="en-US" altLang="ja-JP"/>
          </a:p>
        </p:txBody>
      </p:sp>
    </p:spTree>
  </p:cSld>
  <p:clrMap bg1="lt1" tx1="dk1" bg2="lt2" tx2="dk2" accent1="accent1" accent2="accent2" accent3="accent3" accent4="accent4" accent5="accent5" accent6="accent6" hlink="hlink" folHlink="folHlink"/>
  <p:sldLayoutIdLst>
    <p:sldLayoutId id="2147484623" r:id="rId1"/>
    <p:sldLayoutId id="2147484611" r:id="rId2"/>
    <p:sldLayoutId id="2147484612" r:id="rId3"/>
    <p:sldLayoutId id="2147484613" r:id="rId4"/>
    <p:sldLayoutId id="2147484614" r:id="rId5"/>
    <p:sldLayoutId id="2147484615" r:id="rId6"/>
    <p:sldLayoutId id="2147484616" r:id="rId7"/>
    <p:sldLayoutId id="2147484617" r:id="rId8"/>
    <p:sldLayoutId id="2147484618" r:id="rId9"/>
    <p:sldLayoutId id="2147484619" r:id="rId10"/>
    <p:sldLayoutId id="2147484620" r:id="rId11"/>
    <p:sldLayoutId id="2147484621" r:id="rId12"/>
    <p:sldLayoutId id="2147484622"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eb.pref.hyogo.lg.jp/kk11/jinkou-tochitoukei/jinkoubunseki.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eb.pref.hyogo.lg.jp/kk11/jinkou-tochitoukei/jinkoubunseki.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hyperlink" Target="https://web.pref.hyogo.lg.jp/kk11/jinkou-tochitoukei/jinkoupiramiddo.html"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hyperlink" Target="https://ips-u-hyogo.jp/" TargetMode="External"/><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hyperlink" Target="https://ips-u-hyogo.jp/archives/242"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22E2A340-1285-4130-8553-0B0333B43CF2}"/>
              </a:ext>
            </a:extLst>
          </p:cNvPr>
          <p:cNvSpPr>
            <a:spLocks noGrp="1" noChangeArrowheads="1"/>
          </p:cNvSpPr>
          <p:nvPr>
            <p:ph type="ctrTitle"/>
          </p:nvPr>
        </p:nvSpPr>
        <p:spPr>
          <a:xfrm>
            <a:off x="566738" y="1114425"/>
            <a:ext cx="8223250" cy="1143000"/>
          </a:xfrm>
        </p:spPr>
        <p:txBody>
          <a:bodyPr lIns="92075" tIns="46038" rIns="92075" bIns="46038"/>
          <a:lstStyle/>
          <a:p>
            <a:pPr eaLnBrk="1" hangingPunct="1">
              <a:defRPr/>
            </a:pPr>
            <a:r>
              <a:rPr lang="ja-JP" altLang="ja-JP" sz="4000" dirty="0">
                <a:solidFill>
                  <a:schemeClr val="tx1"/>
                </a:solidFill>
                <a:latin typeface="+mn-ea"/>
                <a:ea typeface="+mn-ea"/>
              </a:rPr>
              <a:t>人口</a:t>
            </a:r>
            <a:r>
              <a:rPr lang="ja-JP" altLang="en-US" sz="4000" dirty="0">
                <a:solidFill>
                  <a:schemeClr val="tx1"/>
                </a:solidFill>
                <a:latin typeface="+mn-ea"/>
                <a:ea typeface="+mn-ea"/>
              </a:rPr>
              <a:t>分析ワークシートの見方・使い方</a:t>
            </a:r>
            <a:endParaRPr lang="ja-JP" altLang="ja-JP" sz="4000" dirty="0">
              <a:solidFill>
                <a:schemeClr val="tx1"/>
              </a:solidFill>
              <a:latin typeface="+mn-ea"/>
              <a:ea typeface="+mn-ea"/>
            </a:endParaRPr>
          </a:p>
        </p:txBody>
      </p:sp>
      <p:sp>
        <p:nvSpPr>
          <p:cNvPr id="11267" name="Rectangle 3">
            <a:extLst>
              <a:ext uri="{FF2B5EF4-FFF2-40B4-BE49-F238E27FC236}">
                <a16:creationId xmlns:a16="http://schemas.microsoft.com/office/drawing/2014/main" id="{2EBE4311-8199-40BB-B0C6-2C27729772DA}"/>
              </a:ext>
            </a:extLst>
          </p:cNvPr>
          <p:cNvSpPr>
            <a:spLocks noGrp="1" noChangeArrowheads="1"/>
          </p:cNvSpPr>
          <p:nvPr>
            <p:ph type="subTitle" idx="1"/>
          </p:nvPr>
        </p:nvSpPr>
        <p:spPr>
          <a:xfrm>
            <a:off x="221528" y="3328987"/>
            <a:ext cx="8382000" cy="1847850"/>
          </a:xfrm>
        </p:spPr>
        <p:txBody>
          <a:bodyPr lIns="92075" tIns="46038" rIns="92075" bIns="46038"/>
          <a:lstStyle/>
          <a:p>
            <a:pPr eaLnBrk="1" hangingPunct="1">
              <a:defRPr/>
            </a:pPr>
            <a:r>
              <a:rPr lang="ja-JP" altLang="en-US" sz="3600" dirty="0">
                <a:latin typeface="+mn-ea"/>
              </a:rPr>
              <a:t>兵庫県　企画部統計課</a:t>
            </a:r>
            <a:endParaRPr lang="en-US" altLang="ja-JP" sz="3600" dirty="0">
              <a:latin typeface="+mn-ea"/>
            </a:endParaRPr>
          </a:p>
          <a:p>
            <a:pPr eaLnBrk="1" hangingPunct="1">
              <a:defRPr/>
            </a:pPr>
            <a:r>
              <a:rPr lang="ja-JP" altLang="en-US" sz="3600" dirty="0">
                <a:latin typeface="+mn-ea"/>
              </a:rPr>
              <a:t>兵庫県立大学　社会価値創造機構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　　</a:t>
            </a:r>
          </a:p>
          <a:p>
            <a:pPr eaLnBrk="1" hangingPunct="1">
              <a:defRPr/>
            </a:pPr>
            <a:r>
              <a:rPr lang="ja-JP" altLang="en-US" sz="3600" dirty="0">
                <a:latin typeface="+mn-ea"/>
              </a:rPr>
              <a:t>　　　芦谷　恒憲</a:t>
            </a:r>
          </a:p>
        </p:txBody>
      </p:sp>
      <p:graphicFrame>
        <p:nvGraphicFramePr>
          <p:cNvPr id="5125" name="Object 11">
            <a:extLst>
              <a:ext uri="{FF2B5EF4-FFF2-40B4-BE49-F238E27FC236}">
                <a16:creationId xmlns:a16="http://schemas.microsoft.com/office/drawing/2014/main" id="{51AB7F20-6F2A-4357-9276-F09E376E2557}"/>
              </a:ext>
            </a:extLst>
          </p:cNvPr>
          <p:cNvGraphicFramePr>
            <a:graphicFrameLocks noChangeAspect="1"/>
          </p:cNvGraphicFramePr>
          <p:nvPr>
            <p:extLst>
              <p:ext uri="{D42A27DB-BD31-4B8C-83A1-F6EECF244321}">
                <p14:modId xmlns:p14="http://schemas.microsoft.com/office/powerpoint/2010/main" val="2830420958"/>
              </p:ext>
            </p:extLst>
          </p:nvPr>
        </p:nvGraphicFramePr>
        <p:xfrm>
          <a:off x="7007225" y="5451444"/>
          <a:ext cx="1125069" cy="1151856"/>
        </p:xfrm>
        <a:graphic>
          <a:graphicData uri="http://schemas.openxmlformats.org/presentationml/2006/ole">
            <mc:AlternateContent xmlns:mc="http://schemas.openxmlformats.org/markup-compatibility/2006">
              <mc:Choice xmlns:v="urn:schemas-microsoft-com:vml" Requires="v">
                <p:oleObj name="Clip" r:id="rId3" imgW="1720901" imgH="1712671" progId="MS_ClipArt_Gallery.5">
                  <p:embed/>
                </p:oleObj>
              </mc:Choice>
              <mc:Fallback>
                <p:oleObj name="Clip" r:id="rId3" imgW="1720901" imgH="1712671" progId="MS_ClipArt_Gallery.5">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07225" y="5451444"/>
                        <a:ext cx="1125069" cy="1151856"/>
                      </a:xfrm>
                      <a:prstGeom prst="rect">
                        <a:avLst/>
                      </a:prstGeom>
                      <a:noFill/>
                      <a:ln>
                        <a:noFill/>
                      </a:ln>
                    </p:spPr>
                  </p:pic>
                </p:oleObj>
              </mc:Fallback>
            </mc:AlternateContent>
          </a:graphicData>
        </a:graphic>
      </p:graphicFrame>
      <p:sp>
        <p:nvSpPr>
          <p:cNvPr id="5126" name="テキスト ボックス 1">
            <a:extLst>
              <a:ext uri="{FF2B5EF4-FFF2-40B4-BE49-F238E27FC236}">
                <a16:creationId xmlns:a16="http://schemas.microsoft.com/office/drawing/2014/main" id="{CB0D303A-BC23-4AD0-9858-2DF2F7400D5C}"/>
              </a:ext>
            </a:extLst>
          </p:cNvPr>
          <p:cNvSpPr txBox="1">
            <a:spLocks noChangeArrowheads="1"/>
          </p:cNvSpPr>
          <p:nvPr/>
        </p:nvSpPr>
        <p:spPr bwMode="auto">
          <a:xfrm>
            <a:off x="7007225" y="279400"/>
            <a:ext cx="15696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r>
              <a:rPr lang="en-US" altLang="ja-JP" sz="2400">
                <a:latin typeface="ＭＳ Ｐゴシック" panose="020B0600070205080204" pitchFamily="50" charset="-128"/>
              </a:rPr>
              <a:t>2024/9/16</a:t>
            </a:r>
            <a:endParaRPr lang="ja-JP" altLang="en-US" sz="24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FD52A861-8607-4F2C-81A6-B1F404A0B797}"/>
              </a:ext>
            </a:extLst>
          </p:cNvPr>
          <p:cNvSpPr>
            <a:spLocks noGrp="1"/>
          </p:cNvSpPr>
          <p:nvPr>
            <p:ph type="sldNum" sz="quarter" idx="12"/>
          </p:nvPr>
        </p:nvSpPr>
        <p:spPr/>
        <p:txBody>
          <a:bodyPr/>
          <a:lstStyle/>
          <a:p>
            <a:fld id="{9CCCE354-DC43-4D59-98A0-551E7A76B64F}" type="slidenum">
              <a:rPr lang="ja-JP" altLang="en-US" smtClean="0"/>
              <a:pPr/>
              <a:t>1</a:t>
            </a:fld>
            <a:endParaRPr lang="en-US" altLang="ja-JP"/>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left)">
                                      <p:cBhvr>
                                        <p:cTn id="7" dur="500"/>
                                        <p:tgtEl>
                                          <p:spTgt spid="11266"/>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267"/>
                                        </p:tgtEl>
                                        <p:attrNameLst>
                                          <p:attrName>style.visibility</p:attrName>
                                        </p:attrNameLst>
                                      </p:cBhvr>
                                      <p:to>
                                        <p:strVal val="visible"/>
                                      </p:to>
                                    </p:set>
                                    <p:animEffect transition="in" filter="wipe(left)">
                                      <p:cBhvr>
                                        <p:cTn id="11"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7"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57E7A273-521F-46FF-894B-AFD7AB68CCC4}"/>
              </a:ext>
            </a:extLst>
          </p:cNvPr>
          <p:cNvSpPr>
            <a:spLocks noGrp="1" noChangeArrowheads="1"/>
          </p:cNvSpPr>
          <p:nvPr>
            <p:ph type="title"/>
          </p:nvPr>
        </p:nvSpPr>
        <p:spPr>
          <a:xfrm>
            <a:off x="919163" y="219075"/>
            <a:ext cx="8243887" cy="1460500"/>
          </a:xfrm>
        </p:spPr>
        <p:txBody>
          <a:bodyPr/>
          <a:lstStyle/>
          <a:p>
            <a:pPr eaLnBrk="1" hangingPunct="1">
              <a:defRPr/>
            </a:pPr>
            <a:r>
              <a:rPr lang="ja-JP" altLang="en-US" sz="4000" dirty="0">
                <a:latin typeface="+mn-ea"/>
                <a:ea typeface="+mn-ea"/>
              </a:rPr>
              <a:t>国勢調査</a:t>
            </a:r>
            <a:r>
              <a:rPr lang="en-US" altLang="ja-JP" sz="4000" dirty="0">
                <a:latin typeface="+mn-ea"/>
                <a:ea typeface="+mn-ea"/>
              </a:rPr>
              <a:t>(</a:t>
            </a:r>
            <a:r>
              <a:rPr lang="ja-JP" altLang="en-US" sz="4000" dirty="0">
                <a:latin typeface="+mn-ea"/>
                <a:ea typeface="+mn-ea"/>
              </a:rPr>
              <a:t>第</a:t>
            </a:r>
            <a:r>
              <a:rPr lang="en-US" altLang="ja-JP" sz="4000" dirty="0">
                <a:latin typeface="+mn-ea"/>
                <a:ea typeface="+mn-ea"/>
              </a:rPr>
              <a:t>21</a:t>
            </a:r>
            <a:r>
              <a:rPr lang="ja-JP" altLang="en-US" sz="4000" dirty="0">
                <a:latin typeface="+mn-ea"/>
                <a:ea typeface="+mn-ea"/>
              </a:rPr>
              <a:t>回） 兵庫県の</a:t>
            </a:r>
            <a:r>
              <a:rPr lang="en-US" altLang="ja-JP" sz="4000" dirty="0">
                <a:latin typeface="+mn-ea"/>
                <a:ea typeface="+mn-ea"/>
              </a:rPr>
              <a:t>100</a:t>
            </a:r>
            <a:r>
              <a:rPr lang="ja-JP" altLang="en-US" sz="4000" dirty="0">
                <a:latin typeface="+mn-ea"/>
                <a:ea typeface="+mn-ea"/>
              </a:rPr>
              <a:t>年</a:t>
            </a:r>
            <a:br>
              <a:rPr lang="en-US" altLang="ja-JP" sz="4000" dirty="0">
                <a:latin typeface="+mn-ea"/>
                <a:ea typeface="+mn-ea"/>
              </a:rPr>
            </a:br>
            <a:r>
              <a:rPr lang="en-US" altLang="ja-JP" sz="3200" dirty="0">
                <a:latin typeface="+mn-ea"/>
                <a:ea typeface="+mn-ea"/>
              </a:rPr>
              <a:t>1920</a:t>
            </a:r>
            <a:r>
              <a:rPr lang="ja-JP" altLang="en-US" sz="3200" dirty="0">
                <a:latin typeface="+mn-ea"/>
                <a:ea typeface="+mn-ea"/>
              </a:rPr>
              <a:t>年（第</a:t>
            </a:r>
            <a:r>
              <a:rPr lang="en-US" altLang="ja-JP" sz="3200" dirty="0">
                <a:latin typeface="+mn-ea"/>
                <a:ea typeface="+mn-ea"/>
              </a:rPr>
              <a:t>1</a:t>
            </a:r>
            <a:r>
              <a:rPr lang="ja-JP" altLang="en-US" sz="3200" dirty="0">
                <a:latin typeface="+mn-ea"/>
                <a:ea typeface="+mn-ea"/>
              </a:rPr>
              <a:t>回）</a:t>
            </a:r>
            <a:r>
              <a:rPr lang="en-US" altLang="ja-JP" sz="3200" dirty="0">
                <a:latin typeface="+mn-ea"/>
                <a:ea typeface="+mn-ea"/>
              </a:rPr>
              <a:t>=100</a:t>
            </a:r>
            <a:r>
              <a:rPr lang="ja-JP" altLang="en-US" sz="3200" dirty="0">
                <a:latin typeface="+mn-ea"/>
                <a:ea typeface="+mn-ea"/>
              </a:rPr>
              <a:t>　人口＝</a:t>
            </a:r>
            <a:r>
              <a:rPr lang="en-US" altLang="ja-JP" sz="3200" dirty="0">
                <a:latin typeface="+mn-ea"/>
                <a:ea typeface="+mn-ea"/>
              </a:rPr>
              <a:t>237</a:t>
            </a:r>
            <a:r>
              <a:rPr lang="ja-JP" altLang="en-US" sz="3200" dirty="0" err="1">
                <a:latin typeface="+mn-ea"/>
                <a:ea typeface="+mn-ea"/>
              </a:rPr>
              <a:t>、</a:t>
            </a:r>
            <a:r>
              <a:rPr lang="ja-JP" altLang="en-US" sz="3200" dirty="0">
                <a:latin typeface="+mn-ea"/>
                <a:ea typeface="+mn-ea"/>
              </a:rPr>
              <a:t>世帯＝</a:t>
            </a:r>
            <a:r>
              <a:rPr lang="en-US" altLang="ja-JP" sz="3200" dirty="0">
                <a:latin typeface="+mn-ea"/>
                <a:ea typeface="+mn-ea"/>
              </a:rPr>
              <a:t>488</a:t>
            </a:r>
            <a:endParaRPr lang="ja-JP" altLang="ja-JP" sz="3200" dirty="0">
              <a:latin typeface="+mn-ea"/>
              <a:ea typeface="+mn-ea"/>
            </a:endParaRPr>
          </a:p>
        </p:txBody>
      </p:sp>
      <p:sp>
        <p:nvSpPr>
          <p:cNvPr id="15364" name="Rectangle 3">
            <a:extLst>
              <a:ext uri="{FF2B5EF4-FFF2-40B4-BE49-F238E27FC236}">
                <a16:creationId xmlns:a16="http://schemas.microsoft.com/office/drawing/2014/main" id="{07F91230-A1ED-42DE-ABB7-4FB213389844}"/>
              </a:ext>
            </a:extLst>
          </p:cNvPr>
          <p:cNvSpPr>
            <a:spLocks noGrp="1" noChangeArrowheads="1"/>
          </p:cNvSpPr>
          <p:nvPr>
            <p:ph type="body" idx="1"/>
          </p:nvPr>
        </p:nvSpPr>
        <p:spPr>
          <a:xfrm>
            <a:off x="200025" y="1663700"/>
            <a:ext cx="8559800" cy="4114800"/>
          </a:xfrm>
        </p:spPr>
        <p:txBody>
          <a:bodyPr/>
          <a:lstStyle/>
          <a:p>
            <a:pPr eaLnBrk="1" hangingPunct="1">
              <a:buFont typeface="Wingdings" panose="05000000000000000000" pitchFamily="2" charset="2"/>
              <a:buNone/>
              <a:defRPr/>
            </a:pPr>
            <a:r>
              <a:rPr lang="ja-JP" altLang="en-US" b="1" dirty="0">
                <a:latin typeface="+mn-ea"/>
              </a:rPr>
              <a:t>　</a:t>
            </a:r>
            <a:endParaRPr lang="ja-JP" altLang="ja-JP" b="1" dirty="0">
              <a:latin typeface="+mn-ea"/>
            </a:endParaRPr>
          </a:p>
        </p:txBody>
      </p:sp>
      <p:pic>
        <p:nvPicPr>
          <p:cNvPr id="36868" name="図 3">
            <a:extLst>
              <a:ext uri="{FF2B5EF4-FFF2-40B4-BE49-F238E27FC236}">
                <a16:creationId xmlns:a16="http://schemas.microsoft.com/office/drawing/2014/main" id="{A25B2658-3518-4BDA-8364-6C80951515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213" y="1944688"/>
            <a:ext cx="8075612" cy="449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0B5AB4CF-69DD-4914-B026-3461641F4578}"/>
              </a:ext>
            </a:extLst>
          </p:cNvPr>
          <p:cNvSpPr>
            <a:spLocks noGrp="1"/>
          </p:cNvSpPr>
          <p:nvPr>
            <p:ph type="sldNum" sz="quarter" idx="12"/>
          </p:nvPr>
        </p:nvSpPr>
        <p:spPr/>
        <p:txBody>
          <a:bodyPr/>
          <a:lstStyle/>
          <a:p>
            <a:fld id="{E3BD86F4-6799-4DA7-8F98-E0A0F98D7D83}" type="slidenum">
              <a:rPr lang="ja-JP" altLang="en-US" smtClean="0"/>
              <a:pPr/>
              <a:t>10</a:t>
            </a:fld>
            <a:endParaRPr lang="en-US" altLang="ja-JP"/>
          </a:p>
        </p:txBody>
      </p:sp>
    </p:spTree>
    <p:extLst>
      <p:ext uri="{BB962C8B-B14F-4D97-AF65-F5344CB8AC3E}">
        <p14:creationId xmlns:p14="http://schemas.microsoft.com/office/powerpoint/2010/main" val="748810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a:extLst>
              <a:ext uri="{FF2B5EF4-FFF2-40B4-BE49-F238E27FC236}">
                <a16:creationId xmlns:a16="http://schemas.microsoft.com/office/drawing/2014/main" id="{97C479AF-E89A-42F9-87F6-771F4BC98760}"/>
              </a:ext>
            </a:extLst>
          </p:cNvPr>
          <p:cNvSpPr>
            <a:spLocks noGrp="1" noChangeArrowheads="1"/>
          </p:cNvSpPr>
          <p:nvPr>
            <p:ph type="title"/>
          </p:nvPr>
        </p:nvSpPr>
        <p:spPr/>
        <p:txBody>
          <a:bodyPr/>
          <a:lstStyle/>
          <a:p>
            <a:pPr eaLnBrk="1" hangingPunct="1">
              <a:defRPr/>
            </a:pPr>
            <a:r>
              <a:rPr lang="ja-JP" altLang="en-US" sz="4000" dirty="0">
                <a:latin typeface="+mn-ea"/>
                <a:ea typeface="+mn-ea"/>
              </a:rPr>
              <a:t>人口推計の基本算式</a:t>
            </a:r>
            <a:endParaRPr lang="ja-JP" altLang="ja-JP" sz="4000" dirty="0">
              <a:latin typeface="+mn-ea"/>
              <a:ea typeface="+mn-ea"/>
            </a:endParaRPr>
          </a:p>
        </p:txBody>
      </p:sp>
      <p:sp>
        <p:nvSpPr>
          <p:cNvPr id="25604" name="Rectangle 3">
            <a:extLst>
              <a:ext uri="{FF2B5EF4-FFF2-40B4-BE49-F238E27FC236}">
                <a16:creationId xmlns:a16="http://schemas.microsoft.com/office/drawing/2014/main" id="{993ED6DD-478A-46F5-90FF-A20726F87425}"/>
              </a:ext>
            </a:extLst>
          </p:cNvPr>
          <p:cNvSpPr>
            <a:spLocks noGrp="1" noChangeArrowheads="1"/>
          </p:cNvSpPr>
          <p:nvPr>
            <p:ph type="body" idx="1"/>
          </p:nvPr>
        </p:nvSpPr>
        <p:spPr>
          <a:xfrm>
            <a:off x="179513" y="2017713"/>
            <a:ext cx="8775576" cy="4114800"/>
          </a:xfrm>
        </p:spPr>
        <p:txBody>
          <a:bodyPr/>
          <a:lstStyle/>
          <a:p>
            <a:pPr eaLnBrk="1" hangingPunct="1">
              <a:buFont typeface="Wingdings" panose="05000000000000000000" pitchFamily="2" charset="2"/>
              <a:buNone/>
              <a:defRPr/>
            </a:pPr>
            <a:r>
              <a:rPr lang="ja-JP" altLang="en-US" dirty="0">
                <a:latin typeface="+mn-ea"/>
              </a:rPr>
              <a:t>総人口＝基準人口＋自然動態＋社会動態</a:t>
            </a:r>
            <a:endParaRPr lang="en-US" altLang="ja-JP" dirty="0">
              <a:latin typeface="+mn-ea"/>
            </a:endParaRPr>
          </a:p>
          <a:p>
            <a:pPr eaLnBrk="1" hangingPunct="1">
              <a:buFont typeface="Wingdings" panose="05000000000000000000" pitchFamily="2" charset="2"/>
              <a:buNone/>
              <a:defRPr/>
            </a:pPr>
            <a:r>
              <a:rPr lang="ja-JP" altLang="en-US" dirty="0">
                <a:latin typeface="+mn-ea"/>
              </a:rPr>
              <a:t>日本人人口＝基準人口＋自然動態＋社会動態</a:t>
            </a:r>
            <a:endParaRPr lang="en-US" altLang="ja-JP" dirty="0">
              <a:latin typeface="+mn-ea"/>
            </a:endParaRPr>
          </a:p>
          <a:p>
            <a:pPr eaLnBrk="1" hangingPunct="1">
              <a:buFont typeface="Wingdings" panose="05000000000000000000" pitchFamily="2" charset="2"/>
              <a:buNone/>
              <a:defRPr/>
            </a:pPr>
            <a:r>
              <a:rPr lang="ja-JP" altLang="en-US" dirty="0">
                <a:latin typeface="+mn-ea"/>
              </a:rPr>
              <a:t>　　　　　　　　　＋国籍異動による純増減</a:t>
            </a:r>
            <a:endParaRPr lang="en-US" altLang="ja-JP" dirty="0">
              <a:latin typeface="+mn-ea"/>
            </a:endParaRPr>
          </a:p>
          <a:p>
            <a:pPr eaLnBrk="1" hangingPunct="1">
              <a:buFont typeface="Wingdings" panose="05000000000000000000" pitchFamily="2" charset="2"/>
              <a:buNone/>
              <a:defRPr/>
            </a:pPr>
            <a:r>
              <a:rPr lang="ja-JP" altLang="en-US" dirty="0">
                <a:latin typeface="+mn-ea"/>
              </a:rPr>
              <a:t>・基準人口（国勢調査人口）</a:t>
            </a:r>
            <a:endParaRPr lang="en-US" altLang="ja-JP" dirty="0">
              <a:latin typeface="+mn-ea"/>
            </a:endParaRPr>
          </a:p>
          <a:p>
            <a:pPr eaLnBrk="1" hangingPunct="1">
              <a:buFont typeface="Wingdings" panose="05000000000000000000" pitchFamily="2" charset="2"/>
              <a:buNone/>
              <a:defRPr/>
            </a:pPr>
            <a:r>
              <a:rPr lang="ja-JP" altLang="en-US" dirty="0">
                <a:latin typeface="+mn-ea"/>
              </a:rPr>
              <a:t>・自然動態（出生児数－死亡者数）</a:t>
            </a:r>
            <a:endParaRPr lang="en-US" altLang="ja-JP" dirty="0">
              <a:latin typeface="+mn-ea"/>
            </a:endParaRPr>
          </a:p>
          <a:p>
            <a:pPr eaLnBrk="1" hangingPunct="1">
              <a:buFont typeface="Wingdings" panose="05000000000000000000" pitchFamily="2" charset="2"/>
              <a:buNone/>
              <a:defRPr/>
            </a:pPr>
            <a:r>
              <a:rPr lang="ja-JP" altLang="en-US" dirty="0">
                <a:latin typeface="+mn-ea"/>
              </a:rPr>
              <a:t>・社会動態　国際移動（入国者数－出国者数）</a:t>
            </a:r>
            <a:endParaRPr lang="en-US" altLang="ja-JP" dirty="0">
              <a:latin typeface="+mn-ea"/>
            </a:endParaRPr>
          </a:p>
          <a:p>
            <a:pPr eaLnBrk="1" hangingPunct="1">
              <a:buFont typeface="Wingdings" panose="05000000000000000000" pitchFamily="2" charset="2"/>
              <a:buNone/>
              <a:defRPr/>
            </a:pPr>
            <a:r>
              <a:rPr lang="ja-JP" altLang="en-US" dirty="0">
                <a:latin typeface="+mn-ea"/>
              </a:rPr>
              <a:t>　　＋国内移動（都道府県間転入者数－転出者数）</a:t>
            </a:r>
            <a:endParaRPr lang="ja-JP" altLang="ja-JP" dirty="0">
              <a:latin typeface="+mn-ea"/>
            </a:endParaRPr>
          </a:p>
        </p:txBody>
      </p:sp>
      <p:sp>
        <p:nvSpPr>
          <p:cNvPr id="3" name="スライド番号プレースホルダー 2">
            <a:extLst>
              <a:ext uri="{FF2B5EF4-FFF2-40B4-BE49-F238E27FC236}">
                <a16:creationId xmlns:a16="http://schemas.microsoft.com/office/drawing/2014/main" id="{012F130E-0744-4584-AFAB-CE1380E01C75}"/>
              </a:ext>
            </a:extLst>
          </p:cNvPr>
          <p:cNvSpPr>
            <a:spLocks noGrp="1"/>
          </p:cNvSpPr>
          <p:nvPr>
            <p:ph type="sldNum" sz="quarter" idx="12"/>
          </p:nvPr>
        </p:nvSpPr>
        <p:spPr/>
        <p:txBody>
          <a:bodyPr/>
          <a:lstStyle/>
          <a:p>
            <a:fld id="{E3BD86F4-6799-4DA7-8F98-E0A0F98D7D83}" type="slidenum">
              <a:rPr lang="ja-JP" altLang="en-US" smtClean="0"/>
              <a:pPr/>
              <a:t>11</a:t>
            </a:fld>
            <a:endParaRPr lang="en-US" altLang="ja-JP"/>
          </a:p>
        </p:txBody>
      </p:sp>
    </p:spTree>
    <p:extLst>
      <p:ext uri="{BB962C8B-B14F-4D97-AF65-F5344CB8AC3E}">
        <p14:creationId xmlns:p14="http://schemas.microsoft.com/office/powerpoint/2010/main" val="3624518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8EF7EA17-AB09-4C21-92B5-8761A23CF556}"/>
              </a:ext>
            </a:extLst>
          </p:cNvPr>
          <p:cNvSpPr>
            <a:spLocks noGrp="1" noChangeArrowheads="1"/>
          </p:cNvSpPr>
          <p:nvPr>
            <p:ph type="title"/>
          </p:nvPr>
        </p:nvSpPr>
        <p:spPr/>
        <p:txBody>
          <a:bodyPr/>
          <a:lstStyle/>
          <a:p>
            <a:pPr eaLnBrk="1" hangingPunct="1">
              <a:defRPr/>
            </a:pPr>
            <a:r>
              <a:rPr lang="ja-JP" altLang="en-US" sz="4000" dirty="0">
                <a:latin typeface="+mn-ea"/>
                <a:ea typeface="+mn-ea"/>
              </a:rPr>
              <a:t>人口推計データの留意点</a:t>
            </a:r>
            <a:endParaRPr lang="ja-JP" altLang="ja-JP" sz="4000" dirty="0">
              <a:latin typeface="+mn-ea"/>
              <a:ea typeface="+mn-ea"/>
            </a:endParaRPr>
          </a:p>
        </p:txBody>
      </p:sp>
      <p:sp>
        <p:nvSpPr>
          <p:cNvPr id="27652" name="Rectangle 3">
            <a:extLst>
              <a:ext uri="{FF2B5EF4-FFF2-40B4-BE49-F238E27FC236}">
                <a16:creationId xmlns:a16="http://schemas.microsoft.com/office/drawing/2014/main" id="{DD0B8A08-E099-4DFF-919E-521A04914DA1}"/>
              </a:ext>
            </a:extLst>
          </p:cNvPr>
          <p:cNvSpPr>
            <a:spLocks noGrp="1" noChangeArrowheads="1"/>
          </p:cNvSpPr>
          <p:nvPr>
            <p:ph type="body" idx="1"/>
          </p:nvPr>
        </p:nvSpPr>
        <p:spPr>
          <a:xfrm>
            <a:off x="468313" y="1844675"/>
            <a:ext cx="8486775" cy="4287838"/>
          </a:xfrm>
        </p:spPr>
        <p:txBody>
          <a:bodyPr/>
          <a:lstStyle/>
          <a:p>
            <a:pPr eaLnBrk="1" hangingPunct="1">
              <a:buFont typeface="Wingdings" panose="05000000000000000000" pitchFamily="2" charset="2"/>
              <a:buNone/>
              <a:defRPr/>
            </a:pPr>
            <a:r>
              <a:rPr lang="ja-JP" altLang="en-US" dirty="0">
                <a:latin typeface="+mn-ea"/>
              </a:rPr>
              <a:t>・基準人口：</a:t>
            </a:r>
            <a:r>
              <a:rPr lang="ja-JP" altLang="en-US" sz="2800" dirty="0">
                <a:latin typeface="+mn-ea"/>
              </a:rPr>
              <a:t>国籍・年齢不詳数を国勢調査結果の各人口区分比率により按分し推計</a:t>
            </a:r>
            <a:endParaRPr lang="en-US" altLang="ja-JP" sz="2800" dirty="0">
              <a:latin typeface="+mn-ea"/>
            </a:endParaRPr>
          </a:p>
          <a:p>
            <a:pPr eaLnBrk="1" hangingPunct="1">
              <a:buFont typeface="Wingdings" panose="05000000000000000000" pitchFamily="2" charset="2"/>
              <a:buNone/>
              <a:defRPr/>
            </a:pPr>
            <a:r>
              <a:rPr lang="ja-JP" altLang="en-US" dirty="0">
                <a:latin typeface="+mn-ea"/>
              </a:rPr>
              <a:t>・死亡者数：</a:t>
            </a:r>
            <a:r>
              <a:rPr lang="ja-JP" altLang="en-US" sz="2800" dirty="0">
                <a:latin typeface="+mn-ea"/>
              </a:rPr>
              <a:t>人口動態統計の都道府県・年齢不詳数を死亡者数県別、年齢別割合により推計</a:t>
            </a:r>
            <a:endParaRPr lang="en-US" altLang="ja-JP" sz="2800" dirty="0">
              <a:latin typeface="+mn-ea"/>
            </a:endParaRPr>
          </a:p>
          <a:p>
            <a:pPr eaLnBrk="1" hangingPunct="1">
              <a:buFont typeface="Wingdings" panose="05000000000000000000" pitchFamily="2" charset="2"/>
              <a:buNone/>
              <a:defRPr/>
            </a:pPr>
            <a:r>
              <a:rPr lang="ja-JP" altLang="en-US" dirty="0">
                <a:latin typeface="+mn-ea"/>
              </a:rPr>
              <a:t>・国内移動：</a:t>
            </a:r>
            <a:r>
              <a:rPr lang="ja-JP" altLang="en-US" sz="2800" dirty="0">
                <a:latin typeface="+mn-ea"/>
              </a:rPr>
              <a:t>転出者数は転入者の情報を基に推計、前住地が不詳及び転出から転入までの期間は</a:t>
            </a:r>
            <a:r>
              <a:rPr lang="en-US" altLang="ja-JP" sz="2800" dirty="0">
                <a:latin typeface="+mn-ea"/>
              </a:rPr>
              <a:t>1</a:t>
            </a:r>
            <a:r>
              <a:rPr lang="ja-JP" altLang="en-US" sz="2800" dirty="0">
                <a:latin typeface="+mn-ea"/>
              </a:rPr>
              <a:t>年以上の者は含まない</a:t>
            </a:r>
            <a:endParaRPr lang="en-US" altLang="ja-JP" sz="2800" dirty="0">
              <a:latin typeface="+mn-ea"/>
            </a:endParaRPr>
          </a:p>
          <a:p>
            <a:pPr eaLnBrk="1" hangingPunct="1">
              <a:buFont typeface="Wingdings" panose="05000000000000000000" pitchFamily="2" charset="2"/>
              <a:buNone/>
              <a:defRPr/>
            </a:pPr>
            <a:r>
              <a:rPr lang="ja-JP" altLang="en-US" dirty="0">
                <a:latin typeface="+mn-ea"/>
              </a:rPr>
              <a:t>・国外移動：</a:t>
            </a:r>
            <a:r>
              <a:rPr lang="ja-JP" altLang="en-US" sz="2800" dirty="0">
                <a:latin typeface="+mn-ea"/>
              </a:rPr>
              <a:t>出入国管理統計のうち日本人は海外滞在</a:t>
            </a:r>
            <a:r>
              <a:rPr lang="en-US" altLang="ja-JP" sz="2800" dirty="0">
                <a:latin typeface="+mn-ea"/>
              </a:rPr>
              <a:t>3</a:t>
            </a:r>
            <a:r>
              <a:rPr lang="ja-JP" altLang="en-US" sz="2800" dirty="0">
                <a:latin typeface="+mn-ea"/>
              </a:rPr>
              <a:t>ヵ月以内の者、外国人は国内滞在期間</a:t>
            </a:r>
            <a:r>
              <a:rPr lang="en-US" altLang="ja-JP" sz="2800" dirty="0">
                <a:latin typeface="+mn-ea"/>
              </a:rPr>
              <a:t>3</a:t>
            </a:r>
            <a:r>
              <a:rPr lang="ja-JP" altLang="en-US" sz="2800" dirty="0">
                <a:latin typeface="+mn-ea"/>
              </a:rPr>
              <a:t>ヵ月以内の者を除く</a:t>
            </a:r>
            <a:endParaRPr lang="en-US" altLang="ja-JP" sz="2800" dirty="0">
              <a:latin typeface="+mn-ea"/>
            </a:endParaRPr>
          </a:p>
        </p:txBody>
      </p:sp>
      <p:sp>
        <p:nvSpPr>
          <p:cNvPr id="3" name="スライド番号プレースホルダー 2">
            <a:extLst>
              <a:ext uri="{FF2B5EF4-FFF2-40B4-BE49-F238E27FC236}">
                <a16:creationId xmlns:a16="http://schemas.microsoft.com/office/drawing/2014/main" id="{F82DCD03-C60E-4F70-801F-2ECC43BFFCAC}"/>
              </a:ext>
            </a:extLst>
          </p:cNvPr>
          <p:cNvSpPr>
            <a:spLocks noGrp="1"/>
          </p:cNvSpPr>
          <p:nvPr>
            <p:ph type="sldNum" sz="quarter" idx="12"/>
          </p:nvPr>
        </p:nvSpPr>
        <p:spPr/>
        <p:txBody>
          <a:bodyPr/>
          <a:lstStyle/>
          <a:p>
            <a:fld id="{E3BD86F4-6799-4DA7-8F98-E0A0F98D7D83}" type="slidenum">
              <a:rPr lang="ja-JP" altLang="en-US" smtClean="0"/>
              <a:pPr/>
              <a:t>12</a:t>
            </a:fld>
            <a:endParaRPr lang="en-US" altLang="ja-JP"/>
          </a:p>
        </p:txBody>
      </p:sp>
    </p:spTree>
    <p:extLst>
      <p:ext uri="{BB962C8B-B14F-4D97-AF65-F5344CB8AC3E}">
        <p14:creationId xmlns:p14="http://schemas.microsoft.com/office/powerpoint/2010/main" val="1523702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4F07808-1E7B-42E6-B278-7AE01C78700D}"/>
              </a:ext>
            </a:extLst>
          </p:cNvPr>
          <p:cNvSpPr>
            <a:spLocks noGrp="1" noChangeArrowheads="1"/>
          </p:cNvSpPr>
          <p:nvPr>
            <p:ph type="title"/>
          </p:nvPr>
        </p:nvSpPr>
        <p:spPr>
          <a:xfrm>
            <a:off x="1196139" y="-243408"/>
            <a:ext cx="7823200" cy="1701800"/>
          </a:xfrm>
        </p:spPr>
        <p:txBody>
          <a:bodyPr lIns="92075" tIns="46038" rIns="92075" bIns="46038"/>
          <a:lstStyle/>
          <a:p>
            <a:pPr eaLnBrk="1" hangingPunct="1">
              <a:defRPr/>
            </a:pPr>
            <a:r>
              <a:rPr lang="ja-JP" altLang="en-US" sz="4000" dirty="0">
                <a:latin typeface="+mn-ea"/>
                <a:ea typeface="+mn-ea"/>
              </a:rPr>
              <a:t>２ 人口分析ワークシートの概要</a:t>
            </a:r>
            <a:br>
              <a:rPr lang="en-US" altLang="ja-JP" sz="4000" dirty="0">
                <a:latin typeface="+mn-ea"/>
                <a:ea typeface="+mn-ea"/>
              </a:rPr>
            </a:br>
            <a:r>
              <a:rPr lang="ja-JP" altLang="en-US" sz="2800" dirty="0">
                <a:latin typeface="+mn-ea"/>
                <a:ea typeface="+mn-ea"/>
                <a:hlinkClick r:id="rId3"/>
              </a:rPr>
              <a:t>兵庫県／人口データ分析ワークシート </a:t>
            </a:r>
            <a:r>
              <a:rPr lang="en-US" altLang="ja-JP" sz="2800" dirty="0">
                <a:latin typeface="+mn-ea"/>
                <a:ea typeface="+mn-ea"/>
                <a:hlinkClick r:id="rId3"/>
              </a:rPr>
              <a:t>(hyogo.lg.jp)</a:t>
            </a:r>
            <a:endParaRPr lang="ja-JP" altLang="ja-JP" sz="2800" dirty="0">
              <a:latin typeface="+mn-ea"/>
              <a:ea typeface="+mn-ea"/>
            </a:endParaRPr>
          </a:p>
        </p:txBody>
      </p:sp>
      <p:sp>
        <p:nvSpPr>
          <p:cNvPr id="4099" name="Rectangle 3">
            <a:extLst>
              <a:ext uri="{FF2B5EF4-FFF2-40B4-BE49-F238E27FC236}">
                <a16:creationId xmlns:a16="http://schemas.microsoft.com/office/drawing/2014/main" id="{9FC5E9FD-2A9A-4184-9332-EFE3A83D3A9D}"/>
              </a:ext>
            </a:extLst>
          </p:cNvPr>
          <p:cNvSpPr>
            <a:spLocks noGrp="1" noChangeArrowheads="1"/>
          </p:cNvSpPr>
          <p:nvPr>
            <p:ph type="body" idx="1"/>
          </p:nvPr>
        </p:nvSpPr>
        <p:spPr>
          <a:xfrm>
            <a:off x="179388" y="1989138"/>
            <a:ext cx="8132762" cy="4114800"/>
          </a:xfrm>
        </p:spPr>
        <p:txBody>
          <a:bodyPr lIns="92075" tIns="46038" rIns="92075" bIns="46038"/>
          <a:lstStyle/>
          <a:p>
            <a:pPr marL="812800" indent="-812800" eaLnBrk="1" hangingPunct="1">
              <a:lnSpc>
                <a:spcPct val="90000"/>
              </a:lnSpc>
              <a:buFont typeface="Wingdings" panose="05000000000000000000" pitchFamily="2" charset="2"/>
              <a:buNone/>
              <a:defRPr/>
            </a:pPr>
            <a:r>
              <a:rPr lang="ja-JP" altLang="ja-JP" sz="3600" dirty="0">
                <a:latin typeface="+mn-ea"/>
              </a:rPr>
              <a:t>１　人口</a:t>
            </a:r>
            <a:r>
              <a:rPr lang="ja-JP" altLang="en-US" sz="3600" dirty="0">
                <a:latin typeface="+mn-ea"/>
              </a:rPr>
              <a:t>構造</a:t>
            </a:r>
            <a:r>
              <a:rPr lang="ja-JP" altLang="en-US" dirty="0">
                <a:latin typeface="+mn-ea"/>
              </a:rPr>
              <a:t>（人口ピラミッド）</a:t>
            </a:r>
          </a:p>
          <a:p>
            <a:pPr marL="812800" indent="-812800" eaLnBrk="1" hangingPunct="1">
              <a:lnSpc>
                <a:spcPct val="90000"/>
              </a:lnSpc>
              <a:buFont typeface="Wingdings" panose="05000000000000000000" pitchFamily="2" charset="2"/>
              <a:buNone/>
              <a:defRPr/>
            </a:pPr>
            <a:r>
              <a:rPr lang="ja-JP" altLang="ja-JP" sz="3600" dirty="0">
                <a:latin typeface="+mn-ea"/>
              </a:rPr>
              <a:t>２　</a:t>
            </a:r>
            <a:r>
              <a:rPr lang="ja-JP" altLang="en-US" sz="3600" dirty="0">
                <a:latin typeface="+mn-ea"/>
              </a:rPr>
              <a:t>出生データ</a:t>
            </a:r>
            <a:r>
              <a:rPr lang="ja-JP" altLang="en-US" dirty="0">
                <a:latin typeface="+mn-ea"/>
              </a:rPr>
              <a:t>（合計特殊出生率）</a:t>
            </a:r>
          </a:p>
          <a:p>
            <a:pPr marL="812800" indent="-812800" eaLnBrk="1" hangingPunct="1">
              <a:lnSpc>
                <a:spcPct val="90000"/>
              </a:lnSpc>
              <a:buFont typeface="Wingdings" panose="05000000000000000000" pitchFamily="2" charset="2"/>
              <a:buNone/>
              <a:defRPr/>
            </a:pPr>
            <a:r>
              <a:rPr lang="ja-JP" altLang="en-US" sz="3600" dirty="0">
                <a:latin typeface="+mn-ea"/>
              </a:rPr>
              <a:t>３　死亡データ</a:t>
            </a:r>
            <a:endParaRPr lang="en-US" altLang="ja-JP" sz="3600" dirty="0">
              <a:latin typeface="+mn-ea"/>
            </a:endParaRPr>
          </a:p>
          <a:p>
            <a:pPr marL="812800" indent="-812800" eaLnBrk="1" hangingPunct="1">
              <a:lnSpc>
                <a:spcPct val="90000"/>
              </a:lnSpc>
              <a:buFont typeface="Wingdings" panose="05000000000000000000" pitchFamily="2" charset="2"/>
              <a:buNone/>
              <a:defRPr/>
            </a:pPr>
            <a:r>
              <a:rPr lang="ja-JP" altLang="en-US" sz="3600" dirty="0">
                <a:latin typeface="+mn-ea"/>
              </a:rPr>
              <a:t>　　</a:t>
            </a:r>
            <a:r>
              <a:rPr lang="ja-JP" altLang="en-US" dirty="0">
                <a:latin typeface="+mn-ea"/>
              </a:rPr>
              <a:t>（年齢調整死亡率、標準化死亡率）</a:t>
            </a:r>
          </a:p>
          <a:p>
            <a:pPr marL="812800" indent="-812800" eaLnBrk="1" hangingPunct="1">
              <a:lnSpc>
                <a:spcPct val="90000"/>
              </a:lnSpc>
              <a:buFont typeface="Wingdings" panose="05000000000000000000" pitchFamily="2" charset="2"/>
              <a:buNone/>
              <a:defRPr/>
            </a:pPr>
            <a:r>
              <a:rPr lang="ja-JP" altLang="en-US" sz="3600" dirty="0">
                <a:latin typeface="+mn-ea"/>
              </a:rPr>
              <a:t>４　生命表</a:t>
            </a:r>
            <a:r>
              <a:rPr lang="ja-JP" altLang="en-US" dirty="0">
                <a:latin typeface="+mn-ea"/>
              </a:rPr>
              <a:t>（平均寿命、健康寿命）</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sz="3600" dirty="0">
                <a:latin typeface="+mn-ea"/>
              </a:rPr>
              <a:t>５　人口推計</a:t>
            </a:r>
            <a:r>
              <a:rPr lang="ja-JP" altLang="en-US" dirty="0">
                <a:latin typeface="+mn-ea"/>
              </a:rPr>
              <a:t>（コーホート要因推計１・</a:t>
            </a:r>
            <a:r>
              <a:rPr lang="en-US" altLang="ja-JP" dirty="0">
                <a:latin typeface="+mn-ea"/>
              </a:rPr>
              <a:t>2</a:t>
            </a:r>
            <a:r>
              <a:rPr lang="ja-JP" altLang="en-US" dirty="0">
                <a:latin typeface="+mn-ea"/>
              </a:rPr>
              <a:t>）</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sz="3600" dirty="0">
                <a:latin typeface="+mn-ea"/>
              </a:rPr>
              <a:t>６　人口関連データ</a:t>
            </a:r>
            <a:r>
              <a:rPr lang="ja-JP" altLang="en-US" dirty="0">
                <a:latin typeface="+mn-ea"/>
              </a:rPr>
              <a:t>（政策データ集）</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sz="2400" dirty="0">
                <a:latin typeface="+mn-ea"/>
              </a:rPr>
              <a:t>　　検索：兵庫県</a:t>
            </a:r>
            <a:r>
              <a:rPr lang="en-US" altLang="ja-JP" sz="2400" dirty="0">
                <a:latin typeface="+mn-ea"/>
              </a:rPr>
              <a:t>Web</a:t>
            </a:r>
            <a:r>
              <a:rPr lang="ja-JP" altLang="en-US" sz="2400" dirty="0">
                <a:latin typeface="+mn-ea"/>
              </a:rPr>
              <a:t>ページ（県政情報・統計）</a:t>
            </a:r>
            <a:r>
              <a:rPr lang="en-US" altLang="ja-JP" sz="2400" dirty="0">
                <a:latin typeface="+mn-ea"/>
              </a:rPr>
              <a:t>-</a:t>
            </a:r>
            <a:r>
              <a:rPr lang="ja-JP" altLang="en-US" sz="2400" dirty="0">
                <a:latin typeface="+mn-ea"/>
              </a:rPr>
              <a:t>推計人口・面積</a:t>
            </a:r>
          </a:p>
          <a:p>
            <a:pPr marL="812800" indent="-812800" eaLnBrk="1" hangingPunct="1">
              <a:lnSpc>
                <a:spcPct val="90000"/>
              </a:lnSpc>
              <a:buFont typeface="Wingdings" panose="05000000000000000000" pitchFamily="2" charset="2"/>
              <a:buNone/>
              <a:defRPr/>
            </a:pPr>
            <a:endParaRPr lang="ja-JP" altLang="en-US" sz="3600" dirty="0">
              <a:latin typeface="+mn-ea"/>
            </a:endParaRPr>
          </a:p>
          <a:p>
            <a:pPr marL="812800" indent="-812800" eaLnBrk="1" hangingPunct="1">
              <a:lnSpc>
                <a:spcPct val="90000"/>
              </a:lnSpc>
              <a:buFont typeface="Wingdings" panose="05000000000000000000" pitchFamily="2" charset="2"/>
              <a:buNone/>
              <a:defRPr/>
            </a:pPr>
            <a:endParaRPr lang="ja-JP" altLang="ja-JP" sz="3600" dirty="0">
              <a:latin typeface="+mn-ea"/>
            </a:endParaRPr>
          </a:p>
        </p:txBody>
      </p:sp>
      <p:sp>
        <p:nvSpPr>
          <p:cNvPr id="3" name="スライド番号プレースホルダー 2">
            <a:extLst>
              <a:ext uri="{FF2B5EF4-FFF2-40B4-BE49-F238E27FC236}">
                <a16:creationId xmlns:a16="http://schemas.microsoft.com/office/drawing/2014/main" id="{4DC9E6DE-33FD-4FAC-A3AB-1DF580714408}"/>
              </a:ext>
            </a:extLst>
          </p:cNvPr>
          <p:cNvSpPr>
            <a:spLocks noGrp="1"/>
          </p:cNvSpPr>
          <p:nvPr>
            <p:ph type="sldNum" sz="quarter" idx="12"/>
          </p:nvPr>
        </p:nvSpPr>
        <p:spPr/>
        <p:txBody>
          <a:bodyPr/>
          <a:lstStyle/>
          <a:p>
            <a:fld id="{E3BD86F4-6799-4DA7-8F98-E0A0F98D7D83}" type="slidenum">
              <a:rPr lang="ja-JP" altLang="en-US" smtClean="0"/>
              <a:pPr/>
              <a:t>13</a:t>
            </a:fld>
            <a:endParaRPr lang="en-US" altLang="ja-JP"/>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C1E27471-E6C9-41C7-ADB5-DA7A443F5190}"/>
              </a:ext>
            </a:extLst>
          </p:cNvPr>
          <p:cNvSpPr>
            <a:spLocks noGrp="1" noChangeArrowheads="1"/>
          </p:cNvSpPr>
          <p:nvPr>
            <p:ph type="title"/>
          </p:nvPr>
        </p:nvSpPr>
        <p:spPr>
          <a:xfrm>
            <a:off x="250825" y="404664"/>
            <a:ext cx="8893175" cy="1244600"/>
          </a:xfrm>
        </p:spPr>
        <p:txBody>
          <a:bodyPr/>
          <a:lstStyle/>
          <a:p>
            <a:pPr>
              <a:defRPr/>
            </a:pPr>
            <a:r>
              <a:rPr lang="ja-JP" altLang="en-US" sz="4000" dirty="0">
                <a:latin typeface="ＭＳ Ｐゴシック" panose="020B0600070205080204" pitchFamily="50" charset="-128"/>
              </a:rPr>
              <a:t>政策データ集事例</a:t>
            </a:r>
            <a:br>
              <a:rPr lang="en-US" altLang="ja-JP" sz="3200" dirty="0">
                <a:latin typeface="ＭＳ Ｐゴシック" panose="020B0600070205080204" pitchFamily="50" charset="-128"/>
              </a:rPr>
            </a:br>
            <a:r>
              <a:rPr lang="ja-JP" altLang="en-US" sz="2800" dirty="0">
                <a:latin typeface="ＭＳ Ｐゴシック" panose="020B0600070205080204" pitchFamily="50" charset="-128"/>
              </a:rPr>
              <a:t>人口データ</a:t>
            </a:r>
            <a:r>
              <a:rPr lang="ja-JP" altLang="ja-JP" sz="2800" dirty="0">
                <a:latin typeface="ＭＳ Ｐゴシック" panose="020B0600070205080204" pitchFamily="50" charset="-128"/>
              </a:rPr>
              <a:t>分析</a:t>
            </a:r>
            <a:r>
              <a:rPr lang="ja-JP" altLang="en-US" sz="2800" dirty="0">
                <a:latin typeface="ＭＳ Ｐゴシック" panose="020B0600070205080204" pitchFamily="50" charset="-128"/>
              </a:rPr>
              <a:t>ワークシートの概要</a:t>
            </a:r>
            <a:br>
              <a:rPr lang="en-US" altLang="ja-JP" sz="3692" dirty="0">
                <a:latin typeface="ＭＳ Ｐゴシック" panose="020B0600070205080204" pitchFamily="50" charset="-128"/>
              </a:rPr>
            </a:br>
            <a:r>
              <a:rPr lang="ja-JP" altLang="en-US" sz="2800" dirty="0">
                <a:hlinkClick r:id="rId3"/>
              </a:rPr>
              <a:t>兵庫県／人口データ分析ワークシート </a:t>
            </a:r>
            <a:r>
              <a:rPr lang="en-US" altLang="ja-JP" sz="2800" dirty="0">
                <a:hlinkClick r:id="rId3"/>
              </a:rPr>
              <a:t>(hyogo.lg.jp)</a:t>
            </a:r>
            <a:endParaRPr lang="ja-JP" altLang="ja-JP" sz="2800" dirty="0">
              <a:latin typeface="ＭＳ Ｐゴシック" panose="020B0600070205080204" pitchFamily="50" charset="-128"/>
            </a:endParaRPr>
          </a:p>
        </p:txBody>
      </p:sp>
      <p:sp>
        <p:nvSpPr>
          <p:cNvPr id="49155" name="Rectangle 3">
            <a:extLst>
              <a:ext uri="{FF2B5EF4-FFF2-40B4-BE49-F238E27FC236}">
                <a16:creationId xmlns:a16="http://schemas.microsoft.com/office/drawing/2014/main" id="{52C4CA8D-BB38-4B9A-836F-EC785F57EDEB}"/>
              </a:ext>
            </a:extLst>
          </p:cNvPr>
          <p:cNvSpPr>
            <a:spLocks noGrp="1" noChangeArrowheads="1"/>
          </p:cNvSpPr>
          <p:nvPr>
            <p:ph type="body" idx="1"/>
          </p:nvPr>
        </p:nvSpPr>
        <p:spPr>
          <a:xfrm>
            <a:off x="107950" y="1844824"/>
            <a:ext cx="9036050" cy="3838575"/>
          </a:xfrm>
        </p:spPr>
        <p:txBody>
          <a:bodyPr/>
          <a:lstStyle/>
          <a:p>
            <a:pPr>
              <a:lnSpc>
                <a:spcPct val="90000"/>
              </a:lnSpc>
              <a:buFont typeface="Wingdings" panose="05000000000000000000" pitchFamily="2" charset="2"/>
              <a:buNone/>
              <a:defRPr/>
            </a:pPr>
            <a:r>
              <a:rPr lang="ja-JP" altLang="en-US" sz="2045" dirty="0">
                <a:latin typeface="ＭＳ Ｐゴシック" panose="020B0600070205080204" pitchFamily="50" charset="-128"/>
              </a:rPr>
              <a:t>　</a:t>
            </a:r>
            <a:r>
              <a:rPr lang="ja-JP" altLang="en-US" dirty="0">
                <a:latin typeface="ＭＳ Ｐゴシック" panose="020B0600070205080204" pitchFamily="50" charset="-128"/>
              </a:rPr>
              <a:t>１ 人口ピラミッド</a:t>
            </a:r>
            <a:r>
              <a:rPr lang="ja-JP" altLang="en-US" sz="2800" dirty="0">
                <a:latin typeface="ＭＳ Ｐゴシック" panose="020B0600070205080204" pitchFamily="50" charset="-128"/>
              </a:rPr>
              <a:t>（男女別、各歳別）</a:t>
            </a:r>
            <a:r>
              <a:rPr lang="ja-JP" altLang="en-US" dirty="0">
                <a:latin typeface="ＭＳ Ｐゴシック" panose="020B0600070205080204" pitchFamily="50" charset="-128"/>
              </a:rPr>
              <a:t>作成ワークシート</a:t>
            </a:r>
            <a:endParaRPr lang="en-US"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①兵庫県、②県内市区町、③県内</a:t>
            </a:r>
            <a:r>
              <a:rPr lang="en-US" altLang="ja-JP" sz="2800" dirty="0">
                <a:latin typeface="ＭＳ Ｐゴシック" panose="020B0600070205080204" pitchFamily="50" charset="-128"/>
              </a:rPr>
              <a:t>10</a:t>
            </a:r>
            <a:r>
              <a:rPr lang="ja-JP" altLang="en-US" sz="2800" dirty="0">
                <a:latin typeface="ＭＳ Ｐゴシック" panose="020B0600070205080204" pitchFamily="50" charset="-128"/>
              </a:rPr>
              <a:t>地域ブロック</a:t>
            </a:r>
          </a:p>
          <a:p>
            <a:pPr>
              <a:lnSpc>
                <a:spcPct val="90000"/>
              </a:lnSpc>
              <a:buFont typeface="Wingdings" panose="05000000000000000000" pitchFamily="2" charset="2"/>
              <a:buNone/>
              <a:defRPr/>
            </a:pPr>
            <a:r>
              <a:rPr lang="ja-JP" altLang="ja-JP" dirty="0">
                <a:latin typeface="ＭＳ Ｐゴシック" panose="020B0600070205080204" pitchFamily="50" charset="-128"/>
              </a:rPr>
              <a:t>　２</a:t>
            </a:r>
            <a:r>
              <a:rPr lang="ja-JP" altLang="en-US" dirty="0">
                <a:latin typeface="ＭＳ Ｐゴシック" panose="020B0600070205080204" pitchFamily="50" charset="-128"/>
              </a:rPr>
              <a:t>地域別人口将来推計</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簡易推計</a:t>
            </a:r>
            <a:r>
              <a:rPr lang="en-US" altLang="ja-JP" sz="2800" dirty="0">
                <a:latin typeface="ＭＳ Ｐゴシック" panose="020B0600070205080204" pitchFamily="50" charset="-128"/>
              </a:rPr>
              <a:t>)</a:t>
            </a:r>
            <a:r>
              <a:rPr lang="ja-JP" altLang="en-US" dirty="0">
                <a:latin typeface="ＭＳ Ｐゴシック" panose="020B0600070205080204" pitchFamily="50" charset="-128"/>
              </a:rPr>
              <a:t>ワークシート</a:t>
            </a:r>
            <a:endParaRPr lang="en-US"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①過去</a:t>
            </a:r>
            <a:r>
              <a:rPr lang="en-US" altLang="ja-JP" sz="2800" dirty="0">
                <a:latin typeface="ＭＳ Ｐゴシック" panose="020B0600070205080204" pitchFamily="50" charset="-128"/>
              </a:rPr>
              <a:t>2</a:t>
            </a:r>
            <a:r>
              <a:rPr lang="ja-JP" altLang="en-US" sz="2800" dirty="0">
                <a:latin typeface="ＭＳ Ｐゴシック" panose="020B0600070205080204" pitchFamily="50" charset="-128"/>
              </a:rPr>
              <a:t>時点トレンド推計、②生残率、純移動率推計</a:t>
            </a:r>
            <a:endParaRPr lang="ja-JP" altLang="ja-JP" sz="2800"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３</a:t>
            </a:r>
            <a:r>
              <a:rPr lang="ja-JP" altLang="en-US" dirty="0">
                <a:latin typeface="ＭＳ Ｐゴシック" panose="020B0600070205080204" pitchFamily="50" charset="-128"/>
              </a:rPr>
              <a:t>兵庫県</a:t>
            </a:r>
            <a:r>
              <a:rPr lang="ja-JP" altLang="en-US" sz="2800" dirty="0">
                <a:latin typeface="ＭＳ Ｐゴシック" panose="020B0600070205080204" pitchFamily="50" charset="-128"/>
              </a:rPr>
              <a:t>（</a:t>
            </a:r>
            <a:r>
              <a:rPr lang="en-US" altLang="ja-JP" sz="2800" dirty="0">
                <a:latin typeface="ＭＳ Ｐゴシック" panose="020B0600070205080204" pitchFamily="50" charset="-128"/>
              </a:rPr>
              <a:t>41</a:t>
            </a:r>
            <a:r>
              <a:rPr lang="ja-JP" altLang="en-US" sz="2800" dirty="0">
                <a:latin typeface="ＭＳ Ｐゴシック" panose="020B0600070205080204" pitchFamily="50" charset="-128"/>
              </a:rPr>
              <a:t>市町）</a:t>
            </a:r>
            <a:r>
              <a:rPr lang="ja-JP" altLang="en-US" dirty="0">
                <a:latin typeface="ＭＳ Ｐゴシック" panose="020B0600070205080204" pitchFamily="50" charset="-128"/>
              </a:rPr>
              <a:t>白地図データ</a:t>
            </a:r>
            <a:endParaRPr lang="ja-JP" altLang="ja-JP"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４</a:t>
            </a:r>
            <a:r>
              <a:rPr lang="ja-JP" altLang="en-US" dirty="0">
                <a:latin typeface="ＭＳ Ｐゴシック" panose="020B0600070205080204" pitchFamily="50" charset="-128"/>
              </a:rPr>
              <a:t>地域別人口関連時系列データ</a:t>
            </a:r>
            <a:r>
              <a:rPr lang="ja-JP" altLang="en-US" sz="2800" dirty="0">
                <a:latin typeface="ＭＳ Ｐゴシック" panose="020B0600070205080204" pitchFamily="50" charset="-128"/>
              </a:rPr>
              <a:t>（時系列データ集）</a:t>
            </a:r>
            <a:endParaRPr lang="ja-JP" altLang="ja-JP" sz="2800"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５</a:t>
            </a:r>
            <a:r>
              <a:rPr lang="ja-JP" altLang="en-US" dirty="0">
                <a:latin typeface="ＭＳ Ｐゴシック" panose="020B0600070205080204" pitchFamily="50" charset="-128"/>
              </a:rPr>
              <a:t>出生数分析</a:t>
            </a:r>
            <a:r>
              <a:rPr lang="ja-JP" altLang="en-US" sz="2800" dirty="0">
                <a:latin typeface="ＭＳ Ｐゴシック" panose="020B0600070205080204" pitchFamily="50" charset="-128"/>
              </a:rPr>
              <a:t>（合計特殊出生率）</a:t>
            </a:r>
            <a:endParaRPr lang="ja-JP" altLang="ja-JP" sz="2800" dirty="0">
              <a:latin typeface="ＭＳ Ｐゴシック" panose="020B0600070205080204" pitchFamily="50" charset="-128"/>
            </a:endParaRPr>
          </a:p>
          <a:p>
            <a:pPr>
              <a:lnSpc>
                <a:spcPct val="90000"/>
              </a:lnSpc>
              <a:buFont typeface="Wingdings" panose="05000000000000000000" pitchFamily="2" charset="2"/>
              <a:buNone/>
              <a:defRPr/>
            </a:pPr>
            <a:r>
              <a:rPr lang="ja-JP" altLang="ja-JP" dirty="0">
                <a:latin typeface="ＭＳ Ｐゴシック" panose="020B0600070205080204" pitchFamily="50" charset="-128"/>
              </a:rPr>
              <a:t>　６</a:t>
            </a:r>
            <a:r>
              <a:rPr lang="zh-TW" altLang="en-US" dirty="0">
                <a:latin typeface="ＭＳ Ｐゴシック" panose="020B0600070205080204" pitchFamily="50" charset="-128"/>
              </a:rPr>
              <a:t>死亡者数分析</a:t>
            </a:r>
            <a:r>
              <a:rPr lang="ja-JP" altLang="en-US" sz="2800" dirty="0">
                <a:latin typeface="ＭＳ Ｐゴシック" panose="020B0600070205080204" pitchFamily="50" charset="-128"/>
              </a:rPr>
              <a:t>（</a:t>
            </a:r>
            <a:r>
              <a:rPr lang="zh-TW" altLang="en-US" sz="2800" dirty="0">
                <a:latin typeface="ＭＳ Ｐゴシック" panose="020B0600070205080204" pitchFamily="50" charset="-128"/>
              </a:rPr>
              <a:t>年齢調整死亡率、標準化死亡比</a:t>
            </a:r>
            <a:r>
              <a:rPr lang="ja-JP" altLang="en-US" sz="2800" dirty="0">
                <a:latin typeface="ＭＳ Ｐゴシック" panose="020B0600070205080204" pitchFamily="50" charset="-128"/>
              </a:rPr>
              <a:t>）</a:t>
            </a:r>
          </a:p>
          <a:p>
            <a:pPr>
              <a:lnSpc>
                <a:spcPct val="90000"/>
              </a:lnSpc>
              <a:buFont typeface="Wingdings" panose="05000000000000000000" pitchFamily="2" charset="2"/>
              <a:buNone/>
              <a:defRPr/>
            </a:pPr>
            <a:r>
              <a:rPr lang="ja-JP" altLang="ja-JP" dirty="0">
                <a:latin typeface="ＭＳ Ｐゴシック" panose="020B0600070205080204" pitchFamily="50" charset="-128"/>
              </a:rPr>
              <a:t>　７</a:t>
            </a:r>
            <a:r>
              <a:rPr lang="ja-JP" altLang="en-US" dirty="0">
                <a:latin typeface="ＭＳ Ｐゴシック" panose="020B0600070205080204" pitchFamily="50" charset="-128"/>
              </a:rPr>
              <a:t>生命表・健康寿命推計</a:t>
            </a:r>
            <a:r>
              <a:rPr lang="en-US" altLang="ja-JP" dirty="0">
                <a:latin typeface="ＭＳ Ｐゴシック" panose="020B0600070205080204" pitchFamily="50" charset="-128"/>
              </a:rPr>
              <a:t>(</a:t>
            </a:r>
            <a:r>
              <a:rPr lang="ja-JP" altLang="en-US" sz="2800" dirty="0">
                <a:latin typeface="ＭＳ Ｐゴシック" panose="020B0600070205080204" pitchFamily="50" charset="-128"/>
              </a:rPr>
              <a:t>人口動態、介護保険データ</a:t>
            </a:r>
            <a:r>
              <a:rPr lang="en-US" altLang="ja-JP" sz="2800" dirty="0">
                <a:latin typeface="ＭＳ Ｐゴシック" panose="020B0600070205080204" pitchFamily="50" charset="-128"/>
              </a:rPr>
              <a:t>)</a:t>
            </a:r>
            <a:r>
              <a:rPr lang="ja-JP" altLang="ja-JP" sz="2800" dirty="0">
                <a:latin typeface="ＭＳ Ｐゴシック" panose="020B0600070205080204" pitchFamily="50" charset="-128"/>
              </a:rPr>
              <a:t>　</a:t>
            </a:r>
            <a:endParaRPr lang="ja-JP" altLang="ja-JP" sz="2800" dirty="0"/>
          </a:p>
        </p:txBody>
      </p:sp>
      <p:sp>
        <p:nvSpPr>
          <p:cNvPr id="2" name="スライド番号プレースホルダー 1">
            <a:extLst>
              <a:ext uri="{FF2B5EF4-FFF2-40B4-BE49-F238E27FC236}">
                <a16:creationId xmlns:a16="http://schemas.microsoft.com/office/drawing/2014/main" id="{05DC5034-21FD-495E-A56C-A77298F5A27E}"/>
              </a:ext>
            </a:extLst>
          </p:cNvPr>
          <p:cNvSpPr>
            <a:spLocks noGrp="1"/>
          </p:cNvSpPr>
          <p:nvPr>
            <p:ph type="sldNum" sz="quarter" idx="12"/>
          </p:nvPr>
        </p:nvSpPr>
        <p:spPr/>
        <p:txBody>
          <a:bodyPr/>
          <a:lstStyle/>
          <a:p>
            <a:pPr>
              <a:defRPr/>
            </a:pPr>
            <a:fld id="{F91948B3-57C7-4719-B1C1-D429D2D8F317}" type="slidenum">
              <a:rPr lang="ja-JP" altLang="en-US" smtClean="0"/>
              <a:pPr>
                <a:defRPr/>
              </a:pPr>
              <a:t>14</a:t>
            </a:fld>
            <a:endParaRPr lang="en-US" altLang="ja-JP"/>
          </a:p>
        </p:txBody>
      </p:sp>
    </p:spTree>
    <p:extLst>
      <p:ext uri="{BB962C8B-B14F-4D97-AF65-F5344CB8AC3E}">
        <p14:creationId xmlns:p14="http://schemas.microsoft.com/office/powerpoint/2010/main" val="2301440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C1E27471-E6C9-41C7-ADB5-DA7A443F5190}"/>
              </a:ext>
            </a:extLst>
          </p:cNvPr>
          <p:cNvSpPr>
            <a:spLocks noGrp="1" noChangeArrowheads="1"/>
          </p:cNvSpPr>
          <p:nvPr>
            <p:ph type="title"/>
          </p:nvPr>
        </p:nvSpPr>
        <p:spPr>
          <a:xfrm>
            <a:off x="899592" y="0"/>
            <a:ext cx="8893175" cy="1244600"/>
          </a:xfrm>
        </p:spPr>
        <p:txBody>
          <a:bodyPr/>
          <a:lstStyle/>
          <a:p>
            <a:pPr>
              <a:defRPr/>
            </a:pPr>
            <a:r>
              <a:rPr lang="ja-JP" altLang="en-US" sz="4000" dirty="0">
                <a:latin typeface="ＭＳ Ｐゴシック" panose="020B0600070205080204" pitchFamily="50" charset="-128"/>
              </a:rPr>
              <a:t>政策データ集事例</a:t>
            </a:r>
            <a:br>
              <a:rPr lang="en-US" altLang="ja-JP" sz="3200" dirty="0">
                <a:latin typeface="ＭＳ Ｐゴシック" panose="020B0600070205080204" pitchFamily="50" charset="-128"/>
              </a:rPr>
            </a:br>
            <a:endParaRPr lang="ja-JP" altLang="ja-JP" sz="2800" dirty="0">
              <a:latin typeface="ＭＳ Ｐゴシック" panose="020B0600070205080204" pitchFamily="50" charset="-128"/>
            </a:endParaRPr>
          </a:p>
        </p:txBody>
      </p:sp>
      <p:sp>
        <p:nvSpPr>
          <p:cNvPr id="49155" name="Rectangle 3">
            <a:extLst>
              <a:ext uri="{FF2B5EF4-FFF2-40B4-BE49-F238E27FC236}">
                <a16:creationId xmlns:a16="http://schemas.microsoft.com/office/drawing/2014/main" id="{52C4CA8D-BB38-4B9A-836F-EC785F57EDEB}"/>
              </a:ext>
            </a:extLst>
          </p:cNvPr>
          <p:cNvSpPr>
            <a:spLocks noGrp="1" noChangeArrowheads="1"/>
          </p:cNvSpPr>
          <p:nvPr>
            <p:ph type="body" idx="1"/>
          </p:nvPr>
        </p:nvSpPr>
        <p:spPr>
          <a:xfrm>
            <a:off x="53975" y="1340768"/>
            <a:ext cx="9036050" cy="3838575"/>
          </a:xfrm>
        </p:spPr>
        <p:txBody>
          <a:bodyPr/>
          <a:lstStyle/>
          <a:p>
            <a:pPr>
              <a:lnSpc>
                <a:spcPct val="90000"/>
              </a:lnSpc>
              <a:buNone/>
              <a:defRPr/>
            </a:pPr>
            <a:r>
              <a:rPr lang="ja-JP" altLang="en-US" dirty="0">
                <a:latin typeface="+mn-ea"/>
              </a:rPr>
              <a:t>１ 人口関連時系列データ</a:t>
            </a:r>
            <a:endParaRPr lang="en-US" altLang="ja-JP" dirty="0">
              <a:latin typeface="+mn-ea"/>
            </a:endParaRPr>
          </a:p>
          <a:p>
            <a:pPr>
              <a:lnSpc>
                <a:spcPct val="90000"/>
              </a:lnSpc>
              <a:buNone/>
              <a:defRPr/>
            </a:pPr>
            <a:r>
              <a:rPr lang="ja-JP" altLang="en-US" dirty="0">
                <a:latin typeface="+mn-ea"/>
              </a:rPr>
              <a:t>　・国勢統計</a:t>
            </a:r>
            <a:r>
              <a:rPr lang="en-US" altLang="ja-JP" dirty="0">
                <a:latin typeface="+mn-ea"/>
              </a:rPr>
              <a:t>(</a:t>
            </a:r>
            <a:r>
              <a:rPr lang="ja-JP" altLang="en-US" dirty="0">
                <a:latin typeface="+mn-ea"/>
              </a:rPr>
              <a:t>総務省）</a:t>
            </a:r>
            <a:endParaRPr lang="en-US" altLang="ja-JP" dirty="0">
              <a:latin typeface="+mn-ea"/>
            </a:endParaRPr>
          </a:p>
          <a:p>
            <a:pPr>
              <a:lnSpc>
                <a:spcPct val="90000"/>
              </a:lnSpc>
              <a:buNone/>
              <a:defRPr/>
            </a:pPr>
            <a:r>
              <a:rPr lang="ja-JP" altLang="en-US" dirty="0">
                <a:latin typeface="+mn-ea"/>
              </a:rPr>
              <a:t>　・人口動態調査（厚生労働省）</a:t>
            </a:r>
            <a:endParaRPr lang="en-US" altLang="ja-JP" dirty="0">
              <a:latin typeface="+mn-ea"/>
            </a:endParaRPr>
          </a:p>
          <a:p>
            <a:pPr>
              <a:lnSpc>
                <a:spcPct val="90000"/>
              </a:lnSpc>
              <a:buNone/>
              <a:defRPr/>
            </a:pPr>
            <a:r>
              <a:rPr lang="ja-JP" altLang="en-US" dirty="0">
                <a:latin typeface="+mn-ea"/>
              </a:rPr>
              <a:t>　・住民基本台帳人口、移動人口</a:t>
            </a:r>
            <a:r>
              <a:rPr lang="en-US" altLang="ja-JP" dirty="0">
                <a:latin typeface="+mn-ea"/>
              </a:rPr>
              <a:t>(</a:t>
            </a:r>
            <a:r>
              <a:rPr lang="ja-JP" altLang="en-US" dirty="0">
                <a:latin typeface="+mn-ea"/>
              </a:rPr>
              <a:t>総務省）</a:t>
            </a:r>
            <a:endParaRPr lang="en-US" altLang="ja-JP" dirty="0">
              <a:latin typeface="+mn-ea"/>
            </a:endParaRPr>
          </a:p>
          <a:p>
            <a:pPr>
              <a:lnSpc>
                <a:spcPct val="90000"/>
              </a:lnSpc>
              <a:buNone/>
              <a:defRPr/>
            </a:pPr>
            <a:r>
              <a:rPr lang="ja-JP" altLang="en-US" dirty="0">
                <a:latin typeface="+mn-ea"/>
              </a:rPr>
              <a:t>　・外国人人口</a:t>
            </a:r>
            <a:r>
              <a:rPr lang="en-US" altLang="ja-JP" dirty="0">
                <a:latin typeface="+mn-ea"/>
              </a:rPr>
              <a:t>(</a:t>
            </a:r>
            <a:r>
              <a:rPr lang="ja-JP" altLang="en-US" dirty="0">
                <a:latin typeface="+mn-ea"/>
              </a:rPr>
              <a:t>法務省）</a:t>
            </a:r>
            <a:endParaRPr lang="en-US" altLang="ja-JP" dirty="0">
              <a:latin typeface="+mn-ea"/>
            </a:endParaRPr>
          </a:p>
          <a:p>
            <a:pPr>
              <a:lnSpc>
                <a:spcPct val="90000"/>
              </a:lnSpc>
              <a:buNone/>
              <a:defRPr/>
            </a:pPr>
            <a:r>
              <a:rPr lang="ja-JP" altLang="en-US" dirty="0">
                <a:latin typeface="+mn-ea"/>
              </a:rPr>
              <a:t>　・将来人口（国立社会保障・人口問題研究所）</a:t>
            </a:r>
          </a:p>
          <a:p>
            <a:pPr>
              <a:lnSpc>
                <a:spcPct val="90000"/>
              </a:lnSpc>
              <a:buNone/>
              <a:defRPr/>
            </a:pPr>
            <a:r>
              <a:rPr lang="ja-JP" altLang="en-US" dirty="0">
                <a:latin typeface="+mn-ea"/>
              </a:rPr>
              <a:t>２ </a:t>
            </a:r>
            <a:r>
              <a:rPr lang="zh-TW" altLang="en-US" dirty="0">
                <a:latin typeface="+mn-ea"/>
              </a:rPr>
              <a:t>兵庫県推計人口</a:t>
            </a:r>
            <a:r>
              <a:rPr lang="ja-JP" altLang="en-US" dirty="0">
                <a:latin typeface="+mn-ea"/>
              </a:rPr>
              <a:t>・総務省人口推計</a:t>
            </a:r>
            <a:endParaRPr lang="zh-TW" altLang="en-US" dirty="0">
              <a:latin typeface="+mn-ea"/>
            </a:endParaRPr>
          </a:p>
          <a:p>
            <a:pPr>
              <a:lnSpc>
                <a:spcPct val="90000"/>
              </a:lnSpc>
              <a:buNone/>
              <a:defRPr/>
            </a:pPr>
            <a:r>
              <a:rPr lang="ja-JP" altLang="en-US" dirty="0">
                <a:latin typeface="+mn-ea"/>
              </a:rPr>
              <a:t>３ 住民基本台帳人口・移動人口</a:t>
            </a:r>
          </a:p>
          <a:p>
            <a:pPr>
              <a:lnSpc>
                <a:spcPct val="90000"/>
              </a:lnSpc>
              <a:buNone/>
              <a:defRPr/>
            </a:pPr>
            <a:r>
              <a:rPr lang="ja-JP" altLang="en-US" dirty="0">
                <a:latin typeface="+mn-ea"/>
              </a:rPr>
              <a:t>４ 外国人人口（在留外国人統計）</a:t>
            </a:r>
          </a:p>
          <a:p>
            <a:pPr>
              <a:lnSpc>
                <a:spcPct val="90000"/>
              </a:lnSpc>
              <a:buNone/>
              <a:defRPr/>
            </a:pPr>
            <a:r>
              <a:rPr lang="ja-JP" altLang="en-US" dirty="0">
                <a:latin typeface="+mn-ea"/>
              </a:rPr>
              <a:t>５ </a:t>
            </a:r>
            <a:r>
              <a:rPr lang="zh-CN" altLang="en-US" dirty="0">
                <a:latin typeface="+mn-ea"/>
              </a:rPr>
              <a:t>将来推計人口</a:t>
            </a:r>
            <a:r>
              <a:rPr lang="ja-JP" altLang="en-US" dirty="0">
                <a:latin typeface="+mn-ea"/>
              </a:rPr>
              <a:t>（地域別将来人口）</a:t>
            </a:r>
            <a:endParaRPr lang="zh-CN" altLang="en-US" dirty="0">
              <a:latin typeface="+mn-ea"/>
            </a:endParaRPr>
          </a:p>
          <a:p>
            <a:pPr>
              <a:lnSpc>
                <a:spcPct val="90000"/>
              </a:lnSpc>
              <a:buFont typeface="Wingdings" panose="05000000000000000000" pitchFamily="2" charset="2"/>
              <a:buNone/>
              <a:defRPr/>
            </a:pPr>
            <a:endParaRPr lang="ja-JP" altLang="ja-JP" sz="2800" dirty="0"/>
          </a:p>
        </p:txBody>
      </p:sp>
      <p:sp>
        <p:nvSpPr>
          <p:cNvPr id="2" name="スライド番号プレースホルダー 1">
            <a:extLst>
              <a:ext uri="{FF2B5EF4-FFF2-40B4-BE49-F238E27FC236}">
                <a16:creationId xmlns:a16="http://schemas.microsoft.com/office/drawing/2014/main" id="{05DC5034-21FD-495E-A56C-A77298F5A27E}"/>
              </a:ext>
            </a:extLst>
          </p:cNvPr>
          <p:cNvSpPr>
            <a:spLocks noGrp="1"/>
          </p:cNvSpPr>
          <p:nvPr>
            <p:ph type="sldNum" sz="quarter" idx="12"/>
          </p:nvPr>
        </p:nvSpPr>
        <p:spPr/>
        <p:txBody>
          <a:bodyPr/>
          <a:lstStyle/>
          <a:p>
            <a:pPr>
              <a:defRPr/>
            </a:pPr>
            <a:fld id="{F91948B3-57C7-4719-B1C1-D429D2D8F317}" type="slidenum">
              <a:rPr lang="ja-JP" altLang="en-US" smtClean="0"/>
              <a:pPr>
                <a:defRPr/>
              </a:pPr>
              <a:t>15</a:t>
            </a:fld>
            <a:endParaRPr lang="en-US" altLang="ja-JP"/>
          </a:p>
        </p:txBody>
      </p:sp>
    </p:spTree>
    <p:extLst>
      <p:ext uri="{BB962C8B-B14F-4D97-AF65-F5344CB8AC3E}">
        <p14:creationId xmlns:p14="http://schemas.microsoft.com/office/powerpoint/2010/main" val="28148672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2">
            <a:extLst>
              <a:ext uri="{FF2B5EF4-FFF2-40B4-BE49-F238E27FC236}">
                <a16:creationId xmlns:a16="http://schemas.microsoft.com/office/drawing/2014/main" id="{6A092F29-50CB-4F68-B7F9-7F8BAAFEC0D8}"/>
              </a:ext>
            </a:extLst>
          </p:cNvPr>
          <p:cNvSpPr>
            <a:spLocks noGrp="1" noChangeArrowheads="1"/>
          </p:cNvSpPr>
          <p:nvPr>
            <p:ph type="title"/>
          </p:nvPr>
        </p:nvSpPr>
        <p:spPr>
          <a:xfrm>
            <a:off x="990923" y="-173830"/>
            <a:ext cx="8153077" cy="1462087"/>
          </a:xfrm>
        </p:spPr>
        <p:txBody>
          <a:bodyPr/>
          <a:lstStyle/>
          <a:p>
            <a:pPr eaLnBrk="1" hangingPunct="1">
              <a:defRPr/>
            </a:pPr>
            <a:r>
              <a:rPr lang="ja-JP" altLang="en-US" sz="4000" dirty="0">
                <a:latin typeface="+mn-ea"/>
                <a:ea typeface="+mn-ea"/>
              </a:rPr>
              <a:t>人口動態調査</a:t>
            </a:r>
            <a:r>
              <a:rPr lang="ja-JP" altLang="en-US" sz="3200" dirty="0">
                <a:latin typeface="+mn-ea"/>
                <a:ea typeface="+mn-ea"/>
              </a:rPr>
              <a:t>（出生、死亡、自然増減率）</a:t>
            </a:r>
          </a:p>
        </p:txBody>
      </p:sp>
      <p:sp>
        <p:nvSpPr>
          <p:cNvPr id="19460" name="Rectangle 3">
            <a:extLst>
              <a:ext uri="{FF2B5EF4-FFF2-40B4-BE49-F238E27FC236}">
                <a16:creationId xmlns:a16="http://schemas.microsoft.com/office/drawing/2014/main" id="{34CCB22C-A4D3-4A97-9D9C-AF9D3E86B5C9}"/>
              </a:ext>
            </a:extLst>
          </p:cNvPr>
          <p:cNvSpPr>
            <a:spLocks noChangeArrowheads="1"/>
          </p:cNvSpPr>
          <p:nvPr/>
        </p:nvSpPr>
        <p:spPr bwMode="auto">
          <a:xfrm>
            <a:off x="0" y="2452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en-US" sz="1800"/>
          </a:p>
        </p:txBody>
      </p:sp>
      <p:sp>
        <p:nvSpPr>
          <p:cNvPr id="3" name="スライド番号プレースホルダー 2">
            <a:extLst>
              <a:ext uri="{FF2B5EF4-FFF2-40B4-BE49-F238E27FC236}">
                <a16:creationId xmlns:a16="http://schemas.microsoft.com/office/drawing/2014/main" id="{D39851FC-E37B-4F3E-91BB-700FC735E467}"/>
              </a:ext>
            </a:extLst>
          </p:cNvPr>
          <p:cNvSpPr>
            <a:spLocks noGrp="1"/>
          </p:cNvSpPr>
          <p:nvPr>
            <p:ph type="sldNum" sz="quarter" idx="12"/>
          </p:nvPr>
        </p:nvSpPr>
        <p:spPr/>
        <p:txBody>
          <a:bodyPr/>
          <a:lstStyle/>
          <a:p>
            <a:fld id="{427658C3-A589-4F6A-94E8-5CA99E9FB8FC}" type="slidenum">
              <a:rPr lang="ja-JP" altLang="en-US" smtClean="0"/>
              <a:pPr/>
              <a:t>16</a:t>
            </a:fld>
            <a:endParaRPr lang="en-US" altLang="ja-JP"/>
          </a:p>
        </p:txBody>
      </p:sp>
      <p:pic>
        <p:nvPicPr>
          <p:cNvPr id="2" name="図 1">
            <a:extLst>
              <a:ext uri="{FF2B5EF4-FFF2-40B4-BE49-F238E27FC236}">
                <a16:creationId xmlns:a16="http://schemas.microsoft.com/office/drawing/2014/main" id="{8FD190EA-F146-54DF-372A-CE22FFC7A52E}"/>
              </a:ext>
            </a:extLst>
          </p:cNvPr>
          <p:cNvPicPr>
            <a:picLocks noChangeAspect="1"/>
          </p:cNvPicPr>
          <p:nvPr/>
        </p:nvPicPr>
        <p:blipFill>
          <a:blip r:embed="rId3"/>
          <a:stretch>
            <a:fillRect/>
          </a:stretch>
        </p:blipFill>
        <p:spPr>
          <a:xfrm>
            <a:off x="539552" y="1545258"/>
            <a:ext cx="7996953" cy="515267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EBD56BE5-80F6-4F3B-8EBF-CCD0E12E4C14}"/>
              </a:ext>
            </a:extLst>
          </p:cNvPr>
          <p:cNvSpPr>
            <a:spLocks noGrp="1" noChangeArrowheads="1"/>
          </p:cNvSpPr>
          <p:nvPr>
            <p:ph type="title"/>
          </p:nvPr>
        </p:nvSpPr>
        <p:spPr/>
        <p:txBody>
          <a:bodyPr/>
          <a:lstStyle/>
          <a:p>
            <a:pPr eaLnBrk="1" hangingPunct="1">
              <a:defRPr/>
            </a:pPr>
            <a:r>
              <a:rPr lang="ja-JP" altLang="en-US" sz="4000" dirty="0">
                <a:latin typeface="+mn-ea"/>
                <a:ea typeface="+mn-ea"/>
              </a:rPr>
              <a:t>出生データ</a:t>
            </a:r>
            <a:br>
              <a:rPr lang="en-US" altLang="ja-JP" sz="4000" dirty="0">
                <a:latin typeface="+mn-ea"/>
                <a:ea typeface="+mn-ea"/>
              </a:rPr>
            </a:br>
            <a:r>
              <a:rPr lang="ja-JP" altLang="en-US" sz="3600" dirty="0">
                <a:latin typeface="+mn-ea"/>
                <a:ea typeface="+mn-ea"/>
              </a:rPr>
              <a:t>合計特殊出生率、普通出生率等</a:t>
            </a:r>
            <a:endParaRPr lang="ja-JP" altLang="ja-JP" sz="3600" dirty="0">
              <a:latin typeface="+mn-ea"/>
              <a:ea typeface="+mn-ea"/>
            </a:endParaRPr>
          </a:p>
        </p:txBody>
      </p:sp>
      <p:sp>
        <p:nvSpPr>
          <p:cNvPr id="12292" name="Rectangle 3">
            <a:extLst>
              <a:ext uri="{FF2B5EF4-FFF2-40B4-BE49-F238E27FC236}">
                <a16:creationId xmlns:a16="http://schemas.microsoft.com/office/drawing/2014/main" id="{82661046-12D7-4F2E-A2C2-7A14D7249BA0}"/>
              </a:ext>
            </a:extLst>
          </p:cNvPr>
          <p:cNvSpPr>
            <a:spLocks noGrp="1" noChangeArrowheads="1"/>
          </p:cNvSpPr>
          <p:nvPr>
            <p:ph type="body" idx="1"/>
          </p:nvPr>
        </p:nvSpPr>
        <p:spPr>
          <a:xfrm>
            <a:off x="395288" y="1989138"/>
            <a:ext cx="8559800" cy="4392190"/>
          </a:xfrm>
        </p:spPr>
        <p:txBody>
          <a:bodyPr/>
          <a:lstStyle/>
          <a:p>
            <a:pPr eaLnBrk="1" hangingPunct="1">
              <a:lnSpc>
                <a:spcPct val="90000"/>
              </a:lnSpc>
              <a:buFont typeface="Wingdings" panose="05000000000000000000" pitchFamily="2" charset="2"/>
              <a:buNone/>
              <a:defRPr/>
            </a:pPr>
            <a:r>
              <a:rPr lang="ja-JP" altLang="en-US" dirty="0">
                <a:latin typeface="+mn-ea"/>
              </a:rPr>
              <a:t>・合計特殊出生率：</a:t>
            </a:r>
            <a:endParaRPr lang="en-US" altLang="ja-JP" dirty="0">
              <a:latin typeface="+mn-ea"/>
            </a:endParaRPr>
          </a:p>
          <a:p>
            <a:pPr eaLnBrk="1" hangingPunct="1">
              <a:lnSpc>
                <a:spcPct val="90000"/>
              </a:lnSpc>
              <a:buFont typeface="Wingdings" panose="05000000000000000000" pitchFamily="2" charset="2"/>
              <a:buNone/>
              <a:defRPr/>
            </a:pPr>
            <a:r>
              <a:rPr lang="ja-JP" altLang="en-US" sz="2800" dirty="0">
                <a:latin typeface="+mn-ea"/>
              </a:rPr>
              <a:t>その年次の再生産年齢（</a:t>
            </a:r>
            <a:r>
              <a:rPr lang="en-US" altLang="ja-JP" sz="2800" dirty="0">
                <a:latin typeface="+mn-ea"/>
              </a:rPr>
              <a:t>15</a:t>
            </a:r>
            <a:r>
              <a:rPr lang="ja-JP" altLang="en-US" sz="2800" dirty="0">
                <a:latin typeface="+mn-ea"/>
              </a:rPr>
              <a:t>歳～</a:t>
            </a:r>
            <a:r>
              <a:rPr lang="en-US" altLang="ja-JP" sz="2800" dirty="0">
                <a:latin typeface="+mn-ea"/>
              </a:rPr>
              <a:t>49</a:t>
            </a:r>
            <a:r>
              <a:rPr lang="ja-JP" altLang="en-US" sz="2800" dirty="0">
                <a:latin typeface="+mn-ea"/>
              </a:rPr>
              <a:t>歳）に女性の年齢別出生率を合計したもので、</a:t>
            </a:r>
            <a:r>
              <a:rPr lang="en-US" altLang="ja-JP" sz="2800" dirty="0">
                <a:latin typeface="+mn-ea"/>
              </a:rPr>
              <a:t>1</a:t>
            </a:r>
            <a:r>
              <a:rPr lang="ja-JP" altLang="en-US" sz="2800" dirty="0">
                <a:latin typeface="+mn-ea"/>
              </a:rPr>
              <a:t>人の女性が生涯に産む子どもの数の平均</a:t>
            </a:r>
            <a:endParaRPr lang="en-US" altLang="ja-JP" sz="2800" dirty="0">
              <a:latin typeface="+mn-ea"/>
            </a:endParaRPr>
          </a:p>
          <a:p>
            <a:pPr eaLnBrk="1" hangingPunct="1">
              <a:lnSpc>
                <a:spcPct val="90000"/>
              </a:lnSpc>
              <a:buFont typeface="Wingdings" panose="05000000000000000000" pitchFamily="2" charset="2"/>
              <a:buNone/>
              <a:defRPr/>
            </a:pPr>
            <a:r>
              <a:rPr lang="ja-JP" altLang="en-US" dirty="0">
                <a:latin typeface="+mn-ea"/>
              </a:rPr>
              <a:t>・合計出生率：女子の年齢別出生率を考慮して重みをつけた推計（年齢は各歳または５歳階級）</a:t>
            </a:r>
            <a:endParaRPr lang="en-US" altLang="ja-JP" dirty="0">
              <a:latin typeface="+mn-ea"/>
            </a:endParaRPr>
          </a:p>
          <a:p>
            <a:pPr eaLnBrk="1" hangingPunct="1">
              <a:lnSpc>
                <a:spcPct val="80000"/>
              </a:lnSpc>
              <a:buFont typeface="Wingdings" panose="05000000000000000000" pitchFamily="2" charset="2"/>
              <a:buNone/>
              <a:defRPr/>
            </a:pPr>
            <a:r>
              <a:rPr lang="ja-JP" altLang="en-US" dirty="0">
                <a:latin typeface="+mn-ea"/>
              </a:rPr>
              <a:t>・普通出生数：人口千人当たりの出生数</a:t>
            </a:r>
          </a:p>
          <a:p>
            <a:pPr eaLnBrk="1" hangingPunct="1">
              <a:lnSpc>
                <a:spcPct val="80000"/>
              </a:lnSpc>
              <a:buFont typeface="Wingdings" panose="05000000000000000000" pitchFamily="2" charset="2"/>
              <a:buNone/>
              <a:defRPr/>
            </a:pPr>
            <a:r>
              <a:rPr lang="ja-JP" altLang="en-US" dirty="0">
                <a:latin typeface="+mn-ea"/>
              </a:rPr>
              <a:t>・普通出生率＝人口総数</a:t>
            </a:r>
            <a:r>
              <a:rPr lang="en-US" altLang="ja-JP" dirty="0">
                <a:latin typeface="+mn-ea"/>
              </a:rPr>
              <a:t>÷</a:t>
            </a:r>
            <a:r>
              <a:rPr lang="ja-JP" altLang="en-US" dirty="0">
                <a:latin typeface="+mn-ea"/>
              </a:rPr>
              <a:t>人口総数</a:t>
            </a:r>
            <a:r>
              <a:rPr lang="en-US" altLang="ja-JP" dirty="0">
                <a:latin typeface="+mn-ea"/>
              </a:rPr>
              <a:t>×1000</a:t>
            </a:r>
            <a:r>
              <a:rPr lang="ja-JP" altLang="en-US" dirty="0">
                <a:latin typeface="+mn-ea"/>
              </a:rPr>
              <a:t>（</a:t>
            </a:r>
            <a:r>
              <a:rPr lang="en-US" altLang="ja-JP" dirty="0">
                <a:latin typeface="+mn-ea"/>
              </a:rPr>
              <a:t>‰</a:t>
            </a:r>
            <a:r>
              <a:rPr lang="ja-JP" altLang="en-US" dirty="0">
                <a:latin typeface="+mn-ea"/>
              </a:rPr>
              <a:t>）</a:t>
            </a:r>
          </a:p>
          <a:p>
            <a:pPr eaLnBrk="1" hangingPunct="1">
              <a:lnSpc>
                <a:spcPct val="90000"/>
              </a:lnSpc>
              <a:buFont typeface="Wingdings" panose="05000000000000000000" pitchFamily="2" charset="2"/>
              <a:buNone/>
              <a:defRPr/>
            </a:pPr>
            <a:r>
              <a:rPr lang="ja-JP" altLang="en-US" sz="3600" dirty="0">
                <a:latin typeface="+mn-ea"/>
              </a:rPr>
              <a:t>　</a:t>
            </a:r>
            <a:r>
              <a:rPr lang="en-US" altLang="ja-JP" dirty="0">
                <a:latin typeface="+mn-ea"/>
              </a:rPr>
              <a:t>※</a:t>
            </a:r>
            <a:r>
              <a:rPr lang="ja-JP" altLang="en-US" dirty="0">
                <a:latin typeface="+mn-ea"/>
              </a:rPr>
              <a:t>千分比（パーミル）　</a:t>
            </a:r>
            <a:r>
              <a:rPr lang="ja-JP" altLang="en-US" sz="2800" dirty="0">
                <a:latin typeface="+mn-ea"/>
              </a:rPr>
              <a:t>増減率が比較的小さい比較</a:t>
            </a:r>
            <a:endParaRPr lang="en-US" altLang="ja-JP" sz="2800" dirty="0">
              <a:latin typeface="+mn-ea"/>
            </a:endParaRPr>
          </a:p>
          <a:p>
            <a:pPr eaLnBrk="1" hangingPunct="1">
              <a:lnSpc>
                <a:spcPct val="90000"/>
              </a:lnSpc>
              <a:buFont typeface="Wingdings" panose="05000000000000000000" pitchFamily="2" charset="2"/>
              <a:buNone/>
              <a:defRPr/>
            </a:pPr>
            <a:endParaRPr lang="ja-JP" altLang="en-US" sz="3600" dirty="0">
              <a:latin typeface="+mn-ea"/>
            </a:endParaRPr>
          </a:p>
          <a:p>
            <a:pPr eaLnBrk="1" hangingPunct="1">
              <a:lnSpc>
                <a:spcPct val="90000"/>
              </a:lnSpc>
              <a:buFont typeface="Wingdings" panose="05000000000000000000" pitchFamily="2" charset="2"/>
              <a:buNone/>
              <a:defRPr/>
            </a:pPr>
            <a:r>
              <a:rPr lang="ja-JP" altLang="en-US" sz="3600" dirty="0">
                <a:latin typeface="+mn-ea"/>
              </a:rPr>
              <a:t>　</a:t>
            </a:r>
            <a:r>
              <a:rPr lang="ja-JP" altLang="ja-JP" sz="3600" dirty="0">
                <a:latin typeface="+mn-ea"/>
              </a:rPr>
              <a:t>　</a:t>
            </a:r>
            <a:endParaRPr lang="ja-JP" altLang="en-US" sz="3600" dirty="0">
              <a:latin typeface="+mn-ea"/>
            </a:endParaRPr>
          </a:p>
          <a:p>
            <a:pPr eaLnBrk="1" hangingPunct="1">
              <a:lnSpc>
                <a:spcPct val="90000"/>
              </a:lnSpc>
              <a:buFont typeface="Wingdings" panose="05000000000000000000" pitchFamily="2" charset="2"/>
              <a:buNone/>
              <a:defRPr/>
            </a:pPr>
            <a:endParaRPr lang="ja-JP" altLang="ja-JP" sz="3600" dirty="0">
              <a:latin typeface="+mn-ea"/>
            </a:endParaRPr>
          </a:p>
        </p:txBody>
      </p:sp>
      <p:sp>
        <p:nvSpPr>
          <p:cNvPr id="3" name="スライド番号プレースホルダー 2">
            <a:extLst>
              <a:ext uri="{FF2B5EF4-FFF2-40B4-BE49-F238E27FC236}">
                <a16:creationId xmlns:a16="http://schemas.microsoft.com/office/drawing/2014/main" id="{2AFCD86F-68C8-4B3D-8256-2AC426D5E8BB}"/>
              </a:ext>
            </a:extLst>
          </p:cNvPr>
          <p:cNvSpPr>
            <a:spLocks noGrp="1"/>
          </p:cNvSpPr>
          <p:nvPr>
            <p:ph type="sldNum" sz="quarter" idx="12"/>
          </p:nvPr>
        </p:nvSpPr>
        <p:spPr/>
        <p:txBody>
          <a:bodyPr/>
          <a:lstStyle/>
          <a:p>
            <a:fld id="{E3BD86F4-6799-4DA7-8F98-E0A0F98D7D83}" type="slidenum">
              <a:rPr lang="ja-JP" altLang="en-US" smtClean="0"/>
              <a:pPr/>
              <a:t>17</a:t>
            </a:fld>
            <a:endParaRPr lang="en-US" altLang="ja-JP"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a:extLst>
              <a:ext uri="{FF2B5EF4-FFF2-40B4-BE49-F238E27FC236}">
                <a16:creationId xmlns:a16="http://schemas.microsoft.com/office/drawing/2014/main" id="{2B731F63-D21C-4D37-9F6C-EEA33A3773CC}"/>
              </a:ext>
            </a:extLst>
          </p:cNvPr>
          <p:cNvSpPr>
            <a:spLocks noGrp="1" noChangeArrowheads="1"/>
          </p:cNvSpPr>
          <p:nvPr>
            <p:ph type="title"/>
          </p:nvPr>
        </p:nvSpPr>
        <p:spPr>
          <a:xfrm>
            <a:off x="395288" y="214313"/>
            <a:ext cx="8548687" cy="622300"/>
          </a:xfrm>
        </p:spPr>
        <p:txBody>
          <a:bodyPr/>
          <a:lstStyle/>
          <a:p>
            <a:pPr eaLnBrk="1" hangingPunct="1">
              <a:defRPr/>
            </a:pPr>
            <a:r>
              <a:rPr lang="ja-JP" altLang="en-US" sz="4000" dirty="0">
                <a:latin typeface="+mn-ea"/>
                <a:ea typeface="+mn-ea"/>
              </a:rPr>
              <a:t>人口動態　</a:t>
            </a:r>
            <a:r>
              <a:rPr lang="ja-JP" altLang="en-US" sz="3600" dirty="0">
                <a:latin typeface="+mn-ea"/>
                <a:ea typeface="+mn-ea"/>
              </a:rPr>
              <a:t>合計特殊出生率推計シート例</a:t>
            </a:r>
          </a:p>
        </p:txBody>
      </p:sp>
      <p:sp>
        <p:nvSpPr>
          <p:cNvPr id="20484" name="Rectangle 3">
            <a:extLst>
              <a:ext uri="{FF2B5EF4-FFF2-40B4-BE49-F238E27FC236}">
                <a16:creationId xmlns:a16="http://schemas.microsoft.com/office/drawing/2014/main" id="{1C4BDC96-A13A-4E43-99AF-4F0DF18784B8}"/>
              </a:ext>
            </a:extLst>
          </p:cNvPr>
          <p:cNvSpPr>
            <a:spLocks noChangeArrowheads="1"/>
          </p:cNvSpPr>
          <p:nvPr/>
        </p:nvSpPr>
        <p:spPr bwMode="auto">
          <a:xfrm>
            <a:off x="0" y="19573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en-US" sz="1800"/>
          </a:p>
        </p:txBody>
      </p:sp>
      <p:pic>
        <p:nvPicPr>
          <p:cNvPr id="20485" name="図 1">
            <a:extLst>
              <a:ext uri="{FF2B5EF4-FFF2-40B4-BE49-F238E27FC236}">
                <a16:creationId xmlns:a16="http://schemas.microsoft.com/office/drawing/2014/main" id="{21DB90A8-B66F-4BAE-9D28-F23365CBF0B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63675" y="836613"/>
            <a:ext cx="6216650" cy="588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FCE5F2B8-F98A-4AB5-823E-F7D04B6BEF5A}"/>
              </a:ext>
            </a:extLst>
          </p:cNvPr>
          <p:cNvSpPr>
            <a:spLocks noGrp="1"/>
          </p:cNvSpPr>
          <p:nvPr>
            <p:ph type="sldNum" sz="quarter" idx="12"/>
          </p:nvPr>
        </p:nvSpPr>
        <p:spPr/>
        <p:txBody>
          <a:bodyPr/>
          <a:lstStyle/>
          <a:p>
            <a:fld id="{E3BD86F4-6799-4DA7-8F98-E0A0F98D7D83}" type="slidenum">
              <a:rPr lang="ja-JP" altLang="en-US" smtClean="0"/>
              <a:pPr/>
              <a:t>18</a:t>
            </a:fld>
            <a:endParaRPr lang="en-US" altLang="ja-JP"/>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a:extLst>
              <a:ext uri="{FF2B5EF4-FFF2-40B4-BE49-F238E27FC236}">
                <a16:creationId xmlns:a16="http://schemas.microsoft.com/office/drawing/2014/main" id="{9530A318-0D04-4E70-977E-52B595C95FFC}"/>
              </a:ext>
            </a:extLst>
          </p:cNvPr>
          <p:cNvSpPr>
            <a:spLocks noGrp="1" noChangeArrowheads="1"/>
          </p:cNvSpPr>
          <p:nvPr>
            <p:ph type="title"/>
          </p:nvPr>
        </p:nvSpPr>
        <p:spPr/>
        <p:txBody>
          <a:bodyPr/>
          <a:lstStyle/>
          <a:p>
            <a:pPr eaLnBrk="1" hangingPunct="1">
              <a:defRPr/>
            </a:pPr>
            <a:r>
              <a:rPr lang="ja-JP" altLang="en-US" sz="4000" dirty="0">
                <a:latin typeface="+mn-ea"/>
              </a:rPr>
              <a:t>死亡データ</a:t>
            </a:r>
            <a:br>
              <a:rPr lang="en-US" altLang="ja-JP" sz="4000" dirty="0">
                <a:latin typeface="+mn-ea"/>
              </a:rPr>
            </a:br>
            <a:r>
              <a:rPr lang="ja-JP" altLang="en-US" sz="3600" dirty="0">
                <a:latin typeface="+mn-ea"/>
              </a:rPr>
              <a:t>年齢調整死亡率、標準化死亡比</a:t>
            </a:r>
            <a:endParaRPr lang="ja-JP" altLang="ja-JP" sz="3600" dirty="0">
              <a:latin typeface="+mn-ea"/>
              <a:ea typeface="+mn-ea"/>
            </a:endParaRPr>
          </a:p>
        </p:txBody>
      </p:sp>
      <p:sp>
        <p:nvSpPr>
          <p:cNvPr id="61444" name="Rectangle 3">
            <a:extLst>
              <a:ext uri="{FF2B5EF4-FFF2-40B4-BE49-F238E27FC236}">
                <a16:creationId xmlns:a16="http://schemas.microsoft.com/office/drawing/2014/main" id="{B03AFEC8-B139-4E85-9B38-8196461F4BCC}"/>
              </a:ext>
            </a:extLst>
          </p:cNvPr>
          <p:cNvSpPr>
            <a:spLocks noGrp="1" noChangeArrowheads="1"/>
          </p:cNvSpPr>
          <p:nvPr>
            <p:ph type="body" idx="1"/>
          </p:nvPr>
        </p:nvSpPr>
        <p:spPr>
          <a:xfrm>
            <a:off x="468313" y="1916113"/>
            <a:ext cx="8347075" cy="4403725"/>
          </a:xfrm>
        </p:spPr>
        <p:txBody>
          <a:bodyPr/>
          <a:lstStyle/>
          <a:p>
            <a:pPr eaLnBrk="1" hangingPunct="1">
              <a:buFont typeface="Wingdings" panose="05000000000000000000" pitchFamily="2" charset="2"/>
              <a:buNone/>
              <a:defRPr/>
            </a:pPr>
            <a:r>
              <a:rPr lang="ja-JP" altLang="en-US" dirty="0">
                <a:latin typeface="+mn-ea"/>
              </a:rPr>
              <a:t>死亡率は年齢により異なるため、国際比較や年次推移比較は、人口の年齢構成の差異を取り除いた死亡率</a:t>
            </a:r>
            <a:endParaRPr lang="en-US" altLang="ja-JP" dirty="0">
              <a:latin typeface="+mn-ea"/>
            </a:endParaRPr>
          </a:p>
          <a:p>
            <a:pPr eaLnBrk="1" hangingPunct="1">
              <a:buFont typeface="Wingdings" panose="05000000000000000000" pitchFamily="2" charset="2"/>
              <a:buNone/>
              <a:defRPr/>
            </a:pPr>
            <a:r>
              <a:rPr lang="ja-JP" altLang="en-US" dirty="0">
                <a:latin typeface="+mn-ea"/>
              </a:rPr>
              <a:t>年齢調整死亡率：</a:t>
            </a:r>
            <a:r>
              <a:rPr lang="en-US" altLang="ja-JP" dirty="0">
                <a:latin typeface="+mn-ea"/>
              </a:rPr>
              <a:t>1985</a:t>
            </a:r>
            <a:r>
              <a:rPr lang="ja-JP" altLang="en-US" dirty="0">
                <a:latin typeface="+mn-ea"/>
              </a:rPr>
              <a:t>年国勢調査日本人人口をもとにベビーブーム等の極端な増減を補正し</a:t>
            </a:r>
            <a:r>
              <a:rPr lang="en-US" altLang="ja-JP" dirty="0">
                <a:latin typeface="+mn-ea"/>
              </a:rPr>
              <a:t>1000</a:t>
            </a:r>
            <a:r>
              <a:rPr lang="ja-JP" altLang="en-US" dirty="0">
                <a:latin typeface="+mn-ea"/>
              </a:rPr>
              <a:t>人単位で作成（</a:t>
            </a:r>
            <a:r>
              <a:rPr lang="en-US" altLang="ja-JP" dirty="0">
                <a:latin typeface="+mn-ea"/>
              </a:rPr>
              <a:t>1990</a:t>
            </a:r>
            <a:r>
              <a:rPr lang="ja-JP" altLang="en-US" dirty="0">
                <a:latin typeface="+mn-ea"/>
              </a:rPr>
              <a:t>年から使用）</a:t>
            </a:r>
            <a:endParaRPr lang="en-US" altLang="ja-JP" dirty="0">
              <a:latin typeface="+mn-ea"/>
            </a:endParaRPr>
          </a:p>
          <a:p>
            <a:pPr eaLnBrk="1" hangingPunct="1">
              <a:buFont typeface="Wingdings" panose="05000000000000000000" pitchFamily="2" charset="2"/>
              <a:buNone/>
              <a:defRPr/>
            </a:pPr>
            <a:r>
              <a:rPr lang="ja-JP" altLang="en-US" dirty="0">
                <a:latin typeface="+mn-ea"/>
              </a:rPr>
              <a:t>標準化死亡比＝</a:t>
            </a:r>
            <a:r>
              <a:rPr lang="ja-JP" altLang="en-US" sz="2800" dirty="0">
                <a:latin typeface="+mn-ea"/>
              </a:rPr>
              <a:t>（観察集団の現実の死亡数）</a:t>
            </a:r>
            <a:r>
              <a:rPr lang="en-US" altLang="ja-JP" dirty="0">
                <a:latin typeface="+mn-ea"/>
              </a:rPr>
              <a:t>/</a:t>
            </a:r>
            <a:r>
              <a:rPr lang="ja-JP" altLang="en-US" sz="2800" dirty="0">
                <a:latin typeface="+mn-ea"/>
              </a:rPr>
              <a:t>（基準人口集団の年齢別死亡率</a:t>
            </a:r>
            <a:r>
              <a:rPr lang="en-US" altLang="ja-JP" sz="2800" dirty="0">
                <a:latin typeface="+mn-ea"/>
              </a:rPr>
              <a:t>×</a:t>
            </a:r>
            <a:r>
              <a:rPr lang="ja-JP" altLang="en-US" sz="2800" dirty="0">
                <a:latin typeface="+mn-ea"/>
              </a:rPr>
              <a:t>観察集団年齢別人口）の総和</a:t>
            </a:r>
            <a:r>
              <a:rPr lang="en-US" altLang="ja-JP" dirty="0">
                <a:latin typeface="+mn-ea"/>
              </a:rPr>
              <a:t>×100</a:t>
            </a:r>
          </a:p>
          <a:p>
            <a:pPr eaLnBrk="1" hangingPunct="1">
              <a:buFont typeface="Wingdings" panose="05000000000000000000" pitchFamily="2" charset="2"/>
              <a:buNone/>
              <a:defRPr/>
            </a:pPr>
            <a:endParaRPr lang="ja-JP" altLang="en-US" dirty="0">
              <a:latin typeface="+mn-ea"/>
            </a:endParaRPr>
          </a:p>
        </p:txBody>
      </p:sp>
      <p:sp>
        <p:nvSpPr>
          <p:cNvPr id="3" name="スライド番号プレースホルダー 2">
            <a:extLst>
              <a:ext uri="{FF2B5EF4-FFF2-40B4-BE49-F238E27FC236}">
                <a16:creationId xmlns:a16="http://schemas.microsoft.com/office/drawing/2014/main" id="{303A674B-087D-4981-9604-49765927F3CE}"/>
              </a:ext>
            </a:extLst>
          </p:cNvPr>
          <p:cNvSpPr>
            <a:spLocks noGrp="1"/>
          </p:cNvSpPr>
          <p:nvPr>
            <p:ph type="sldNum" sz="quarter" idx="12"/>
          </p:nvPr>
        </p:nvSpPr>
        <p:spPr/>
        <p:txBody>
          <a:bodyPr/>
          <a:lstStyle/>
          <a:p>
            <a:fld id="{E3BD86F4-6799-4DA7-8F98-E0A0F98D7D83}" type="slidenum">
              <a:rPr lang="ja-JP" altLang="en-US" smtClean="0"/>
              <a:pPr/>
              <a:t>19</a:t>
            </a:fld>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FC227E2-064B-4541-AB3F-E0FA94C7F327}"/>
              </a:ext>
            </a:extLst>
          </p:cNvPr>
          <p:cNvSpPr>
            <a:spLocks noGrp="1" noChangeArrowheads="1"/>
          </p:cNvSpPr>
          <p:nvPr>
            <p:ph type="title"/>
          </p:nvPr>
        </p:nvSpPr>
        <p:spPr/>
        <p:txBody>
          <a:bodyPr lIns="84992" tIns="42497" rIns="84992" bIns="42497"/>
          <a:lstStyle/>
          <a:p>
            <a:pPr eaLnBrk="1" hangingPunct="1"/>
            <a:r>
              <a:rPr lang="ja-JP" altLang="en-US" sz="4000" dirty="0"/>
              <a:t>報告</a:t>
            </a:r>
            <a:r>
              <a:rPr lang="ja-JP" altLang="ja-JP" sz="4000" dirty="0"/>
              <a:t>のあらまし</a:t>
            </a:r>
          </a:p>
        </p:txBody>
      </p:sp>
      <p:sp>
        <p:nvSpPr>
          <p:cNvPr id="7171" name="Rectangle 3">
            <a:extLst>
              <a:ext uri="{FF2B5EF4-FFF2-40B4-BE49-F238E27FC236}">
                <a16:creationId xmlns:a16="http://schemas.microsoft.com/office/drawing/2014/main" id="{AE4F34A6-36F5-4B99-B02C-9603B1CBA6A2}"/>
              </a:ext>
            </a:extLst>
          </p:cNvPr>
          <p:cNvSpPr>
            <a:spLocks noGrp="1" noChangeArrowheads="1"/>
          </p:cNvSpPr>
          <p:nvPr>
            <p:ph type="body" idx="1"/>
          </p:nvPr>
        </p:nvSpPr>
        <p:spPr>
          <a:xfrm>
            <a:off x="328612" y="2098675"/>
            <a:ext cx="8486775" cy="3722688"/>
          </a:xfrm>
        </p:spPr>
        <p:txBody>
          <a:bodyPr lIns="84992" tIns="42497" rIns="84992" bIns="42497"/>
          <a:lstStyle/>
          <a:p>
            <a:pPr marL="749300" indent="-749300" eaLnBrk="1" hangingPunct="1">
              <a:buFont typeface="Wingdings" panose="05000000000000000000" pitchFamily="2" charset="2"/>
              <a:buNone/>
            </a:pPr>
            <a:r>
              <a:rPr lang="ja-JP" altLang="ja-JP" sz="3600" dirty="0">
                <a:latin typeface="ＭＳ Ｐゴシック" panose="020B0600070205080204" pitchFamily="50" charset="-128"/>
              </a:rPr>
              <a:t>１</a:t>
            </a:r>
            <a:r>
              <a:rPr lang="en-US" altLang="ja-JP" sz="3600" dirty="0">
                <a:latin typeface="ＭＳ Ｐゴシック" panose="020B0600070205080204" pitchFamily="50" charset="-128"/>
              </a:rPr>
              <a:t> </a:t>
            </a:r>
            <a:r>
              <a:rPr lang="ja-JP" altLang="en-US" sz="3600" dirty="0">
                <a:latin typeface="ＭＳ Ｐゴシック" panose="020B0600070205080204" pitchFamily="50" charset="-128"/>
              </a:rPr>
              <a:t>人口データの概要</a:t>
            </a:r>
            <a:endParaRPr lang="ja-JP" altLang="ja-JP" sz="36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3600" dirty="0">
                <a:latin typeface="ＭＳ Ｐゴシック" panose="020B0600070205080204" pitchFamily="50" charset="-128"/>
              </a:rPr>
              <a:t>２ 人口分析ワークシートの概要</a:t>
            </a:r>
            <a:endParaRPr lang="en-US" altLang="ja-JP" sz="36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3600" dirty="0">
                <a:latin typeface="ＭＳ Ｐゴシック" panose="020B0600070205080204" pitchFamily="50" charset="-128"/>
              </a:rPr>
              <a:t>３ 人口ピラミッドの作成</a:t>
            </a:r>
            <a:endParaRPr lang="en-US" altLang="ja-JP" sz="36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3600" dirty="0">
                <a:latin typeface="ＭＳ Ｐゴシック" panose="020B0600070205080204" pitchFamily="50" charset="-128"/>
              </a:rPr>
              <a:t>４ 将来推計人口の推計</a:t>
            </a:r>
            <a:endParaRPr lang="en-US" altLang="ja-JP" sz="3600" dirty="0">
              <a:latin typeface="ＭＳ Ｐゴシック" panose="020B0600070205080204" pitchFamily="50" charset="-128"/>
            </a:endParaRPr>
          </a:p>
          <a:p>
            <a:pPr marL="749300" indent="-749300" eaLnBrk="1" hangingPunct="1">
              <a:buFont typeface="Wingdings" panose="05000000000000000000" pitchFamily="2" charset="2"/>
              <a:buNone/>
            </a:pPr>
            <a:r>
              <a:rPr lang="ja-JP" altLang="en-US" sz="3600" dirty="0">
                <a:latin typeface="ＭＳ Ｐゴシック" panose="020B0600070205080204" pitchFamily="50" charset="-128"/>
              </a:rPr>
              <a:t>５ 人口データの分析事例</a:t>
            </a:r>
            <a:endParaRPr lang="ja-JP"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11E04EF2-38A6-4887-AFB1-3573E9926F25}"/>
              </a:ext>
            </a:extLst>
          </p:cNvPr>
          <p:cNvSpPr>
            <a:spLocks noGrp="1"/>
          </p:cNvSpPr>
          <p:nvPr>
            <p:ph type="sldNum" sz="quarter" idx="12"/>
          </p:nvPr>
        </p:nvSpPr>
        <p:spPr/>
        <p:txBody>
          <a:bodyPr/>
          <a:lstStyle/>
          <a:p>
            <a:fld id="{E3BD86F4-6799-4DA7-8F98-E0A0F98D7D83}" type="slidenum">
              <a:rPr lang="ja-JP" altLang="en-US" smtClean="0"/>
              <a:pPr/>
              <a:t>2</a:t>
            </a:fld>
            <a:endParaRPr lang="en-US" altLang="ja-JP"/>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7E3FE601-FD03-4223-96A4-6A8558CE5DBC}"/>
              </a:ext>
            </a:extLst>
          </p:cNvPr>
          <p:cNvSpPr>
            <a:spLocks noGrp="1" noChangeArrowheads="1"/>
          </p:cNvSpPr>
          <p:nvPr>
            <p:ph type="title"/>
          </p:nvPr>
        </p:nvSpPr>
        <p:spPr/>
        <p:txBody>
          <a:bodyPr/>
          <a:lstStyle/>
          <a:p>
            <a:pPr eaLnBrk="1" hangingPunct="1">
              <a:defRPr/>
            </a:pPr>
            <a:br>
              <a:rPr lang="en-US" altLang="ja-JP" sz="3692" dirty="0"/>
            </a:br>
            <a:r>
              <a:rPr lang="ja-JP" altLang="en-US" sz="4000" dirty="0"/>
              <a:t>人口関連データ比率の概要</a:t>
            </a:r>
            <a:endParaRPr lang="ja-JP" altLang="ja-JP" sz="4000" dirty="0"/>
          </a:p>
        </p:txBody>
      </p:sp>
      <p:sp>
        <p:nvSpPr>
          <p:cNvPr id="83971" name="Rectangle 3">
            <a:extLst>
              <a:ext uri="{FF2B5EF4-FFF2-40B4-BE49-F238E27FC236}">
                <a16:creationId xmlns:a16="http://schemas.microsoft.com/office/drawing/2014/main" id="{5FA61010-ED41-4402-B4AC-9B12423E8293}"/>
              </a:ext>
            </a:extLst>
          </p:cNvPr>
          <p:cNvSpPr>
            <a:spLocks noGrp="1" noChangeArrowheads="1"/>
          </p:cNvSpPr>
          <p:nvPr>
            <p:ph type="body" idx="1"/>
          </p:nvPr>
        </p:nvSpPr>
        <p:spPr>
          <a:xfrm>
            <a:off x="251520" y="1844824"/>
            <a:ext cx="8496944" cy="3533775"/>
          </a:xfrm>
        </p:spPr>
        <p:txBody>
          <a:bodyPr/>
          <a:lstStyle/>
          <a:p>
            <a:pPr marL="0" indent="0">
              <a:buFont typeface="Wingdings" panose="05000000000000000000" pitchFamily="2" charset="2"/>
              <a:buNone/>
              <a:defRPr/>
            </a:pPr>
            <a:r>
              <a:rPr lang="ja-JP" altLang="en-US" dirty="0">
                <a:latin typeface="+mn-ea"/>
              </a:rPr>
              <a:t>・年齢調整別死亡率</a:t>
            </a:r>
            <a:endParaRPr lang="en-US" altLang="ja-JP" dirty="0">
              <a:latin typeface="+mn-ea"/>
            </a:endParaRPr>
          </a:p>
          <a:p>
            <a:pPr marL="0" indent="0">
              <a:buFont typeface="Wingdings" panose="05000000000000000000" pitchFamily="2" charset="2"/>
              <a:buNone/>
              <a:defRPr/>
            </a:pPr>
            <a:r>
              <a:rPr lang="ja-JP" altLang="en-US" dirty="0">
                <a:latin typeface="+mn-ea"/>
              </a:rPr>
              <a:t>　人口の年齢構成の差異を取り除く</a:t>
            </a:r>
            <a:endParaRPr lang="en-US" altLang="ja-JP" dirty="0">
              <a:latin typeface="+mn-ea"/>
            </a:endParaRPr>
          </a:p>
          <a:p>
            <a:pPr marL="0" indent="0">
              <a:buFont typeface="Wingdings" panose="05000000000000000000" pitchFamily="2" charset="2"/>
              <a:buNone/>
              <a:defRPr/>
            </a:pPr>
            <a:r>
              <a:rPr lang="ja-JP" altLang="en-US" dirty="0">
                <a:latin typeface="+mn-ea"/>
              </a:rPr>
              <a:t>　基準人口：</a:t>
            </a:r>
            <a:r>
              <a:rPr lang="en-US" altLang="ja-JP" dirty="0">
                <a:latin typeface="+mn-ea"/>
              </a:rPr>
              <a:t>1985</a:t>
            </a:r>
            <a:r>
              <a:rPr lang="ja-JP" altLang="en-US" dirty="0">
                <a:latin typeface="+mn-ea"/>
              </a:rPr>
              <a:t>年モデル人口　</a:t>
            </a:r>
            <a:r>
              <a:rPr lang="en-US" altLang="ja-JP" dirty="0">
                <a:latin typeface="+mn-ea"/>
              </a:rPr>
              <a:t>※</a:t>
            </a:r>
            <a:r>
              <a:rPr lang="ja-JP" altLang="en-US" dirty="0">
                <a:latin typeface="+mn-ea"/>
              </a:rPr>
              <a:t>国勢調査日本人人口からベビーブーム等を補正した人口</a:t>
            </a:r>
            <a:endParaRPr lang="en-US" altLang="ja-JP" dirty="0">
              <a:latin typeface="+mn-ea"/>
            </a:endParaRPr>
          </a:p>
          <a:p>
            <a:pPr marL="0" indent="0">
              <a:buNone/>
              <a:defRPr/>
            </a:pPr>
            <a:r>
              <a:rPr lang="ja-JP" altLang="en-US" dirty="0">
                <a:latin typeface="+mn-ea"/>
              </a:rPr>
              <a:t>・人口規模による違いを取り除くため人口当たりに換算し比較</a:t>
            </a:r>
            <a:endParaRPr lang="en-US" altLang="ja-JP" dirty="0">
              <a:latin typeface="+mn-ea"/>
            </a:endParaRPr>
          </a:p>
          <a:p>
            <a:pPr marL="0" indent="0">
              <a:buNone/>
              <a:defRPr/>
            </a:pPr>
            <a:r>
              <a:rPr lang="ja-JP" altLang="en-US" dirty="0">
                <a:latin typeface="+mn-ea"/>
              </a:rPr>
              <a:t>　</a:t>
            </a:r>
            <a:r>
              <a:rPr lang="ja-JP" altLang="en-US" sz="2800" dirty="0">
                <a:latin typeface="+mn-ea"/>
              </a:rPr>
              <a:t>人口</a:t>
            </a:r>
            <a:r>
              <a:rPr lang="en-US" altLang="ja-JP" sz="2800" dirty="0">
                <a:latin typeface="+mn-ea"/>
              </a:rPr>
              <a:t>10</a:t>
            </a:r>
            <a:r>
              <a:rPr lang="ja-JP" altLang="en-US" sz="2800" dirty="0">
                <a:latin typeface="+mn-ea"/>
              </a:rPr>
              <a:t>万に当たり：医療施設病床率</a:t>
            </a:r>
            <a:endParaRPr lang="en-US" altLang="ja-JP" sz="2800" dirty="0">
              <a:latin typeface="+mn-ea"/>
            </a:endParaRPr>
          </a:p>
          <a:p>
            <a:pPr marL="0" indent="0">
              <a:buNone/>
              <a:defRPr/>
            </a:pPr>
            <a:r>
              <a:rPr lang="ja-JP" altLang="en-US" sz="2800" dirty="0">
                <a:latin typeface="+mn-ea"/>
              </a:rPr>
              <a:t>　人口千人当たり：医療施設通院者率</a:t>
            </a:r>
            <a:endParaRPr lang="en-US" altLang="ja-JP" sz="2800" dirty="0">
              <a:latin typeface="+mn-ea"/>
            </a:endParaRPr>
          </a:p>
          <a:p>
            <a:pPr marL="0" indent="0">
              <a:buNone/>
              <a:defRPr/>
            </a:pPr>
            <a:r>
              <a:rPr lang="ja-JP" altLang="en-US" sz="2800" dirty="0">
                <a:latin typeface="+mn-ea"/>
              </a:rPr>
              <a:t>　人口百人当たり：社会福祉保護率</a:t>
            </a:r>
            <a:endParaRPr lang="en-US" altLang="ja-JP" sz="2800" dirty="0">
              <a:latin typeface="+mn-ea"/>
            </a:endParaRPr>
          </a:p>
          <a:p>
            <a:pPr marL="0" indent="0">
              <a:buFont typeface="Wingdings" panose="05000000000000000000" pitchFamily="2" charset="2"/>
              <a:buNone/>
              <a:defRPr/>
            </a:pPr>
            <a:r>
              <a:rPr lang="ja-JP" altLang="en-US" sz="2800" dirty="0">
                <a:latin typeface="+mn-ea"/>
              </a:rPr>
              <a:t>　</a:t>
            </a:r>
            <a:endParaRPr lang="ja-JP" altLang="ja-JP" sz="2800" dirty="0">
              <a:latin typeface="+mn-ea"/>
            </a:endParaRPr>
          </a:p>
        </p:txBody>
      </p:sp>
      <p:sp>
        <p:nvSpPr>
          <p:cNvPr id="3" name="スライド番号プレースホルダー 2">
            <a:extLst>
              <a:ext uri="{FF2B5EF4-FFF2-40B4-BE49-F238E27FC236}">
                <a16:creationId xmlns:a16="http://schemas.microsoft.com/office/drawing/2014/main" id="{CC1693A4-3809-44F5-B66E-95A4D9D2DDE1}"/>
              </a:ext>
            </a:extLst>
          </p:cNvPr>
          <p:cNvSpPr>
            <a:spLocks noGrp="1"/>
          </p:cNvSpPr>
          <p:nvPr>
            <p:ph type="sldNum" sz="quarter" idx="12"/>
          </p:nvPr>
        </p:nvSpPr>
        <p:spPr/>
        <p:txBody>
          <a:bodyPr/>
          <a:lstStyle/>
          <a:p>
            <a:fld id="{E3BD86F4-6799-4DA7-8F98-E0A0F98D7D83}" type="slidenum">
              <a:rPr lang="ja-JP" altLang="en-US" smtClean="0"/>
              <a:pPr/>
              <a:t>20</a:t>
            </a:fld>
            <a:endParaRPr lang="en-US" altLang="ja-JP"/>
          </a:p>
        </p:txBody>
      </p:sp>
    </p:spTree>
    <p:extLst>
      <p:ext uri="{BB962C8B-B14F-4D97-AF65-F5344CB8AC3E}">
        <p14:creationId xmlns:p14="http://schemas.microsoft.com/office/powerpoint/2010/main" val="1619472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2">
            <a:extLst>
              <a:ext uri="{FF2B5EF4-FFF2-40B4-BE49-F238E27FC236}">
                <a16:creationId xmlns:a16="http://schemas.microsoft.com/office/drawing/2014/main" id="{BA0F1D1E-B713-4365-8D83-4FE57F826E25}"/>
              </a:ext>
            </a:extLst>
          </p:cNvPr>
          <p:cNvSpPr>
            <a:spLocks noGrp="1" noChangeArrowheads="1"/>
          </p:cNvSpPr>
          <p:nvPr>
            <p:ph type="title"/>
          </p:nvPr>
        </p:nvSpPr>
        <p:spPr>
          <a:xfrm>
            <a:off x="296863" y="0"/>
            <a:ext cx="8548687" cy="982663"/>
          </a:xfrm>
        </p:spPr>
        <p:txBody>
          <a:bodyPr/>
          <a:lstStyle/>
          <a:p>
            <a:pPr eaLnBrk="1" hangingPunct="1">
              <a:defRPr/>
            </a:pPr>
            <a:r>
              <a:rPr lang="ja-JP" altLang="en-US" sz="4000" dirty="0">
                <a:latin typeface="+mn-ea"/>
                <a:ea typeface="+mn-ea"/>
              </a:rPr>
              <a:t>人口動態　</a:t>
            </a:r>
            <a:r>
              <a:rPr lang="ja-JP" altLang="en-US" sz="3600" dirty="0">
                <a:latin typeface="+mn-ea"/>
                <a:ea typeface="+mn-ea"/>
              </a:rPr>
              <a:t>標準化死亡比推計シート例</a:t>
            </a:r>
          </a:p>
        </p:txBody>
      </p:sp>
      <p:sp>
        <p:nvSpPr>
          <p:cNvPr id="22532" name="Rectangle 3">
            <a:extLst>
              <a:ext uri="{FF2B5EF4-FFF2-40B4-BE49-F238E27FC236}">
                <a16:creationId xmlns:a16="http://schemas.microsoft.com/office/drawing/2014/main" id="{7FE52680-643E-4C20-B44B-0E494B5D2433}"/>
              </a:ext>
            </a:extLst>
          </p:cNvPr>
          <p:cNvSpPr>
            <a:spLocks noChangeArrowheads="1"/>
          </p:cNvSpPr>
          <p:nvPr/>
        </p:nvSpPr>
        <p:spPr bwMode="auto">
          <a:xfrm>
            <a:off x="0" y="19573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Tx/>
              <a:buFontTx/>
              <a:buNone/>
            </a:pPr>
            <a:endParaRPr lang="ja-JP" altLang="en-US" sz="1800"/>
          </a:p>
        </p:txBody>
      </p:sp>
      <p:pic>
        <p:nvPicPr>
          <p:cNvPr id="22533" name="図 1">
            <a:extLst>
              <a:ext uri="{FF2B5EF4-FFF2-40B4-BE49-F238E27FC236}">
                <a16:creationId xmlns:a16="http://schemas.microsoft.com/office/drawing/2014/main" id="{778C9FA1-9335-4902-B70C-0E2EA7A52E5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7975" y="982663"/>
            <a:ext cx="3979863" cy="552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図 3">
            <a:extLst>
              <a:ext uri="{FF2B5EF4-FFF2-40B4-BE49-F238E27FC236}">
                <a16:creationId xmlns:a16="http://schemas.microsoft.com/office/drawing/2014/main" id="{B719F79E-86D2-4176-A0BB-8A0B0128D33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95813" y="1235075"/>
            <a:ext cx="3921125" cy="523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BB26FBBB-AF2B-45D8-A2CF-D40767FD9849}"/>
              </a:ext>
            </a:extLst>
          </p:cNvPr>
          <p:cNvSpPr>
            <a:spLocks noGrp="1"/>
          </p:cNvSpPr>
          <p:nvPr>
            <p:ph type="sldNum" sz="quarter" idx="12"/>
          </p:nvPr>
        </p:nvSpPr>
        <p:spPr/>
        <p:txBody>
          <a:bodyPr/>
          <a:lstStyle/>
          <a:p>
            <a:fld id="{E3BD86F4-6799-4DA7-8F98-E0A0F98D7D83}" type="slidenum">
              <a:rPr lang="ja-JP" altLang="en-US" smtClean="0"/>
              <a:pPr/>
              <a:t>21</a:t>
            </a:fld>
            <a:endParaRPr lang="en-US" altLang="ja-JP"/>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51064622-0B72-43B5-A365-6D141DAADF55}"/>
              </a:ext>
            </a:extLst>
          </p:cNvPr>
          <p:cNvSpPr>
            <a:spLocks noGrp="1" noChangeArrowheads="1"/>
          </p:cNvSpPr>
          <p:nvPr>
            <p:ph type="title"/>
          </p:nvPr>
        </p:nvSpPr>
        <p:spPr/>
        <p:txBody>
          <a:bodyPr/>
          <a:lstStyle/>
          <a:p>
            <a:pPr eaLnBrk="1" hangingPunct="1">
              <a:defRPr/>
            </a:pPr>
            <a:r>
              <a:rPr lang="ja-JP" altLang="en-US" sz="4000" dirty="0">
                <a:latin typeface="+mn-ea"/>
                <a:ea typeface="+mn-ea"/>
              </a:rPr>
              <a:t>生命表（平均寿命）の推計</a:t>
            </a:r>
            <a:endParaRPr lang="ja-JP" altLang="ja-JP" sz="4000" dirty="0">
              <a:latin typeface="+mn-ea"/>
              <a:ea typeface="+mn-ea"/>
            </a:endParaRPr>
          </a:p>
        </p:txBody>
      </p:sp>
      <p:sp>
        <p:nvSpPr>
          <p:cNvPr id="12292" name="Rectangle 3">
            <a:extLst>
              <a:ext uri="{FF2B5EF4-FFF2-40B4-BE49-F238E27FC236}">
                <a16:creationId xmlns:a16="http://schemas.microsoft.com/office/drawing/2014/main" id="{9B24AD1B-85C4-4294-B6AF-3291882493F8}"/>
              </a:ext>
            </a:extLst>
          </p:cNvPr>
          <p:cNvSpPr>
            <a:spLocks noGrp="1" noChangeArrowheads="1"/>
          </p:cNvSpPr>
          <p:nvPr>
            <p:ph type="body" idx="1"/>
          </p:nvPr>
        </p:nvSpPr>
        <p:spPr>
          <a:xfrm>
            <a:off x="395288" y="1989138"/>
            <a:ext cx="8559800" cy="4143375"/>
          </a:xfrm>
        </p:spPr>
        <p:txBody>
          <a:bodyPr/>
          <a:lstStyle/>
          <a:p>
            <a:pPr eaLnBrk="1" hangingPunct="1">
              <a:lnSpc>
                <a:spcPct val="90000"/>
              </a:lnSpc>
              <a:buFont typeface="Wingdings" panose="05000000000000000000" pitchFamily="2" charset="2"/>
              <a:buNone/>
              <a:defRPr/>
            </a:pPr>
            <a:r>
              <a:rPr lang="ja-JP" altLang="en-US" sz="3600" dirty="0">
                <a:latin typeface="+mn-ea"/>
              </a:rPr>
              <a:t>生命表：現在の死亡状況から将来の生存期間を計算する</a:t>
            </a:r>
            <a:endParaRPr lang="en-US" altLang="ja-JP" sz="3600" dirty="0">
              <a:latin typeface="+mn-ea"/>
            </a:endParaRPr>
          </a:p>
          <a:p>
            <a:pPr eaLnBrk="1" hangingPunct="1">
              <a:lnSpc>
                <a:spcPct val="90000"/>
              </a:lnSpc>
              <a:buFont typeface="Wingdings" panose="05000000000000000000" pitchFamily="2" charset="2"/>
              <a:buNone/>
              <a:defRPr/>
            </a:pPr>
            <a:r>
              <a:rPr lang="ja-JP" altLang="en-US" dirty="0">
                <a:latin typeface="+mn-ea"/>
              </a:rPr>
              <a:t>資料：国勢調査、人口動態調査</a:t>
            </a:r>
          </a:p>
          <a:p>
            <a:pPr eaLnBrk="1" hangingPunct="1">
              <a:lnSpc>
                <a:spcPct val="90000"/>
              </a:lnSpc>
              <a:buFont typeface="Wingdings" panose="05000000000000000000" pitchFamily="2" charset="2"/>
              <a:buNone/>
              <a:defRPr/>
            </a:pPr>
            <a:r>
              <a:rPr lang="ja-JP" altLang="en-US" sz="3600" dirty="0">
                <a:latin typeface="+mn-ea"/>
              </a:rPr>
              <a:t>　</a:t>
            </a:r>
            <a:endParaRPr lang="ja-JP" altLang="ja-JP" sz="3600" dirty="0">
              <a:latin typeface="+mn-ea"/>
            </a:endParaRPr>
          </a:p>
        </p:txBody>
      </p:sp>
      <p:pic>
        <p:nvPicPr>
          <p:cNvPr id="23557" name="Picture 5">
            <a:extLst>
              <a:ext uri="{FF2B5EF4-FFF2-40B4-BE49-F238E27FC236}">
                <a16:creationId xmlns:a16="http://schemas.microsoft.com/office/drawing/2014/main" id="{AE8C4F4C-FC03-4BD5-924B-0204D39343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193" y="3723358"/>
            <a:ext cx="8868813"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9356F4AB-576F-468D-9E83-E72F3C138FE7}"/>
              </a:ext>
            </a:extLst>
          </p:cNvPr>
          <p:cNvSpPr>
            <a:spLocks noGrp="1"/>
          </p:cNvSpPr>
          <p:nvPr>
            <p:ph type="sldNum" sz="quarter" idx="12"/>
          </p:nvPr>
        </p:nvSpPr>
        <p:spPr/>
        <p:txBody>
          <a:bodyPr/>
          <a:lstStyle/>
          <a:p>
            <a:fld id="{E3BD86F4-6799-4DA7-8F98-E0A0F98D7D83}" type="slidenum">
              <a:rPr lang="ja-JP" altLang="en-US" smtClean="0"/>
              <a:pPr/>
              <a:t>22</a:t>
            </a:fld>
            <a:endParaRPr lang="en-US" altLang="ja-JP"/>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69CA4BE5-FE8B-4AD1-8E77-10B0EBB0D2EB}"/>
              </a:ext>
            </a:extLst>
          </p:cNvPr>
          <p:cNvSpPr>
            <a:spLocks noGrp="1" noChangeArrowheads="1"/>
          </p:cNvSpPr>
          <p:nvPr>
            <p:ph type="title"/>
          </p:nvPr>
        </p:nvSpPr>
        <p:spPr>
          <a:xfrm>
            <a:off x="1150938" y="214313"/>
            <a:ext cx="7793037" cy="838200"/>
          </a:xfrm>
        </p:spPr>
        <p:txBody>
          <a:bodyPr/>
          <a:lstStyle/>
          <a:p>
            <a:pPr eaLnBrk="1" hangingPunct="1">
              <a:defRPr/>
            </a:pPr>
            <a:r>
              <a:rPr lang="ja-JP" altLang="en-US" sz="4000" dirty="0">
                <a:latin typeface="+mn-ea"/>
                <a:ea typeface="+mn-ea"/>
              </a:rPr>
              <a:t>平均余命（男性）推計シート例</a:t>
            </a:r>
            <a:endParaRPr lang="ja-JP" altLang="ja-JP" sz="4000" dirty="0">
              <a:latin typeface="+mn-ea"/>
              <a:ea typeface="+mn-ea"/>
            </a:endParaRPr>
          </a:p>
        </p:txBody>
      </p:sp>
      <p:pic>
        <p:nvPicPr>
          <p:cNvPr id="24580" name="図 2">
            <a:extLst>
              <a:ext uri="{FF2B5EF4-FFF2-40B4-BE49-F238E27FC236}">
                <a16:creationId xmlns:a16="http://schemas.microsoft.com/office/drawing/2014/main" id="{48AACC66-6884-4BCB-A8F2-6E12607BFB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1925" y="1723243"/>
            <a:ext cx="8820150" cy="450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A77B65EC-5731-43FD-B09E-4A72B50FB92B}"/>
              </a:ext>
            </a:extLst>
          </p:cNvPr>
          <p:cNvSpPr>
            <a:spLocks noGrp="1"/>
          </p:cNvSpPr>
          <p:nvPr>
            <p:ph type="sldNum" sz="quarter" idx="12"/>
          </p:nvPr>
        </p:nvSpPr>
        <p:spPr/>
        <p:txBody>
          <a:bodyPr/>
          <a:lstStyle/>
          <a:p>
            <a:fld id="{E3BD86F4-6799-4DA7-8F98-E0A0F98D7D83}" type="slidenum">
              <a:rPr lang="ja-JP" altLang="en-US" smtClean="0"/>
              <a:pPr/>
              <a:t>23</a:t>
            </a:fld>
            <a:endParaRPr lang="en-US" altLang="ja-JP"/>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1144FBD1-0AD8-4A31-8DCA-5B2703186A48}"/>
              </a:ext>
            </a:extLst>
          </p:cNvPr>
          <p:cNvSpPr>
            <a:spLocks noGrp="1" noChangeArrowheads="1"/>
          </p:cNvSpPr>
          <p:nvPr>
            <p:ph type="title"/>
          </p:nvPr>
        </p:nvSpPr>
        <p:spPr>
          <a:xfrm>
            <a:off x="1385769" y="0"/>
            <a:ext cx="7793037" cy="1462087"/>
          </a:xfrm>
        </p:spPr>
        <p:txBody>
          <a:bodyPr/>
          <a:lstStyle/>
          <a:p>
            <a:pPr eaLnBrk="1" hangingPunct="1">
              <a:defRPr/>
            </a:pPr>
            <a:r>
              <a:rPr lang="ja-JP" altLang="en-US" sz="4000" dirty="0">
                <a:latin typeface="+mn-ea"/>
                <a:ea typeface="+mn-ea"/>
              </a:rPr>
              <a:t>健康寿命の推計</a:t>
            </a:r>
            <a:endParaRPr lang="ja-JP" altLang="ja-JP" sz="4000" dirty="0">
              <a:latin typeface="+mn-ea"/>
              <a:ea typeface="+mn-ea"/>
            </a:endParaRPr>
          </a:p>
        </p:txBody>
      </p:sp>
      <p:sp>
        <p:nvSpPr>
          <p:cNvPr id="12292" name="Rectangle 3">
            <a:extLst>
              <a:ext uri="{FF2B5EF4-FFF2-40B4-BE49-F238E27FC236}">
                <a16:creationId xmlns:a16="http://schemas.microsoft.com/office/drawing/2014/main" id="{2798B065-5E89-48F4-8C87-7DAC4F61EB64}"/>
              </a:ext>
            </a:extLst>
          </p:cNvPr>
          <p:cNvSpPr>
            <a:spLocks noGrp="1" noChangeArrowheads="1"/>
          </p:cNvSpPr>
          <p:nvPr>
            <p:ph type="body" idx="1"/>
          </p:nvPr>
        </p:nvSpPr>
        <p:spPr>
          <a:xfrm>
            <a:off x="0" y="1871302"/>
            <a:ext cx="9118717" cy="4143375"/>
          </a:xfrm>
        </p:spPr>
        <p:txBody>
          <a:bodyPr/>
          <a:lstStyle/>
          <a:p>
            <a:pPr eaLnBrk="1" hangingPunct="1">
              <a:lnSpc>
                <a:spcPct val="90000"/>
              </a:lnSpc>
              <a:buFont typeface="Wingdings" panose="05000000000000000000" pitchFamily="2" charset="2"/>
              <a:buNone/>
              <a:defRPr/>
            </a:pPr>
            <a:r>
              <a:rPr lang="ja-JP" altLang="en-US" sz="3600" dirty="0">
                <a:latin typeface="+mn-ea"/>
              </a:rPr>
              <a:t>健康寿命：</a:t>
            </a:r>
            <a:r>
              <a:rPr lang="ja-JP" altLang="en-US" dirty="0">
                <a:latin typeface="+mn-ea"/>
              </a:rPr>
              <a:t>日常生活動作の自立期間の平均値</a:t>
            </a:r>
          </a:p>
          <a:p>
            <a:pPr eaLnBrk="1" hangingPunct="1">
              <a:lnSpc>
                <a:spcPct val="90000"/>
              </a:lnSpc>
              <a:buFont typeface="Wingdings" panose="05000000000000000000" pitchFamily="2" charset="2"/>
              <a:buNone/>
              <a:defRPr/>
            </a:pPr>
            <a:r>
              <a:rPr lang="ja-JP" altLang="en-US" sz="3600" dirty="0">
                <a:latin typeface="+mn-ea"/>
              </a:rPr>
              <a:t>　</a:t>
            </a:r>
            <a:r>
              <a:rPr lang="ja-JP" altLang="en-US" sz="2800" dirty="0">
                <a:latin typeface="+mn-ea"/>
              </a:rPr>
              <a:t>資料：国勢調査、人口動態調査、介護保険事業状況報告</a:t>
            </a:r>
          </a:p>
          <a:p>
            <a:pPr eaLnBrk="1" hangingPunct="1">
              <a:lnSpc>
                <a:spcPct val="90000"/>
              </a:lnSpc>
              <a:buFont typeface="Wingdings" panose="05000000000000000000" pitchFamily="2" charset="2"/>
              <a:buNone/>
              <a:defRPr/>
            </a:pPr>
            <a:endParaRPr lang="ja-JP" altLang="ja-JP" sz="3600" dirty="0">
              <a:latin typeface="+mn-ea"/>
            </a:endParaRPr>
          </a:p>
        </p:txBody>
      </p:sp>
      <p:pic>
        <p:nvPicPr>
          <p:cNvPr id="26629" name="Picture 5">
            <a:extLst>
              <a:ext uri="{FF2B5EF4-FFF2-40B4-BE49-F238E27FC236}">
                <a16:creationId xmlns:a16="http://schemas.microsoft.com/office/drawing/2014/main" id="{D77ED99C-F63C-4469-A63B-246F603ED1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3180260"/>
            <a:ext cx="8280400" cy="331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スライド番号プレースホルダー 2">
            <a:extLst>
              <a:ext uri="{FF2B5EF4-FFF2-40B4-BE49-F238E27FC236}">
                <a16:creationId xmlns:a16="http://schemas.microsoft.com/office/drawing/2014/main" id="{DC42C9AD-047E-4A33-BAEC-8117F344C583}"/>
              </a:ext>
            </a:extLst>
          </p:cNvPr>
          <p:cNvSpPr>
            <a:spLocks noGrp="1"/>
          </p:cNvSpPr>
          <p:nvPr>
            <p:ph type="sldNum" sz="quarter" idx="12"/>
          </p:nvPr>
        </p:nvSpPr>
        <p:spPr/>
        <p:txBody>
          <a:bodyPr/>
          <a:lstStyle/>
          <a:p>
            <a:fld id="{E3BD86F4-6799-4DA7-8F98-E0A0F98D7D83}" type="slidenum">
              <a:rPr lang="ja-JP" altLang="en-US" smtClean="0"/>
              <a:pPr/>
              <a:t>24</a:t>
            </a:fld>
            <a:endParaRPr lang="en-US" altLang="ja-JP"/>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B8722D05-0B52-48D7-A61E-CC8B8AED749D}"/>
              </a:ext>
            </a:extLst>
          </p:cNvPr>
          <p:cNvSpPr>
            <a:spLocks noGrp="1" noChangeArrowheads="1"/>
          </p:cNvSpPr>
          <p:nvPr>
            <p:ph type="title"/>
          </p:nvPr>
        </p:nvSpPr>
        <p:spPr>
          <a:xfrm>
            <a:off x="1154113" y="432834"/>
            <a:ext cx="7793037" cy="550862"/>
          </a:xfrm>
        </p:spPr>
        <p:txBody>
          <a:bodyPr/>
          <a:lstStyle/>
          <a:p>
            <a:pPr eaLnBrk="1" hangingPunct="1">
              <a:defRPr/>
            </a:pPr>
            <a:r>
              <a:rPr lang="ja-JP" altLang="en-US" sz="4000" dirty="0">
                <a:latin typeface="+mn-ea"/>
                <a:ea typeface="+mn-ea"/>
              </a:rPr>
              <a:t>健康寿命推計シート例</a:t>
            </a:r>
            <a:endParaRPr lang="ja-JP" altLang="ja-JP" sz="4000" dirty="0">
              <a:latin typeface="+mn-ea"/>
              <a:ea typeface="+mn-ea"/>
            </a:endParaRPr>
          </a:p>
        </p:txBody>
      </p:sp>
      <p:pic>
        <p:nvPicPr>
          <p:cNvPr id="27652" name="図 4">
            <a:extLst>
              <a:ext uri="{FF2B5EF4-FFF2-40B4-BE49-F238E27FC236}">
                <a16:creationId xmlns:a16="http://schemas.microsoft.com/office/drawing/2014/main" id="{39108AD2-96B2-4FBB-B651-42F0CEE2260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135063"/>
            <a:ext cx="4392613" cy="564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図 5">
            <a:extLst>
              <a:ext uri="{FF2B5EF4-FFF2-40B4-BE49-F238E27FC236}">
                <a16:creationId xmlns:a16="http://schemas.microsoft.com/office/drawing/2014/main" id="{537AF35F-7EE6-432A-B862-79C1A12BF25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1341438"/>
            <a:ext cx="3949700" cy="364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スライド番号プレースホルダー 2">
            <a:extLst>
              <a:ext uri="{FF2B5EF4-FFF2-40B4-BE49-F238E27FC236}">
                <a16:creationId xmlns:a16="http://schemas.microsoft.com/office/drawing/2014/main" id="{901E2012-6DB9-47AE-8727-6204BFBE0C74}"/>
              </a:ext>
            </a:extLst>
          </p:cNvPr>
          <p:cNvSpPr>
            <a:spLocks noGrp="1"/>
          </p:cNvSpPr>
          <p:nvPr>
            <p:ph type="sldNum" sz="quarter" idx="12"/>
          </p:nvPr>
        </p:nvSpPr>
        <p:spPr/>
        <p:txBody>
          <a:bodyPr/>
          <a:lstStyle/>
          <a:p>
            <a:fld id="{E3BD86F4-6799-4DA7-8F98-E0A0F98D7D83}" type="slidenum">
              <a:rPr lang="ja-JP" altLang="en-US" smtClean="0"/>
              <a:pPr/>
              <a:t>25</a:t>
            </a:fld>
            <a:endParaRPr lang="en-US" altLang="ja-JP"/>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566B4B5F-175B-43E6-B421-82AF9604674F}"/>
              </a:ext>
            </a:extLst>
          </p:cNvPr>
          <p:cNvSpPr>
            <a:spLocks noGrp="1" noChangeArrowheads="1"/>
          </p:cNvSpPr>
          <p:nvPr>
            <p:ph type="title"/>
          </p:nvPr>
        </p:nvSpPr>
        <p:spPr>
          <a:xfrm>
            <a:off x="1171576" y="157162"/>
            <a:ext cx="7793037" cy="1462087"/>
          </a:xfrm>
        </p:spPr>
        <p:txBody>
          <a:bodyPr/>
          <a:lstStyle/>
          <a:p>
            <a:pPr eaLnBrk="1" hangingPunct="1">
              <a:defRPr/>
            </a:pPr>
            <a:r>
              <a:rPr lang="ja-JP" altLang="en-US" sz="4000" dirty="0">
                <a:latin typeface="+mn-ea"/>
                <a:ea typeface="+mn-ea"/>
              </a:rPr>
              <a:t>２ 人口分析ワークシートの概要</a:t>
            </a:r>
            <a:br>
              <a:rPr lang="en-US" altLang="ja-JP" sz="4000" dirty="0">
                <a:latin typeface="+mn-ea"/>
                <a:ea typeface="+mn-ea"/>
              </a:rPr>
            </a:br>
            <a:r>
              <a:rPr lang="ja-JP" altLang="en-US" sz="4000" dirty="0">
                <a:latin typeface="+mn-ea"/>
              </a:rPr>
              <a:t>　</a:t>
            </a:r>
            <a:r>
              <a:rPr lang="ja-JP" altLang="ja-JP" sz="3600" dirty="0">
                <a:latin typeface="+mn-ea"/>
              </a:rPr>
              <a:t>人口</a:t>
            </a:r>
            <a:r>
              <a:rPr lang="ja-JP" altLang="en-US" sz="3600" dirty="0">
                <a:latin typeface="+mn-ea"/>
              </a:rPr>
              <a:t>構造グラフ</a:t>
            </a:r>
            <a:endParaRPr lang="ja-JP" altLang="ja-JP" sz="3600" dirty="0">
              <a:latin typeface="+mn-ea"/>
              <a:ea typeface="+mn-ea"/>
            </a:endParaRPr>
          </a:p>
        </p:txBody>
      </p:sp>
      <p:sp>
        <p:nvSpPr>
          <p:cNvPr id="12292" name="Rectangle 3">
            <a:extLst>
              <a:ext uri="{FF2B5EF4-FFF2-40B4-BE49-F238E27FC236}">
                <a16:creationId xmlns:a16="http://schemas.microsoft.com/office/drawing/2014/main" id="{F2EF8DE7-D34D-4257-82ED-B478EAD50013}"/>
              </a:ext>
            </a:extLst>
          </p:cNvPr>
          <p:cNvSpPr>
            <a:spLocks noGrp="1" noChangeArrowheads="1"/>
          </p:cNvSpPr>
          <p:nvPr>
            <p:ph type="body" idx="1"/>
          </p:nvPr>
        </p:nvSpPr>
        <p:spPr>
          <a:xfrm>
            <a:off x="0" y="1989138"/>
            <a:ext cx="8964613" cy="4143375"/>
          </a:xfrm>
        </p:spPr>
        <p:txBody>
          <a:bodyPr/>
          <a:lstStyle/>
          <a:p>
            <a:pPr eaLnBrk="1" hangingPunct="1">
              <a:lnSpc>
                <a:spcPct val="90000"/>
              </a:lnSpc>
              <a:buFont typeface="Wingdings" panose="05000000000000000000" pitchFamily="2" charset="2"/>
              <a:buNone/>
              <a:defRPr/>
            </a:pPr>
            <a:r>
              <a:rPr lang="ja-JP" altLang="en-US" sz="3600" dirty="0">
                <a:latin typeface="+mn-ea"/>
              </a:rPr>
              <a:t>人口ピラミッド：</a:t>
            </a:r>
            <a:r>
              <a:rPr lang="ja-JP" altLang="en-US" dirty="0">
                <a:latin typeface="+mn-ea"/>
              </a:rPr>
              <a:t>人口構造が読み取れるグラフ</a:t>
            </a:r>
          </a:p>
          <a:p>
            <a:pPr eaLnBrk="1" hangingPunct="1">
              <a:lnSpc>
                <a:spcPct val="90000"/>
              </a:lnSpc>
              <a:buFont typeface="Wingdings" panose="05000000000000000000" pitchFamily="2" charset="2"/>
              <a:buNone/>
              <a:defRPr/>
            </a:pPr>
            <a:r>
              <a:rPr lang="ja-JP" altLang="en-US" sz="3600" dirty="0">
                <a:latin typeface="+mn-ea"/>
              </a:rPr>
              <a:t>　　</a:t>
            </a:r>
            <a:r>
              <a:rPr lang="ja-JP" altLang="en-US" dirty="0">
                <a:latin typeface="+mn-ea"/>
              </a:rPr>
              <a:t>縦軸：低年齢から高年齢</a:t>
            </a:r>
          </a:p>
          <a:p>
            <a:pPr eaLnBrk="1" hangingPunct="1">
              <a:lnSpc>
                <a:spcPct val="90000"/>
              </a:lnSpc>
              <a:buFont typeface="Wingdings" panose="05000000000000000000" pitchFamily="2" charset="2"/>
              <a:buNone/>
              <a:defRPr/>
            </a:pPr>
            <a:r>
              <a:rPr lang="ja-JP" altLang="en-US" dirty="0">
                <a:latin typeface="+mn-ea"/>
              </a:rPr>
              <a:t>　　横軸：左に男性人口、右に女性人口</a:t>
            </a:r>
          </a:p>
          <a:p>
            <a:pPr eaLnBrk="1" hangingPunct="1">
              <a:lnSpc>
                <a:spcPct val="90000"/>
              </a:lnSpc>
              <a:buFont typeface="Wingdings" panose="05000000000000000000" pitchFamily="2" charset="2"/>
              <a:buNone/>
              <a:defRPr/>
            </a:pPr>
            <a:r>
              <a:rPr lang="ja-JP" altLang="en-US" sz="3600" dirty="0">
                <a:latin typeface="+mn-ea"/>
              </a:rPr>
              <a:t>　</a:t>
            </a:r>
            <a:r>
              <a:rPr lang="en-US" altLang="ja-JP" dirty="0">
                <a:latin typeface="+mn-ea"/>
              </a:rPr>
              <a:t>※</a:t>
            </a:r>
            <a:r>
              <a:rPr lang="ja-JP" altLang="en-US" dirty="0">
                <a:latin typeface="+mn-ea"/>
              </a:rPr>
              <a:t>年齢不詳補完後の年齢各歳別男女別総人口</a:t>
            </a:r>
          </a:p>
          <a:p>
            <a:pPr eaLnBrk="1" hangingPunct="1">
              <a:lnSpc>
                <a:spcPct val="90000"/>
              </a:lnSpc>
              <a:buFont typeface="Wingdings" panose="05000000000000000000" pitchFamily="2" charset="2"/>
              <a:buNone/>
              <a:defRPr/>
            </a:pPr>
            <a:r>
              <a:rPr lang="ja-JP" altLang="en-US" dirty="0">
                <a:latin typeface="+mn-ea"/>
              </a:rPr>
              <a:t>　　データ：国勢調査、総務省推計人口、</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住民基本台帳人口</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各歳データ：国勢調査、住民基本台帳人口</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sz="2800" dirty="0">
                <a:latin typeface="+mn-ea"/>
              </a:rPr>
              <a:t>※</a:t>
            </a:r>
            <a:r>
              <a:rPr lang="ja-JP" altLang="en-US" sz="2800" dirty="0">
                <a:latin typeface="+mn-ea"/>
              </a:rPr>
              <a:t>簡易版では</a:t>
            </a:r>
            <a:r>
              <a:rPr lang="en-US" altLang="ja-JP" sz="2800" dirty="0">
                <a:latin typeface="+mn-ea"/>
              </a:rPr>
              <a:t>5</a:t>
            </a:r>
            <a:r>
              <a:rPr lang="ja-JP" altLang="en-US" sz="2800" dirty="0">
                <a:latin typeface="+mn-ea"/>
              </a:rPr>
              <a:t>歳階級データが使用される　</a:t>
            </a:r>
            <a:r>
              <a:rPr lang="ja-JP" altLang="ja-JP" dirty="0">
                <a:latin typeface="+mn-ea"/>
              </a:rPr>
              <a:t>　</a:t>
            </a:r>
            <a:endParaRPr lang="ja-JP" altLang="en-US" dirty="0">
              <a:latin typeface="+mn-ea"/>
            </a:endParaRPr>
          </a:p>
          <a:p>
            <a:pPr eaLnBrk="1" hangingPunct="1">
              <a:lnSpc>
                <a:spcPct val="90000"/>
              </a:lnSpc>
              <a:buFont typeface="Wingdings" panose="05000000000000000000" pitchFamily="2" charset="2"/>
              <a:buNone/>
              <a:defRPr/>
            </a:pPr>
            <a:endParaRPr lang="ja-JP" altLang="ja-JP" sz="3600" dirty="0">
              <a:latin typeface="+mn-ea"/>
            </a:endParaRPr>
          </a:p>
        </p:txBody>
      </p:sp>
      <p:sp>
        <p:nvSpPr>
          <p:cNvPr id="3" name="スライド番号プレースホルダー 2">
            <a:extLst>
              <a:ext uri="{FF2B5EF4-FFF2-40B4-BE49-F238E27FC236}">
                <a16:creationId xmlns:a16="http://schemas.microsoft.com/office/drawing/2014/main" id="{45D3D687-E3CD-4D31-BB49-9E88B0B7E09F}"/>
              </a:ext>
            </a:extLst>
          </p:cNvPr>
          <p:cNvSpPr>
            <a:spLocks noGrp="1"/>
          </p:cNvSpPr>
          <p:nvPr>
            <p:ph type="sldNum" sz="quarter" idx="12"/>
          </p:nvPr>
        </p:nvSpPr>
        <p:spPr/>
        <p:txBody>
          <a:bodyPr/>
          <a:lstStyle/>
          <a:p>
            <a:fld id="{E3BD86F4-6799-4DA7-8F98-E0A0F98D7D83}" type="slidenum">
              <a:rPr lang="ja-JP" altLang="en-US" smtClean="0"/>
              <a:pPr/>
              <a:t>26</a:t>
            </a:fld>
            <a:endParaRPr lang="en-US" altLang="ja-JP"/>
          </a:p>
        </p:txBody>
      </p:sp>
    </p:spTree>
    <p:extLst>
      <p:ext uri="{BB962C8B-B14F-4D97-AF65-F5344CB8AC3E}">
        <p14:creationId xmlns:p14="http://schemas.microsoft.com/office/powerpoint/2010/main" val="21833906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a:extLst>
              <a:ext uri="{FF2B5EF4-FFF2-40B4-BE49-F238E27FC236}">
                <a16:creationId xmlns:a16="http://schemas.microsoft.com/office/drawing/2014/main" id="{8B09ADF3-1F6C-4A9B-9D07-456BA06CB156}"/>
              </a:ext>
            </a:extLst>
          </p:cNvPr>
          <p:cNvSpPr>
            <a:spLocks noGrp="1" noChangeArrowheads="1"/>
          </p:cNvSpPr>
          <p:nvPr>
            <p:ph type="title" idx="4294967295"/>
          </p:nvPr>
        </p:nvSpPr>
        <p:spPr>
          <a:xfrm>
            <a:off x="650335" y="633093"/>
            <a:ext cx="7895056" cy="574431"/>
          </a:xfrm>
        </p:spPr>
        <p:txBody>
          <a:bodyPr/>
          <a:lstStyle/>
          <a:p>
            <a:pPr eaLnBrk="1" hangingPunct="1">
              <a:defRPr/>
            </a:pPr>
            <a:r>
              <a:rPr lang="ja-JP" altLang="en-US" sz="4000" dirty="0">
                <a:latin typeface="+mn-ea"/>
              </a:rPr>
              <a:t>人口データ年齢別集計人口　　　　</a:t>
            </a:r>
            <a:endParaRPr lang="ja-JP" altLang="ja-JP" sz="4000" dirty="0">
              <a:latin typeface="+mn-ea"/>
              <a:ea typeface="+mn-ea"/>
            </a:endParaRPr>
          </a:p>
        </p:txBody>
      </p:sp>
      <p:sp>
        <p:nvSpPr>
          <p:cNvPr id="37893" name="Rectangle 3">
            <a:extLst>
              <a:ext uri="{FF2B5EF4-FFF2-40B4-BE49-F238E27FC236}">
                <a16:creationId xmlns:a16="http://schemas.microsoft.com/office/drawing/2014/main" id="{3D68D328-C3D8-4D7E-B919-4C6AAC4170B3}"/>
              </a:ext>
            </a:extLst>
          </p:cNvPr>
          <p:cNvSpPr>
            <a:spLocks noGrp="1" noChangeArrowheads="1"/>
          </p:cNvSpPr>
          <p:nvPr>
            <p:ph type="body" idx="4294967295"/>
          </p:nvPr>
        </p:nvSpPr>
        <p:spPr>
          <a:xfrm>
            <a:off x="292345" y="1207524"/>
            <a:ext cx="8851655" cy="2958059"/>
          </a:xfrm>
        </p:spPr>
        <p:txBody>
          <a:bodyPr/>
          <a:lstStyle/>
          <a:p>
            <a:pPr marL="0" indent="0">
              <a:buNone/>
              <a:defRPr/>
            </a:pPr>
            <a:r>
              <a:rPr lang="ja-JP" altLang="en-US" dirty="0">
                <a:latin typeface="+mn-ea"/>
              </a:rPr>
              <a:t>・年齢</a:t>
            </a:r>
            <a:r>
              <a:rPr lang="en-US" altLang="ja-JP" dirty="0">
                <a:latin typeface="+mn-ea"/>
              </a:rPr>
              <a:t>3</a:t>
            </a:r>
            <a:r>
              <a:rPr lang="ja-JP" altLang="en-US" dirty="0">
                <a:latin typeface="+mn-ea"/>
              </a:rPr>
              <a:t>区分：年少人口</a:t>
            </a:r>
            <a:r>
              <a:rPr lang="en-US" altLang="ja-JP" dirty="0">
                <a:latin typeface="+mn-ea"/>
              </a:rPr>
              <a:t>(0</a:t>
            </a:r>
            <a:r>
              <a:rPr lang="ja-JP" altLang="en-US" dirty="0">
                <a:latin typeface="+mn-ea"/>
              </a:rPr>
              <a:t>～</a:t>
            </a:r>
            <a:r>
              <a:rPr lang="en-US" altLang="ja-JP" dirty="0">
                <a:latin typeface="+mn-ea"/>
              </a:rPr>
              <a:t>14</a:t>
            </a:r>
            <a:r>
              <a:rPr lang="ja-JP" altLang="en-US" dirty="0">
                <a:latin typeface="+mn-ea"/>
              </a:rPr>
              <a:t>歳）、生産年齢人口</a:t>
            </a:r>
            <a:endParaRPr lang="en-US" altLang="ja-JP" dirty="0">
              <a:latin typeface="+mn-ea"/>
            </a:endParaRPr>
          </a:p>
          <a:p>
            <a:pPr marL="0" indent="0">
              <a:buNone/>
              <a:defRPr/>
            </a:pPr>
            <a:r>
              <a:rPr lang="ja-JP" altLang="en-US" dirty="0">
                <a:latin typeface="+mn-ea"/>
              </a:rPr>
              <a:t>（</a:t>
            </a:r>
            <a:r>
              <a:rPr lang="en-US" altLang="ja-JP" dirty="0">
                <a:latin typeface="+mn-ea"/>
              </a:rPr>
              <a:t>15</a:t>
            </a:r>
            <a:r>
              <a:rPr lang="ja-JP" altLang="en-US" dirty="0">
                <a:latin typeface="+mn-ea"/>
              </a:rPr>
              <a:t>～</a:t>
            </a:r>
            <a:r>
              <a:rPr lang="en-US" altLang="ja-JP" dirty="0">
                <a:latin typeface="+mn-ea"/>
              </a:rPr>
              <a:t>64</a:t>
            </a:r>
            <a:r>
              <a:rPr lang="ja-JP" altLang="en-US" dirty="0">
                <a:latin typeface="+mn-ea"/>
              </a:rPr>
              <a:t>歳）、高齢人口</a:t>
            </a:r>
            <a:r>
              <a:rPr lang="en-US" altLang="ja-JP" dirty="0">
                <a:latin typeface="+mn-ea"/>
              </a:rPr>
              <a:t>(65</a:t>
            </a:r>
            <a:r>
              <a:rPr lang="ja-JP" altLang="en-US" dirty="0">
                <a:latin typeface="+mn-ea"/>
              </a:rPr>
              <a:t>歳以上）</a:t>
            </a:r>
            <a:endParaRPr lang="en-US" altLang="ja-JP" dirty="0">
              <a:latin typeface="+mn-ea"/>
            </a:endParaRPr>
          </a:p>
          <a:p>
            <a:pPr marL="0" indent="0">
              <a:buNone/>
              <a:defRPr/>
            </a:pPr>
            <a:r>
              <a:rPr lang="ja-JP" altLang="en-US" dirty="0">
                <a:latin typeface="+mn-ea"/>
              </a:rPr>
              <a:t>・前期生産年齢人口</a:t>
            </a:r>
            <a:r>
              <a:rPr lang="en-US" altLang="ja-JP" dirty="0">
                <a:latin typeface="+mn-ea"/>
              </a:rPr>
              <a:t>(15</a:t>
            </a:r>
            <a:r>
              <a:rPr lang="ja-JP" altLang="en-US" dirty="0">
                <a:latin typeface="+mn-ea"/>
              </a:rPr>
              <a:t>～</a:t>
            </a:r>
            <a:r>
              <a:rPr lang="en-US" altLang="ja-JP" dirty="0">
                <a:latin typeface="+mn-ea"/>
              </a:rPr>
              <a:t>44</a:t>
            </a:r>
            <a:r>
              <a:rPr lang="ja-JP" altLang="en-US" dirty="0">
                <a:latin typeface="+mn-ea"/>
              </a:rPr>
              <a:t>歳</a:t>
            </a:r>
            <a:r>
              <a:rPr lang="en-US" altLang="ja-JP" dirty="0">
                <a:latin typeface="+mn-ea"/>
              </a:rPr>
              <a:t>)</a:t>
            </a:r>
            <a:r>
              <a:rPr lang="ja-JP" altLang="en-US" dirty="0" err="1">
                <a:latin typeface="+mn-ea"/>
              </a:rPr>
              <a:t>、</a:t>
            </a:r>
            <a:r>
              <a:rPr lang="ja-JP" altLang="en-US" dirty="0">
                <a:latin typeface="+mn-ea"/>
              </a:rPr>
              <a:t>後期生産年齢人口　</a:t>
            </a:r>
            <a:r>
              <a:rPr lang="en-US" altLang="ja-JP" dirty="0">
                <a:latin typeface="+mn-ea"/>
              </a:rPr>
              <a:t>(45</a:t>
            </a:r>
            <a:r>
              <a:rPr lang="ja-JP" altLang="en-US" dirty="0">
                <a:latin typeface="+mn-ea"/>
              </a:rPr>
              <a:t>～</a:t>
            </a:r>
            <a:r>
              <a:rPr lang="en-US" altLang="ja-JP" dirty="0">
                <a:latin typeface="+mn-ea"/>
              </a:rPr>
              <a:t>64</a:t>
            </a:r>
            <a:r>
              <a:rPr lang="ja-JP" altLang="en-US" dirty="0">
                <a:latin typeface="+mn-ea"/>
              </a:rPr>
              <a:t>歳</a:t>
            </a:r>
            <a:r>
              <a:rPr lang="en-US" altLang="ja-JP" dirty="0">
                <a:latin typeface="+mn-ea"/>
              </a:rPr>
              <a:t>)(</a:t>
            </a:r>
            <a:r>
              <a:rPr lang="ja-JP" altLang="en-US" dirty="0">
                <a:latin typeface="+mn-ea"/>
              </a:rPr>
              <a:t>厚生労働省）</a:t>
            </a:r>
          </a:p>
          <a:p>
            <a:pPr marL="0" indent="0">
              <a:buNone/>
              <a:defRPr/>
            </a:pPr>
            <a:r>
              <a:rPr lang="ja-JP" altLang="en-US" dirty="0">
                <a:latin typeface="+mn-ea"/>
              </a:rPr>
              <a:t>・</a:t>
            </a:r>
            <a:r>
              <a:rPr lang="en-US" altLang="ja-JP" dirty="0">
                <a:latin typeface="+mn-ea"/>
              </a:rPr>
              <a:t>75</a:t>
            </a:r>
            <a:r>
              <a:rPr lang="ja-JP" altLang="en-US" dirty="0">
                <a:latin typeface="+mn-ea"/>
              </a:rPr>
              <a:t>歳以上人口：後期高齢者人口</a:t>
            </a:r>
            <a:r>
              <a:rPr lang="en-US" altLang="ja-JP" dirty="0">
                <a:latin typeface="+mn-ea"/>
              </a:rPr>
              <a:t>(</a:t>
            </a:r>
            <a:r>
              <a:rPr lang="ja-JP" altLang="en-US" dirty="0">
                <a:latin typeface="+mn-ea"/>
              </a:rPr>
              <a:t>「国勢調査」等</a:t>
            </a:r>
            <a:r>
              <a:rPr lang="en-US" altLang="ja-JP" dirty="0">
                <a:latin typeface="+mn-ea"/>
              </a:rPr>
              <a:t>)</a:t>
            </a:r>
          </a:p>
          <a:p>
            <a:pPr marL="0" indent="0">
              <a:buNone/>
              <a:defRPr/>
            </a:pPr>
            <a:r>
              <a:rPr lang="ja-JP" altLang="en-US" dirty="0">
                <a:latin typeface="+mn-ea"/>
              </a:rPr>
              <a:t>・</a:t>
            </a:r>
            <a:r>
              <a:rPr lang="en-US" altLang="ja-JP" dirty="0">
                <a:latin typeface="+mn-ea"/>
              </a:rPr>
              <a:t>85</a:t>
            </a:r>
            <a:r>
              <a:rPr lang="ja-JP" altLang="en-US" dirty="0">
                <a:latin typeface="+mn-ea"/>
              </a:rPr>
              <a:t>歳以上人口：超後期高齢者</a:t>
            </a:r>
            <a:r>
              <a:rPr lang="en-US" altLang="ja-JP" dirty="0">
                <a:latin typeface="+mn-ea"/>
              </a:rPr>
              <a:t>(</a:t>
            </a:r>
            <a:r>
              <a:rPr lang="ja-JP" altLang="en-US" dirty="0">
                <a:latin typeface="+mn-ea"/>
              </a:rPr>
              <a:t>医療、介護が必要な年齢層、「国勢調査」等</a:t>
            </a:r>
            <a:r>
              <a:rPr lang="en-US" altLang="ja-JP" dirty="0">
                <a:latin typeface="+mn-ea"/>
              </a:rPr>
              <a:t>)</a:t>
            </a:r>
          </a:p>
          <a:p>
            <a:pPr marL="0" indent="0">
              <a:buNone/>
              <a:defRPr/>
            </a:pPr>
            <a:r>
              <a:rPr lang="ja-JP" altLang="en-US" dirty="0">
                <a:latin typeface="+mn-ea"/>
              </a:rPr>
              <a:t>・</a:t>
            </a:r>
            <a:r>
              <a:rPr lang="en-US" altLang="ja-JP" dirty="0">
                <a:latin typeface="+mn-ea"/>
              </a:rPr>
              <a:t>20</a:t>
            </a:r>
            <a:r>
              <a:rPr lang="ja-JP" altLang="en-US" dirty="0">
                <a:latin typeface="+mn-ea"/>
              </a:rPr>
              <a:t>～</a:t>
            </a:r>
            <a:r>
              <a:rPr lang="en-US" altLang="ja-JP" dirty="0">
                <a:latin typeface="+mn-ea"/>
              </a:rPr>
              <a:t>69</a:t>
            </a:r>
            <a:r>
              <a:rPr lang="ja-JP" altLang="en-US" dirty="0">
                <a:latin typeface="+mn-ea"/>
              </a:rPr>
              <a:t>歳人口：拡大生産年齢人口</a:t>
            </a:r>
            <a:r>
              <a:rPr lang="en-US" altLang="ja-JP" dirty="0">
                <a:latin typeface="+mn-ea"/>
              </a:rPr>
              <a:t>(</a:t>
            </a:r>
            <a:r>
              <a:rPr lang="ja-JP" altLang="en-US" dirty="0">
                <a:latin typeface="+mn-ea"/>
              </a:rPr>
              <a:t>経済活動を支えるコア年齢層、「労働力調査」等</a:t>
            </a:r>
            <a:r>
              <a:rPr lang="en-US" altLang="ja-JP" dirty="0">
                <a:latin typeface="+mn-ea"/>
              </a:rPr>
              <a:t>)</a:t>
            </a:r>
          </a:p>
          <a:p>
            <a:pPr marL="0" indent="0">
              <a:buNone/>
              <a:defRPr/>
            </a:pPr>
            <a:r>
              <a:rPr lang="ja-JP" altLang="en-US" dirty="0">
                <a:latin typeface="+mn-ea"/>
              </a:rPr>
              <a:t>・</a:t>
            </a:r>
            <a:r>
              <a:rPr lang="en-US" altLang="ja-JP" dirty="0">
                <a:latin typeface="+mn-ea"/>
              </a:rPr>
              <a:t>100</a:t>
            </a:r>
            <a:r>
              <a:rPr lang="ja-JP" altLang="en-US" dirty="0">
                <a:latin typeface="+mn-ea"/>
              </a:rPr>
              <a:t>歳以上人口：百寿者人口（「国勢調査」等）</a:t>
            </a:r>
          </a:p>
          <a:p>
            <a:pPr marL="0" indent="0">
              <a:buNone/>
              <a:defRPr/>
            </a:pPr>
            <a:endParaRPr lang="ja-JP" altLang="ja-JP" dirty="0">
              <a:latin typeface="+mn-ea"/>
            </a:endParaRPr>
          </a:p>
        </p:txBody>
      </p:sp>
      <p:sp>
        <p:nvSpPr>
          <p:cNvPr id="3" name="スライド番号プレースホルダー 2">
            <a:extLst>
              <a:ext uri="{FF2B5EF4-FFF2-40B4-BE49-F238E27FC236}">
                <a16:creationId xmlns:a16="http://schemas.microsoft.com/office/drawing/2014/main" id="{AB4FA088-6BF6-4A60-A6C8-2CF59E01A959}"/>
              </a:ext>
            </a:extLst>
          </p:cNvPr>
          <p:cNvSpPr>
            <a:spLocks noGrp="1"/>
          </p:cNvSpPr>
          <p:nvPr>
            <p:ph type="sldNum" sz="quarter" idx="12"/>
          </p:nvPr>
        </p:nvSpPr>
        <p:spPr/>
        <p:txBody>
          <a:bodyPr/>
          <a:lstStyle/>
          <a:p>
            <a:fld id="{C615E7E0-A685-4588-B578-0ED11616B844}" type="slidenum">
              <a:rPr lang="ja-JP" altLang="en-US" smtClean="0"/>
              <a:pPr/>
              <a:t>27</a:t>
            </a:fld>
            <a:endParaRPr lang="en-US" altLang="ja-JP"/>
          </a:p>
        </p:txBody>
      </p:sp>
    </p:spTree>
    <p:extLst>
      <p:ext uri="{BB962C8B-B14F-4D97-AF65-F5344CB8AC3E}">
        <p14:creationId xmlns:p14="http://schemas.microsoft.com/office/powerpoint/2010/main" val="2522309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a:extLst>
              <a:ext uri="{FF2B5EF4-FFF2-40B4-BE49-F238E27FC236}">
                <a16:creationId xmlns:a16="http://schemas.microsoft.com/office/drawing/2014/main" id="{A4C4442C-168A-4B03-8C6E-3E38AE5A2764}"/>
              </a:ext>
            </a:extLst>
          </p:cNvPr>
          <p:cNvSpPr>
            <a:spLocks noGrp="1" noChangeArrowheads="1"/>
          </p:cNvSpPr>
          <p:nvPr>
            <p:ph type="title"/>
          </p:nvPr>
        </p:nvSpPr>
        <p:spPr>
          <a:xfrm>
            <a:off x="755577" y="260350"/>
            <a:ext cx="8191574" cy="1462088"/>
          </a:xfrm>
        </p:spPr>
        <p:txBody>
          <a:bodyPr/>
          <a:lstStyle/>
          <a:p>
            <a:pPr eaLnBrk="1" hangingPunct="1">
              <a:defRPr/>
            </a:pPr>
            <a:r>
              <a:rPr lang="ja-JP" altLang="en-US" sz="4000" dirty="0">
                <a:latin typeface="+mn-ea"/>
                <a:ea typeface="+mn-ea"/>
              </a:rPr>
              <a:t>人口ピラミッド</a:t>
            </a:r>
            <a:r>
              <a:rPr lang="ja-JP" altLang="en-US" sz="3600" dirty="0">
                <a:latin typeface="+mn-ea"/>
                <a:ea typeface="+mn-ea"/>
              </a:rPr>
              <a:t>（人口構造グラフ）</a:t>
            </a:r>
            <a:br>
              <a:rPr lang="en-US" altLang="ja-JP" sz="3600" dirty="0">
                <a:latin typeface="+mn-ea"/>
                <a:ea typeface="+mn-ea"/>
              </a:rPr>
            </a:br>
            <a:r>
              <a:rPr lang="ja-JP" altLang="en-US" sz="3200" dirty="0">
                <a:latin typeface="+mn-ea"/>
                <a:ea typeface="+mn-ea"/>
                <a:hlinkClick r:id="rId3"/>
              </a:rPr>
              <a:t>兵庫県／人口ピラミッド </a:t>
            </a:r>
            <a:r>
              <a:rPr lang="en-US" altLang="ja-JP" sz="3200" dirty="0">
                <a:latin typeface="+mn-ea"/>
                <a:ea typeface="+mn-ea"/>
                <a:hlinkClick r:id="rId3"/>
              </a:rPr>
              <a:t>(hyogo.lg.jp)</a:t>
            </a:r>
            <a:br>
              <a:rPr lang="en-US" altLang="ja-JP" sz="3200" dirty="0">
                <a:latin typeface="+mn-ea"/>
                <a:ea typeface="+mn-ea"/>
              </a:rPr>
            </a:br>
            <a:r>
              <a:rPr lang="ja-JP" altLang="en-US" sz="3200" dirty="0">
                <a:latin typeface="+mn-ea"/>
                <a:ea typeface="+mn-ea"/>
              </a:rPr>
              <a:t>国勢調査：各歳別男女別年齢不詳補完人口</a:t>
            </a:r>
            <a:endParaRPr lang="ja-JP" altLang="ja-JP" sz="3200" dirty="0">
              <a:latin typeface="+mn-ea"/>
              <a:ea typeface="+mn-ea"/>
            </a:endParaRPr>
          </a:p>
        </p:txBody>
      </p:sp>
      <p:sp>
        <p:nvSpPr>
          <p:cNvPr id="40964" name="Rectangle 3">
            <a:extLst>
              <a:ext uri="{FF2B5EF4-FFF2-40B4-BE49-F238E27FC236}">
                <a16:creationId xmlns:a16="http://schemas.microsoft.com/office/drawing/2014/main" id="{C6BB23B0-4434-46C0-80FB-03F0162B66BC}"/>
              </a:ext>
            </a:extLst>
          </p:cNvPr>
          <p:cNvSpPr>
            <a:spLocks noGrp="1" noChangeArrowheads="1"/>
          </p:cNvSpPr>
          <p:nvPr>
            <p:ph type="body" idx="1"/>
          </p:nvPr>
        </p:nvSpPr>
        <p:spPr>
          <a:xfrm>
            <a:off x="368300" y="1876425"/>
            <a:ext cx="8578850" cy="4824413"/>
          </a:xfrm>
        </p:spPr>
        <p:txBody>
          <a:bodyPr/>
          <a:lstStyle/>
          <a:p>
            <a:pPr>
              <a:lnSpc>
                <a:spcPct val="90000"/>
              </a:lnSpc>
              <a:buFont typeface="Wingdings" panose="05000000000000000000" pitchFamily="2" charset="2"/>
              <a:buNone/>
              <a:defRPr/>
            </a:pPr>
            <a:r>
              <a:rPr lang="ja-JP" altLang="en-US" dirty="0">
                <a:latin typeface="+mn-ea"/>
              </a:rPr>
              <a:t>① ピラミッド</a:t>
            </a:r>
            <a:r>
              <a:rPr lang="en-US" altLang="ja-JP" dirty="0">
                <a:latin typeface="+mn-ea"/>
              </a:rPr>
              <a:t>(</a:t>
            </a:r>
            <a:r>
              <a:rPr lang="ja-JP" altLang="en-US" dirty="0">
                <a:latin typeface="+mn-ea"/>
              </a:rPr>
              <a:t>富士山）　多産多死</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② つりがね</a:t>
            </a:r>
            <a:r>
              <a:rPr lang="en-US" altLang="ja-JP" dirty="0">
                <a:latin typeface="+mn-ea"/>
              </a:rPr>
              <a:t>(</a:t>
            </a:r>
            <a:r>
              <a:rPr lang="ja-JP" altLang="en-US" dirty="0">
                <a:latin typeface="+mn-ea"/>
              </a:rPr>
              <a:t>ベル）　人口安定</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③ つぼ（紡錘）　出生減（将来人口減）</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④ 星</a:t>
            </a:r>
            <a:r>
              <a:rPr lang="en-US" altLang="ja-JP" dirty="0">
                <a:latin typeface="+mn-ea"/>
              </a:rPr>
              <a:t>(</a:t>
            </a:r>
            <a:r>
              <a:rPr lang="ja-JP" altLang="en-US" dirty="0">
                <a:latin typeface="+mn-ea"/>
              </a:rPr>
              <a:t>都市）　出生数回復</a:t>
            </a:r>
            <a:endParaRPr lang="en-US" altLang="ja-JP" dirty="0">
              <a:latin typeface="+mn-ea"/>
            </a:endParaRPr>
          </a:p>
          <a:p>
            <a:pPr>
              <a:lnSpc>
                <a:spcPct val="90000"/>
              </a:lnSpc>
              <a:buFont typeface="Wingdings" panose="05000000000000000000" pitchFamily="2" charset="2"/>
              <a:buNone/>
              <a:defRPr/>
            </a:pPr>
            <a:r>
              <a:rPr lang="ja-JP" altLang="en-US" dirty="0">
                <a:latin typeface="+mn-ea"/>
              </a:rPr>
              <a:t>⑤ ひょうたん</a:t>
            </a:r>
            <a:r>
              <a:rPr lang="en-US" altLang="ja-JP" dirty="0">
                <a:latin typeface="+mn-ea"/>
              </a:rPr>
              <a:t>(</a:t>
            </a:r>
            <a:r>
              <a:rPr lang="ja-JP" altLang="en-US" dirty="0">
                <a:latin typeface="+mn-ea"/>
              </a:rPr>
              <a:t>農村）　高齢者と若年者在住</a:t>
            </a:r>
            <a:endParaRPr lang="en-US" altLang="ja-JP" dirty="0">
              <a:latin typeface="+mn-ea"/>
            </a:endParaRPr>
          </a:p>
          <a:p>
            <a:pPr>
              <a:lnSpc>
                <a:spcPct val="90000"/>
              </a:lnSpc>
              <a:buFont typeface="Wingdings" panose="05000000000000000000" pitchFamily="2" charset="2"/>
              <a:buNone/>
              <a:defRPr/>
            </a:pPr>
            <a:r>
              <a:rPr lang="ja-JP" altLang="en-US" dirty="0">
                <a:latin typeface="+mn-ea"/>
              </a:rPr>
              <a:t>　</a:t>
            </a:r>
            <a:r>
              <a:rPr lang="ja-JP" altLang="en-US" sz="2800" dirty="0">
                <a:latin typeface="+mn-ea"/>
              </a:rPr>
              <a:t>・農山村地域：労働人口小、高齢人口大</a:t>
            </a:r>
            <a:endParaRPr lang="en-US" altLang="ja-JP" sz="2800" dirty="0">
              <a:latin typeface="+mn-ea"/>
            </a:endParaRPr>
          </a:p>
          <a:p>
            <a:pPr>
              <a:lnSpc>
                <a:spcPct val="90000"/>
              </a:lnSpc>
              <a:buFont typeface="Wingdings" panose="05000000000000000000" pitchFamily="2" charset="2"/>
              <a:buNone/>
              <a:defRPr/>
            </a:pPr>
            <a:r>
              <a:rPr lang="ja-JP" altLang="en-US" sz="2800" dirty="0">
                <a:latin typeface="+mn-ea"/>
              </a:rPr>
              <a:t>　・都市地域：労働人口大、高齢人口増加</a:t>
            </a:r>
            <a:endParaRPr lang="en-US" altLang="ja-JP" sz="2800" dirty="0">
              <a:latin typeface="+mn-ea"/>
            </a:endParaRPr>
          </a:p>
          <a:p>
            <a:pPr>
              <a:lnSpc>
                <a:spcPct val="90000"/>
              </a:lnSpc>
              <a:buFont typeface="Wingdings" panose="05000000000000000000" pitchFamily="2" charset="2"/>
              <a:buNone/>
              <a:defRPr/>
            </a:pPr>
            <a:r>
              <a:rPr lang="ja-JP" altLang="en-US" dirty="0">
                <a:latin typeface="+mn-ea"/>
              </a:rPr>
              <a:t>⑥その他　逆ピラミッド：</a:t>
            </a:r>
            <a:r>
              <a:rPr lang="ja-JP" altLang="en-US" sz="2800" dirty="0">
                <a:latin typeface="+mn-ea"/>
              </a:rPr>
              <a:t>急速な人口減少</a:t>
            </a:r>
            <a:endParaRPr lang="en-US" altLang="ja-JP" sz="2800" dirty="0">
              <a:latin typeface="+mn-ea"/>
            </a:endParaRPr>
          </a:p>
          <a:p>
            <a:pPr>
              <a:lnSpc>
                <a:spcPct val="90000"/>
              </a:lnSpc>
              <a:buFont typeface="Wingdings" panose="05000000000000000000" pitchFamily="2" charset="2"/>
              <a:buNone/>
              <a:defRPr/>
            </a:pPr>
            <a:r>
              <a:rPr lang="ja-JP" altLang="en-US" dirty="0">
                <a:latin typeface="+mn-ea"/>
              </a:rPr>
              <a:t>　　　　　　  タワマン型：</a:t>
            </a:r>
            <a:r>
              <a:rPr lang="ja-JP" altLang="en-US" sz="2800" dirty="0">
                <a:latin typeface="+mn-ea"/>
              </a:rPr>
              <a:t>人口横ばい基調</a:t>
            </a:r>
            <a:endParaRPr lang="ja-JP" altLang="ja-JP" sz="2800" dirty="0">
              <a:latin typeface="+mn-ea"/>
            </a:endParaRPr>
          </a:p>
        </p:txBody>
      </p:sp>
      <p:sp>
        <p:nvSpPr>
          <p:cNvPr id="3" name="スライド番号プレースホルダー 2">
            <a:extLst>
              <a:ext uri="{FF2B5EF4-FFF2-40B4-BE49-F238E27FC236}">
                <a16:creationId xmlns:a16="http://schemas.microsoft.com/office/drawing/2014/main" id="{4D935E75-1E4E-4C98-9D46-69B708DDBCB8}"/>
              </a:ext>
            </a:extLst>
          </p:cNvPr>
          <p:cNvSpPr>
            <a:spLocks noGrp="1"/>
          </p:cNvSpPr>
          <p:nvPr>
            <p:ph type="sldNum" sz="quarter" idx="12"/>
          </p:nvPr>
        </p:nvSpPr>
        <p:spPr/>
        <p:txBody>
          <a:bodyPr/>
          <a:lstStyle/>
          <a:p>
            <a:pPr>
              <a:defRPr/>
            </a:pPr>
            <a:fld id="{F91948B3-57C7-4719-B1C1-D429D2D8F317}" type="slidenum">
              <a:rPr lang="ja-JP" altLang="en-US" smtClean="0"/>
              <a:pPr>
                <a:defRPr/>
              </a:pPr>
              <a:t>28</a:t>
            </a:fld>
            <a:endParaRPr lang="en-US" altLang="ja-JP"/>
          </a:p>
        </p:txBody>
      </p:sp>
    </p:spTree>
    <p:extLst>
      <p:ext uri="{BB962C8B-B14F-4D97-AF65-F5344CB8AC3E}">
        <p14:creationId xmlns:p14="http://schemas.microsoft.com/office/powerpoint/2010/main" val="32679708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a:extLst>
              <a:ext uri="{FF2B5EF4-FFF2-40B4-BE49-F238E27FC236}">
                <a16:creationId xmlns:a16="http://schemas.microsoft.com/office/drawing/2014/main" id="{84E25F19-EF52-45B6-BF14-1D9A3C23250C}"/>
              </a:ext>
            </a:extLst>
          </p:cNvPr>
          <p:cNvSpPr>
            <a:spLocks noGrp="1" noChangeArrowheads="1"/>
          </p:cNvSpPr>
          <p:nvPr>
            <p:ph type="title"/>
          </p:nvPr>
        </p:nvSpPr>
        <p:spPr>
          <a:xfrm>
            <a:off x="900113" y="0"/>
            <a:ext cx="7793037" cy="1800225"/>
          </a:xfrm>
        </p:spPr>
        <p:txBody>
          <a:bodyPr lIns="92075" tIns="46038" rIns="92075" bIns="46038"/>
          <a:lstStyle/>
          <a:p>
            <a:pPr eaLnBrk="1" hangingPunct="1">
              <a:defRPr/>
            </a:pPr>
            <a:r>
              <a:rPr lang="ja-JP" altLang="ja-JP" sz="3600" dirty="0">
                <a:latin typeface="+mn-ea"/>
                <a:ea typeface="+mn-ea"/>
              </a:rPr>
              <a:t>人口ピラミッド（</a:t>
            </a:r>
            <a:r>
              <a:rPr lang="en-US" altLang="ja-JP" sz="3200" dirty="0">
                <a:latin typeface="+mn-ea"/>
                <a:ea typeface="+mn-ea"/>
              </a:rPr>
              <a:t>2020</a:t>
            </a:r>
            <a:r>
              <a:rPr lang="ja-JP" altLang="ja-JP" sz="3200" dirty="0">
                <a:latin typeface="+mn-ea"/>
                <a:ea typeface="+mn-ea"/>
              </a:rPr>
              <a:t>年</a:t>
            </a:r>
            <a:r>
              <a:rPr lang="en-US" altLang="ja-JP" sz="3200" dirty="0">
                <a:latin typeface="+mn-ea"/>
                <a:ea typeface="+mn-ea"/>
              </a:rPr>
              <a:t>10</a:t>
            </a:r>
            <a:r>
              <a:rPr lang="ja-JP" altLang="en-US" sz="3200" dirty="0">
                <a:latin typeface="+mn-ea"/>
                <a:ea typeface="+mn-ea"/>
              </a:rPr>
              <a:t>月</a:t>
            </a:r>
            <a:r>
              <a:rPr lang="en-US" altLang="ja-JP" sz="3200" dirty="0">
                <a:latin typeface="+mn-ea"/>
                <a:ea typeface="+mn-ea"/>
              </a:rPr>
              <a:t>1</a:t>
            </a:r>
            <a:r>
              <a:rPr lang="ja-JP" altLang="en-US" sz="3200" dirty="0">
                <a:latin typeface="+mn-ea"/>
                <a:ea typeface="+mn-ea"/>
              </a:rPr>
              <a:t>日</a:t>
            </a:r>
            <a:r>
              <a:rPr lang="ja-JP" altLang="ja-JP" sz="3200" dirty="0">
                <a:latin typeface="+mn-ea"/>
                <a:ea typeface="+mn-ea"/>
              </a:rPr>
              <a:t>兵庫県</a:t>
            </a:r>
            <a:r>
              <a:rPr lang="ja-JP" altLang="ja-JP" sz="3600" dirty="0">
                <a:latin typeface="+mn-ea"/>
                <a:ea typeface="+mn-ea"/>
              </a:rPr>
              <a:t>）</a:t>
            </a:r>
            <a:br>
              <a:rPr lang="ja-JP" altLang="en-US" sz="3600" dirty="0">
                <a:latin typeface="+mn-ea"/>
                <a:ea typeface="+mn-ea"/>
              </a:rPr>
            </a:br>
            <a:r>
              <a:rPr lang="ja-JP" altLang="en-US" sz="3200" dirty="0">
                <a:latin typeface="+mn-ea"/>
                <a:ea typeface="+mn-ea"/>
              </a:rPr>
              <a:t>　　</a:t>
            </a:r>
            <a:r>
              <a:rPr lang="ja-JP" altLang="en-US" sz="2800" dirty="0">
                <a:latin typeface="+mn-ea"/>
                <a:ea typeface="+mn-ea"/>
              </a:rPr>
              <a:t>老年人口比率</a:t>
            </a:r>
            <a:r>
              <a:rPr lang="en-US" altLang="ja-JP" sz="2800" dirty="0">
                <a:latin typeface="+mn-ea"/>
                <a:ea typeface="+mn-ea"/>
              </a:rPr>
              <a:t>29.3</a:t>
            </a:r>
            <a:r>
              <a:rPr lang="ja-JP" altLang="en-US" sz="2800" dirty="0">
                <a:latin typeface="+mn-ea"/>
                <a:ea typeface="+mn-ea"/>
              </a:rPr>
              <a:t>％、単独世帯比率</a:t>
            </a:r>
            <a:r>
              <a:rPr lang="en-US" altLang="ja-JP" sz="2800" dirty="0">
                <a:latin typeface="+mn-ea"/>
                <a:ea typeface="+mn-ea"/>
              </a:rPr>
              <a:t>35.9</a:t>
            </a:r>
            <a:r>
              <a:rPr lang="ja-JP" altLang="en-US" sz="2800" dirty="0">
                <a:latin typeface="+mn-ea"/>
                <a:ea typeface="+mn-ea"/>
              </a:rPr>
              <a:t>％</a:t>
            </a:r>
            <a:br>
              <a:rPr lang="en-US" altLang="ja-JP" sz="2800" dirty="0">
                <a:latin typeface="+mn-ea"/>
                <a:ea typeface="+mn-ea"/>
              </a:rPr>
            </a:br>
            <a:r>
              <a:rPr lang="ja-JP" altLang="en-US" sz="2800" dirty="0">
                <a:latin typeface="+mn-ea"/>
                <a:ea typeface="+mn-ea"/>
              </a:rPr>
              <a:t>　　</a:t>
            </a:r>
            <a:r>
              <a:rPr lang="en-US" altLang="ja-JP" sz="2800" dirty="0">
                <a:latin typeface="+mn-ea"/>
                <a:ea typeface="+mn-ea"/>
              </a:rPr>
              <a:t>0</a:t>
            </a:r>
            <a:r>
              <a:rPr lang="ja-JP" altLang="en-US" sz="2800" dirty="0">
                <a:latin typeface="+mn-ea"/>
                <a:ea typeface="+mn-ea"/>
              </a:rPr>
              <a:t>歳 </a:t>
            </a:r>
            <a:r>
              <a:rPr lang="en-US" altLang="ja-JP" sz="2800" dirty="0">
                <a:latin typeface="+mn-ea"/>
                <a:ea typeface="+mn-ea"/>
              </a:rPr>
              <a:t>36,557</a:t>
            </a:r>
            <a:r>
              <a:rPr lang="ja-JP" altLang="en-US" sz="2800" dirty="0">
                <a:latin typeface="+mn-ea"/>
                <a:ea typeface="+mn-ea"/>
              </a:rPr>
              <a:t>人、</a:t>
            </a:r>
            <a:r>
              <a:rPr lang="en-US" altLang="ja-JP" sz="2800" dirty="0">
                <a:latin typeface="+mn-ea"/>
                <a:ea typeface="+mn-ea"/>
              </a:rPr>
              <a:t>47</a:t>
            </a:r>
            <a:r>
              <a:rPr lang="ja-JP" altLang="en-US" sz="2800" dirty="0">
                <a:latin typeface="+mn-ea"/>
                <a:ea typeface="+mn-ea"/>
              </a:rPr>
              <a:t>歳</a:t>
            </a:r>
            <a:r>
              <a:rPr lang="en-US" altLang="ja-JP" sz="2800" dirty="0">
                <a:latin typeface="+mn-ea"/>
                <a:ea typeface="+mn-ea"/>
              </a:rPr>
              <a:t>90,018</a:t>
            </a:r>
            <a:r>
              <a:rPr lang="ja-JP" altLang="en-US" sz="2800" dirty="0">
                <a:latin typeface="+mn-ea"/>
                <a:ea typeface="+mn-ea"/>
              </a:rPr>
              <a:t>人、</a:t>
            </a:r>
            <a:r>
              <a:rPr lang="en-US" altLang="ja-JP" sz="2800" dirty="0">
                <a:latin typeface="+mn-ea"/>
                <a:ea typeface="+mn-ea"/>
              </a:rPr>
              <a:t>71</a:t>
            </a:r>
            <a:r>
              <a:rPr lang="ja-JP" altLang="en-US" sz="2800" dirty="0">
                <a:latin typeface="+mn-ea"/>
                <a:ea typeface="+mn-ea"/>
              </a:rPr>
              <a:t>歳</a:t>
            </a:r>
            <a:r>
              <a:rPr lang="en-US" altLang="ja-JP" sz="2800" dirty="0">
                <a:latin typeface="+mn-ea"/>
                <a:ea typeface="+mn-ea"/>
              </a:rPr>
              <a:t>95,724</a:t>
            </a:r>
            <a:r>
              <a:rPr lang="ja-JP" altLang="en-US" sz="2800" dirty="0">
                <a:latin typeface="+mn-ea"/>
                <a:ea typeface="+mn-ea"/>
              </a:rPr>
              <a:t>人</a:t>
            </a:r>
            <a:endParaRPr lang="ja-JP" altLang="ja-JP" sz="2800" dirty="0">
              <a:latin typeface="+mn-ea"/>
              <a:ea typeface="+mn-ea"/>
            </a:endParaRPr>
          </a:p>
        </p:txBody>
      </p:sp>
      <p:sp>
        <p:nvSpPr>
          <p:cNvPr id="33795" name="Text Box 4">
            <a:extLst>
              <a:ext uri="{FF2B5EF4-FFF2-40B4-BE49-F238E27FC236}">
                <a16:creationId xmlns:a16="http://schemas.microsoft.com/office/drawing/2014/main" id="{6753D122-49E9-49A4-9377-44197A1F70E8}"/>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pic>
        <p:nvPicPr>
          <p:cNvPr id="33797" name="図 3">
            <a:extLst>
              <a:ext uri="{FF2B5EF4-FFF2-40B4-BE49-F238E27FC236}">
                <a16:creationId xmlns:a16="http://schemas.microsoft.com/office/drawing/2014/main" id="{1E00F045-14D2-4895-81CF-5839BB132E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6825" y="2002655"/>
            <a:ext cx="6610350" cy="467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77AD5D93-BEA8-4F21-8F82-C70986173359}"/>
              </a:ext>
            </a:extLst>
          </p:cNvPr>
          <p:cNvSpPr>
            <a:spLocks noGrp="1"/>
          </p:cNvSpPr>
          <p:nvPr>
            <p:ph type="sldNum" sz="quarter" idx="12"/>
          </p:nvPr>
        </p:nvSpPr>
        <p:spPr/>
        <p:txBody>
          <a:bodyPr/>
          <a:lstStyle/>
          <a:p>
            <a:pPr>
              <a:defRPr/>
            </a:pPr>
            <a:fld id="{2D62A414-3F8D-45B8-AEB0-B29926389AF7}" type="slidenum">
              <a:rPr lang="ja-JP" altLang="en-US" smtClean="0"/>
              <a:pPr>
                <a:defRPr/>
              </a:pPr>
              <a:t>29</a:t>
            </a:fld>
            <a:endParaRPr lang="en-US" altLang="ja-JP"/>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a:extLst>
              <a:ext uri="{FF2B5EF4-FFF2-40B4-BE49-F238E27FC236}">
                <a16:creationId xmlns:a16="http://schemas.microsoft.com/office/drawing/2014/main" id="{77B5BF7D-6157-4F4B-A058-F32393737F62}"/>
              </a:ext>
            </a:extLst>
          </p:cNvPr>
          <p:cNvSpPr>
            <a:spLocks noGrp="1" noChangeArrowheads="1"/>
          </p:cNvSpPr>
          <p:nvPr>
            <p:ph type="title"/>
          </p:nvPr>
        </p:nvSpPr>
        <p:spPr>
          <a:xfrm>
            <a:off x="1350963" y="-243408"/>
            <a:ext cx="7793037" cy="1462087"/>
          </a:xfrm>
        </p:spPr>
        <p:txBody>
          <a:bodyPr lIns="92075" tIns="46038" rIns="92075" bIns="46038"/>
          <a:lstStyle/>
          <a:p>
            <a:pPr eaLnBrk="1" hangingPunct="1">
              <a:defRPr/>
            </a:pPr>
            <a:r>
              <a:rPr lang="ja-JP" altLang="en-US" sz="4000" dirty="0">
                <a:latin typeface="+mn-ea"/>
                <a:ea typeface="+mn-ea"/>
              </a:rPr>
              <a:t>１ </a:t>
            </a:r>
            <a:r>
              <a:rPr lang="ja-JP" altLang="ja-JP" sz="4000" dirty="0">
                <a:latin typeface="+mn-ea"/>
                <a:ea typeface="+mn-ea"/>
              </a:rPr>
              <a:t>人口</a:t>
            </a:r>
            <a:r>
              <a:rPr lang="ja-JP" altLang="en-US" sz="4000" dirty="0">
                <a:latin typeface="+mn-ea"/>
                <a:ea typeface="+mn-ea"/>
              </a:rPr>
              <a:t>データ</a:t>
            </a:r>
            <a:r>
              <a:rPr lang="ja-JP" altLang="ja-JP" sz="4000" dirty="0">
                <a:latin typeface="+mn-ea"/>
                <a:ea typeface="+mn-ea"/>
              </a:rPr>
              <a:t>の概要</a:t>
            </a:r>
          </a:p>
        </p:txBody>
      </p:sp>
      <p:sp>
        <p:nvSpPr>
          <p:cNvPr id="5124" name="Rectangle 3">
            <a:extLst>
              <a:ext uri="{FF2B5EF4-FFF2-40B4-BE49-F238E27FC236}">
                <a16:creationId xmlns:a16="http://schemas.microsoft.com/office/drawing/2014/main" id="{EA99CB8D-F842-46BA-865C-CA51BDC76CA0}"/>
              </a:ext>
            </a:extLst>
          </p:cNvPr>
          <p:cNvSpPr>
            <a:spLocks noGrp="1" noChangeArrowheads="1"/>
          </p:cNvSpPr>
          <p:nvPr>
            <p:ph type="body" idx="1"/>
          </p:nvPr>
        </p:nvSpPr>
        <p:spPr>
          <a:xfrm>
            <a:off x="328612" y="1599364"/>
            <a:ext cx="8486775" cy="4114800"/>
          </a:xfrm>
        </p:spPr>
        <p:txBody>
          <a:bodyPr lIns="92075" tIns="46038" rIns="92075" bIns="46038"/>
          <a:lstStyle/>
          <a:p>
            <a:pPr eaLnBrk="1" hangingPunct="1">
              <a:lnSpc>
                <a:spcPct val="90000"/>
              </a:lnSpc>
              <a:buFont typeface="Wingdings" panose="05000000000000000000" pitchFamily="2" charset="2"/>
              <a:buNone/>
              <a:defRPr/>
            </a:pPr>
            <a:r>
              <a:rPr lang="ja-JP" altLang="en-US" dirty="0">
                <a:latin typeface="+mn-ea"/>
              </a:rPr>
              <a:t>人口：人々がある地域に集まって社会を形成するとき，そこで生活する人の数</a:t>
            </a:r>
            <a:endParaRPr lang="en-US" altLang="ja-JP" dirty="0">
              <a:latin typeface="+mn-ea"/>
            </a:endParaRPr>
          </a:p>
          <a:p>
            <a:pPr eaLnBrk="1" hangingPunct="1">
              <a:lnSpc>
                <a:spcPct val="90000"/>
              </a:lnSpc>
              <a:buFont typeface="Wingdings" panose="05000000000000000000" pitchFamily="2" charset="2"/>
              <a:buNone/>
              <a:defRPr/>
            </a:pPr>
            <a:r>
              <a:rPr lang="ja-JP" altLang="en-US" sz="2800" dirty="0">
                <a:latin typeface="+mn-ea"/>
              </a:rPr>
              <a:t>・現在人口：調査時現在に居た場所で調査</a:t>
            </a:r>
            <a:endParaRPr lang="en-US" altLang="ja-JP" sz="2800" dirty="0">
              <a:latin typeface="+mn-ea"/>
            </a:endParaRPr>
          </a:p>
          <a:p>
            <a:pPr eaLnBrk="1" hangingPunct="1">
              <a:lnSpc>
                <a:spcPct val="90000"/>
              </a:lnSpc>
              <a:buFont typeface="Wingdings" panose="05000000000000000000" pitchFamily="2" charset="2"/>
              <a:buNone/>
              <a:defRPr/>
            </a:pPr>
            <a:r>
              <a:rPr lang="ja-JP" altLang="en-US" sz="2800" dirty="0">
                <a:latin typeface="+mn-ea"/>
              </a:rPr>
              <a:t>　　</a:t>
            </a:r>
            <a:r>
              <a:rPr lang="en-US" altLang="ja-JP" sz="2800" dirty="0">
                <a:latin typeface="+mn-ea"/>
              </a:rPr>
              <a:t>※</a:t>
            </a:r>
            <a:r>
              <a:rPr lang="ja-JP" altLang="en-US" sz="2800" dirty="0">
                <a:latin typeface="+mn-ea"/>
              </a:rPr>
              <a:t>戸籍人口（届出漏れ等あり）</a:t>
            </a:r>
          </a:p>
          <a:p>
            <a:pPr eaLnBrk="1" hangingPunct="1">
              <a:lnSpc>
                <a:spcPct val="90000"/>
              </a:lnSpc>
              <a:buFont typeface="Wingdings" panose="05000000000000000000" pitchFamily="2" charset="2"/>
              <a:buNone/>
              <a:defRPr/>
            </a:pPr>
            <a:r>
              <a:rPr lang="ja-JP" altLang="en-US" sz="2800" dirty="0">
                <a:latin typeface="+mn-ea"/>
              </a:rPr>
              <a:t>・常住人口：常住している場所で調査された人口</a:t>
            </a:r>
            <a:endParaRPr lang="en-US" altLang="ja-JP" sz="2800" dirty="0">
              <a:latin typeface="+mn-ea"/>
            </a:endParaRPr>
          </a:p>
          <a:p>
            <a:pPr eaLnBrk="1" hangingPunct="1">
              <a:lnSpc>
                <a:spcPct val="90000"/>
              </a:lnSpc>
              <a:buFont typeface="Wingdings" panose="05000000000000000000" pitchFamily="2" charset="2"/>
              <a:buNone/>
              <a:defRPr/>
            </a:pPr>
            <a:r>
              <a:rPr lang="ja-JP" altLang="en-US" sz="2800" dirty="0">
                <a:latin typeface="+mn-ea"/>
              </a:rPr>
              <a:t>　　</a:t>
            </a:r>
            <a:r>
              <a:rPr lang="en-US" altLang="ja-JP" sz="2800" dirty="0">
                <a:latin typeface="+mn-ea"/>
              </a:rPr>
              <a:t>※</a:t>
            </a:r>
            <a:r>
              <a:rPr lang="ja-JP" altLang="en-US" sz="2800" dirty="0">
                <a:latin typeface="+mn-ea"/>
              </a:rPr>
              <a:t>国勢調査人口（</a:t>
            </a:r>
            <a:r>
              <a:rPr lang="en-US" altLang="ja-JP" sz="2800" dirty="0">
                <a:latin typeface="+mn-ea"/>
              </a:rPr>
              <a:t>10</a:t>
            </a:r>
            <a:r>
              <a:rPr lang="ja-JP" altLang="en-US" sz="2800" dirty="0">
                <a:latin typeface="+mn-ea"/>
              </a:rPr>
              <a:t>月１日現在人口）</a:t>
            </a:r>
            <a:endParaRPr lang="en-US" altLang="ja-JP" sz="2800" dirty="0">
              <a:latin typeface="+mn-ea"/>
            </a:endParaRPr>
          </a:p>
          <a:p>
            <a:pPr eaLnBrk="1" hangingPunct="1">
              <a:lnSpc>
                <a:spcPct val="90000"/>
              </a:lnSpc>
              <a:buNone/>
              <a:defRPr/>
            </a:pPr>
            <a:r>
              <a:rPr lang="ja-JP" altLang="en-US" sz="2800" dirty="0">
                <a:latin typeface="+mn-ea"/>
              </a:rPr>
              <a:t>・住民基本台帳人口（届出に基づき作成の業務統計）</a:t>
            </a:r>
          </a:p>
          <a:p>
            <a:pPr eaLnBrk="1" hangingPunct="1">
              <a:lnSpc>
                <a:spcPct val="90000"/>
              </a:lnSpc>
              <a:buNone/>
              <a:defRPr/>
            </a:pPr>
            <a:r>
              <a:rPr lang="ja-JP" altLang="en-US" sz="2800" dirty="0">
                <a:latin typeface="+mn-ea"/>
              </a:rPr>
              <a:t>　</a:t>
            </a:r>
            <a:r>
              <a:rPr lang="en-US" altLang="ja-JP" sz="2800" dirty="0">
                <a:latin typeface="+mn-ea"/>
              </a:rPr>
              <a:t>※</a:t>
            </a:r>
            <a:r>
              <a:rPr lang="ja-JP" altLang="en-US" sz="2800" dirty="0">
                <a:latin typeface="+mn-ea"/>
              </a:rPr>
              <a:t>転居しても住民票を移さない人口（単身赴任者、</a:t>
            </a:r>
            <a:r>
              <a:rPr lang="en-US" altLang="ja-JP" sz="2800" dirty="0">
                <a:latin typeface="+mn-ea"/>
              </a:rPr>
              <a:t>3</a:t>
            </a:r>
            <a:r>
              <a:rPr lang="ja-JP" altLang="en-US" sz="2800" dirty="0">
                <a:latin typeface="+mn-ea"/>
              </a:rPr>
              <a:t>か月を超える海外居住者）が含まれる</a:t>
            </a:r>
          </a:p>
          <a:p>
            <a:pPr eaLnBrk="1" hangingPunct="1">
              <a:lnSpc>
                <a:spcPct val="90000"/>
              </a:lnSpc>
              <a:buNone/>
              <a:defRPr/>
            </a:pPr>
            <a:r>
              <a:rPr lang="ja-JP" altLang="en-US" sz="2800" dirty="0">
                <a:latin typeface="+mn-ea"/>
              </a:rPr>
              <a:t>　　　大都市：国勢調査人口＞住民基本台帳人口</a:t>
            </a:r>
            <a:endParaRPr lang="en-US" altLang="ja-JP" sz="2800" dirty="0">
              <a:latin typeface="+mn-ea"/>
            </a:endParaRPr>
          </a:p>
          <a:p>
            <a:pPr eaLnBrk="1" hangingPunct="1">
              <a:lnSpc>
                <a:spcPct val="90000"/>
              </a:lnSpc>
              <a:buNone/>
              <a:defRPr/>
            </a:pPr>
            <a:r>
              <a:rPr lang="ja-JP" altLang="en-US" sz="2800" dirty="0">
                <a:latin typeface="+mn-ea"/>
              </a:rPr>
              <a:t>　　　地方：住民基本台帳人口＞国勢調査人口</a:t>
            </a:r>
          </a:p>
          <a:p>
            <a:pPr eaLnBrk="1" hangingPunct="1">
              <a:lnSpc>
                <a:spcPct val="90000"/>
              </a:lnSpc>
              <a:buNone/>
              <a:defRPr/>
            </a:pPr>
            <a:r>
              <a:rPr lang="ja-JP" altLang="en-US" sz="2800" dirty="0">
                <a:latin typeface="+mn-ea"/>
              </a:rPr>
              <a:t>　　　</a:t>
            </a:r>
          </a:p>
          <a:p>
            <a:pPr eaLnBrk="1" hangingPunct="1">
              <a:lnSpc>
                <a:spcPct val="90000"/>
              </a:lnSpc>
              <a:buFont typeface="Wingdings" panose="05000000000000000000" pitchFamily="2" charset="2"/>
              <a:buNone/>
              <a:defRPr/>
            </a:pPr>
            <a:endParaRPr lang="ja-JP" altLang="en-US" sz="2800" dirty="0">
              <a:latin typeface="+mn-ea"/>
            </a:endParaRPr>
          </a:p>
          <a:p>
            <a:pPr eaLnBrk="1" hangingPunct="1">
              <a:lnSpc>
                <a:spcPct val="90000"/>
              </a:lnSpc>
              <a:buFont typeface="Wingdings" panose="05000000000000000000" pitchFamily="2" charset="2"/>
              <a:buNone/>
              <a:defRPr/>
            </a:pPr>
            <a:endParaRPr lang="ja-JP" altLang="en-US" sz="2800" dirty="0">
              <a:latin typeface="+mn-ea"/>
            </a:endParaRPr>
          </a:p>
        </p:txBody>
      </p:sp>
      <p:sp>
        <p:nvSpPr>
          <p:cNvPr id="8196" name="Text Box 4">
            <a:extLst>
              <a:ext uri="{FF2B5EF4-FFF2-40B4-BE49-F238E27FC236}">
                <a16:creationId xmlns:a16="http://schemas.microsoft.com/office/drawing/2014/main" id="{A5C3099D-1800-4777-9994-9A4E7C7CFA43}"/>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a:extLst>
              <a:ext uri="{FF2B5EF4-FFF2-40B4-BE49-F238E27FC236}">
                <a16:creationId xmlns:a16="http://schemas.microsoft.com/office/drawing/2014/main" id="{C51E1BD8-76DB-49F8-94FE-3CDB6DD8AED5}"/>
              </a:ext>
            </a:extLst>
          </p:cNvPr>
          <p:cNvSpPr>
            <a:spLocks noGrp="1" noChangeArrowheads="1"/>
          </p:cNvSpPr>
          <p:nvPr>
            <p:ph type="title"/>
          </p:nvPr>
        </p:nvSpPr>
        <p:spPr>
          <a:xfrm>
            <a:off x="611560" y="157162"/>
            <a:ext cx="8036979" cy="1800225"/>
          </a:xfrm>
        </p:spPr>
        <p:txBody>
          <a:bodyPr lIns="92075" tIns="46038" rIns="92075" bIns="46038"/>
          <a:lstStyle/>
          <a:p>
            <a:pPr eaLnBrk="1" hangingPunct="1">
              <a:defRPr/>
            </a:pPr>
            <a:r>
              <a:rPr lang="ja-JP" altLang="ja-JP" sz="3600" dirty="0">
                <a:latin typeface="+mn-ea"/>
                <a:ea typeface="+mn-ea"/>
              </a:rPr>
              <a:t>人口ピラミッド（</a:t>
            </a:r>
            <a:r>
              <a:rPr lang="en-US" altLang="ja-JP" sz="3200" dirty="0">
                <a:latin typeface="+mn-ea"/>
                <a:ea typeface="+mn-ea"/>
              </a:rPr>
              <a:t>2020</a:t>
            </a:r>
            <a:r>
              <a:rPr lang="ja-JP" altLang="ja-JP" sz="3200" dirty="0">
                <a:latin typeface="+mn-ea"/>
                <a:ea typeface="+mn-ea"/>
              </a:rPr>
              <a:t>年</a:t>
            </a:r>
            <a:r>
              <a:rPr lang="en-US" altLang="ja-JP" sz="3200" dirty="0">
                <a:latin typeface="+mn-ea"/>
                <a:ea typeface="+mn-ea"/>
              </a:rPr>
              <a:t>10</a:t>
            </a:r>
            <a:r>
              <a:rPr lang="ja-JP" altLang="en-US" sz="3200" dirty="0">
                <a:latin typeface="+mn-ea"/>
                <a:ea typeface="+mn-ea"/>
              </a:rPr>
              <a:t>月</a:t>
            </a:r>
            <a:r>
              <a:rPr lang="en-US" altLang="ja-JP" sz="3200" dirty="0">
                <a:latin typeface="+mn-ea"/>
                <a:ea typeface="+mn-ea"/>
              </a:rPr>
              <a:t>1</a:t>
            </a:r>
            <a:r>
              <a:rPr lang="ja-JP" altLang="en-US" sz="3200" dirty="0">
                <a:latin typeface="+mn-ea"/>
                <a:ea typeface="+mn-ea"/>
              </a:rPr>
              <a:t>日但馬地域</a:t>
            </a:r>
            <a:r>
              <a:rPr lang="en-US" altLang="ja-JP" sz="2800" dirty="0">
                <a:latin typeface="+mn-ea"/>
                <a:ea typeface="+mn-ea"/>
              </a:rPr>
              <a:t>※</a:t>
            </a:r>
            <a:r>
              <a:rPr lang="ja-JP" altLang="ja-JP" sz="3600" dirty="0">
                <a:latin typeface="+mn-ea"/>
                <a:ea typeface="+mn-ea"/>
              </a:rPr>
              <a:t>）</a:t>
            </a:r>
            <a:br>
              <a:rPr lang="ja-JP" altLang="en-US" sz="3600" dirty="0">
                <a:latin typeface="+mn-ea"/>
                <a:ea typeface="+mn-ea"/>
              </a:rPr>
            </a:br>
            <a:r>
              <a:rPr lang="ja-JP" altLang="en-US" sz="2800" dirty="0">
                <a:latin typeface="+mn-ea"/>
                <a:ea typeface="+mn-ea"/>
              </a:rPr>
              <a:t>老年人口比率</a:t>
            </a:r>
            <a:r>
              <a:rPr lang="en-US" altLang="ja-JP" sz="2800" dirty="0">
                <a:latin typeface="+mn-ea"/>
                <a:ea typeface="+mn-ea"/>
              </a:rPr>
              <a:t>36.6</a:t>
            </a:r>
            <a:r>
              <a:rPr lang="ja-JP" altLang="en-US" sz="2800" dirty="0">
                <a:latin typeface="+mn-ea"/>
                <a:ea typeface="+mn-ea"/>
              </a:rPr>
              <a:t>％、単独世帯比率</a:t>
            </a:r>
            <a:r>
              <a:rPr lang="en-US" altLang="ja-JP" sz="2800" dirty="0">
                <a:latin typeface="+mn-ea"/>
                <a:ea typeface="+mn-ea"/>
              </a:rPr>
              <a:t>27.2</a:t>
            </a:r>
            <a:r>
              <a:rPr lang="ja-JP" altLang="en-US" sz="2800" dirty="0">
                <a:latin typeface="+mn-ea"/>
                <a:ea typeface="+mn-ea"/>
              </a:rPr>
              <a:t>％</a:t>
            </a:r>
            <a:br>
              <a:rPr lang="en-US" altLang="ja-JP" sz="2800" dirty="0">
                <a:latin typeface="+mn-ea"/>
                <a:ea typeface="+mn-ea"/>
              </a:rPr>
            </a:br>
            <a:r>
              <a:rPr lang="en-US" altLang="ja-JP" sz="2800" dirty="0">
                <a:latin typeface="+mn-ea"/>
                <a:ea typeface="+mn-ea"/>
              </a:rPr>
              <a:t>0</a:t>
            </a:r>
            <a:r>
              <a:rPr lang="ja-JP" altLang="en-US" sz="2800" dirty="0">
                <a:latin typeface="+mn-ea"/>
                <a:ea typeface="+mn-ea"/>
              </a:rPr>
              <a:t>歳 </a:t>
            </a:r>
            <a:r>
              <a:rPr lang="en-US" altLang="ja-JP" sz="2800" dirty="0">
                <a:latin typeface="+mn-ea"/>
                <a:ea typeface="+mn-ea"/>
              </a:rPr>
              <a:t>925</a:t>
            </a:r>
            <a:r>
              <a:rPr lang="ja-JP" altLang="en-US" sz="2800" dirty="0">
                <a:latin typeface="+mn-ea"/>
                <a:ea typeface="+mn-ea"/>
              </a:rPr>
              <a:t>人、</a:t>
            </a:r>
            <a:r>
              <a:rPr lang="en-US" altLang="ja-JP" sz="2800" dirty="0">
                <a:latin typeface="+mn-ea"/>
                <a:ea typeface="+mn-ea"/>
              </a:rPr>
              <a:t>18</a:t>
            </a:r>
            <a:r>
              <a:rPr lang="ja-JP" altLang="en-US" sz="2800" dirty="0">
                <a:latin typeface="+mn-ea"/>
                <a:ea typeface="+mn-ea"/>
              </a:rPr>
              <a:t>歳</a:t>
            </a:r>
            <a:r>
              <a:rPr lang="en-US" altLang="ja-JP" sz="2800" dirty="0">
                <a:latin typeface="+mn-ea"/>
                <a:ea typeface="+mn-ea"/>
              </a:rPr>
              <a:t>1,208</a:t>
            </a:r>
            <a:r>
              <a:rPr lang="ja-JP" altLang="en-US" sz="2800" dirty="0">
                <a:latin typeface="+mn-ea"/>
                <a:ea typeface="+mn-ea"/>
              </a:rPr>
              <a:t>人→</a:t>
            </a:r>
            <a:r>
              <a:rPr lang="en-US" altLang="ja-JP" sz="2800" dirty="0">
                <a:latin typeface="+mn-ea"/>
                <a:ea typeface="+mn-ea"/>
              </a:rPr>
              <a:t>19</a:t>
            </a:r>
            <a:r>
              <a:rPr lang="ja-JP" altLang="en-US" sz="2800" dirty="0">
                <a:latin typeface="+mn-ea"/>
                <a:ea typeface="+mn-ea"/>
              </a:rPr>
              <a:t>歳</a:t>
            </a:r>
            <a:r>
              <a:rPr lang="en-US" altLang="ja-JP" sz="2800" dirty="0">
                <a:latin typeface="+mn-ea"/>
                <a:ea typeface="+mn-ea"/>
              </a:rPr>
              <a:t>740</a:t>
            </a:r>
            <a:r>
              <a:rPr lang="ja-JP" altLang="en-US" sz="2800" dirty="0">
                <a:latin typeface="+mn-ea"/>
                <a:ea typeface="+mn-ea"/>
              </a:rPr>
              <a:t>人、</a:t>
            </a:r>
            <a:r>
              <a:rPr lang="en-US" altLang="ja-JP" sz="2800" dirty="0">
                <a:latin typeface="+mn-ea"/>
                <a:ea typeface="+mn-ea"/>
              </a:rPr>
              <a:t>71</a:t>
            </a:r>
            <a:r>
              <a:rPr lang="ja-JP" altLang="en-US" sz="2800" dirty="0">
                <a:latin typeface="+mn-ea"/>
                <a:ea typeface="+mn-ea"/>
              </a:rPr>
              <a:t>歳</a:t>
            </a:r>
            <a:r>
              <a:rPr lang="en-US" altLang="ja-JP" sz="2800" dirty="0">
                <a:latin typeface="+mn-ea"/>
                <a:ea typeface="+mn-ea"/>
              </a:rPr>
              <a:t>3,178</a:t>
            </a:r>
            <a:r>
              <a:rPr lang="ja-JP" altLang="en-US" sz="2800" dirty="0">
                <a:latin typeface="+mn-ea"/>
                <a:ea typeface="+mn-ea"/>
              </a:rPr>
              <a:t>人</a:t>
            </a:r>
            <a:br>
              <a:rPr lang="en-US" altLang="ja-JP" sz="2800" dirty="0">
                <a:latin typeface="+mn-ea"/>
                <a:ea typeface="+mn-ea"/>
              </a:rPr>
            </a:br>
            <a:r>
              <a:rPr lang="ja-JP" altLang="en-US" sz="2800" dirty="0">
                <a:latin typeface="+mn-ea"/>
                <a:ea typeface="+mn-ea"/>
              </a:rPr>
              <a:t>　　</a:t>
            </a:r>
            <a:endParaRPr lang="ja-JP" altLang="ja-JP" sz="2800" dirty="0">
              <a:latin typeface="+mn-ea"/>
              <a:ea typeface="+mn-ea"/>
            </a:endParaRPr>
          </a:p>
        </p:txBody>
      </p:sp>
      <p:sp>
        <p:nvSpPr>
          <p:cNvPr id="35843" name="Text Box 4">
            <a:extLst>
              <a:ext uri="{FF2B5EF4-FFF2-40B4-BE49-F238E27FC236}">
                <a16:creationId xmlns:a16="http://schemas.microsoft.com/office/drawing/2014/main" id="{2DFABE0A-BF8D-418F-B6EC-529CF9FE9545}"/>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pic>
        <p:nvPicPr>
          <p:cNvPr id="3" name="図 2">
            <a:extLst>
              <a:ext uri="{FF2B5EF4-FFF2-40B4-BE49-F238E27FC236}">
                <a16:creationId xmlns:a16="http://schemas.microsoft.com/office/drawing/2014/main" id="{447E395A-7D84-48B0-9805-FC8B462B2803}"/>
              </a:ext>
            </a:extLst>
          </p:cNvPr>
          <p:cNvPicPr>
            <a:picLocks noChangeAspect="1"/>
          </p:cNvPicPr>
          <p:nvPr/>
        </p:nvPicPr>
        <p:blipFill>
          <a:blip r:embed="rId3"/>
          <a:stretch>
            <a:fillRect/>
          </a:stretch>
        </p:blipFill>
        <p:spPr>
          <a:xfrm>
            <a:off x="1619672" y="1442996"/>
            <a:ext cx="6264696" cy="5064113"/>
          </a:xfrm>
          <a:prstGeom prst="rect">
            <a:avLst/>
          </a:prstGeom>
        </p:spPr>
      </p:pic>
      <p:sp>
        <p:nvSpPr>
          <p:cNvPr id="4" name="テキスト ボックス 3">
            <a:extLst>
              <a:ext uri="{FF2B5EF4-FFF2-40B4-BE49-F238E27FC236}">
                <a16:creationId xmlns:a16="http://schemas.microsoft.com/office/drawing/2014/main" id="{53AD1F4E-2705-43E9-AD8A-7E4FE212934E}"/>
              </a:ext>
            </a:extLst>
          </p:cNvPr>
          <p:cNvSpPr txBox="1"/>
          <p:nvPr/>
        </p:nvSpPr>
        <p:spPr>
          <a:xfrm>
            <a:off x="1187624" y="6516172"/>
            <a:ext cx="6984776" cy="369332"/>
          </a:xfrm>
          <a:prstGeom prst="rect">
            <a:avLst/>
          </a:prstGeom>
          <a:noFill/>
        </p:spPr>
        <p:txBody>
          <a:bodyPr wrap="square" rtlCol="0">
            <a:spAutoFit/>
          </a:bodyPr>
          <a:lstStyle/>
          <a:p>
            <a:r>
              <a:rPr kumimoji="1" lang="en-US" altLang="ja-JP" dirty="0"/>
              <a:t>※</a:t>
            </a:r>
            <a:r>
              <a:rPr kumimoji="1" lang="ja-JP" altLang="en-US" dirty="0"/>
              <a:t>但馬地域：豊岡市、養父市、朝来市、香美町、新温泉町</a:t>
            </a:r>
          </a:p>
        </p:txBody>
      </p:sp>
      <p:sp>
        <p:nvSpPr>
          <p:cNvPr id="2" name="スライド番号プレースホルダー 1">
            <a:extLst>
              <a:ext uri="{FF2B5EF4-FFF2-40B4-BE49-F238E27FC236}">
                <a16:creationId xmlns:a16="http://schemas.microsoft.com/office/drawing/2014/main" id="{E116BFDC-F469-4667-98F9-F4E6A913B179}"/>
              </a:ext>
            </a:extLst>
          </p:cNvPr>
          <p:cNvSpPr>
            <a:spLocks noGrp="1"/>
          </p:cNvSpPr>
          <p:nvPr>
            <p:ph type="sldNum" sz="quarter" idx="12"/>
          </p:nvPr>
        </p:nvSpPr>
        <p:spPr/>
        <p:txBody>
          <a:bodyPr/>
          <a:lstStyle/>
          <a:p>
            <a:pPr>
              <a:defRPr/>
            </a:pPr>
            <a:fld id="{2D62A414-3F8D-45B8-AEB0-B29926389AF7}" type="slidenum">
              <a:rPr lang="ja-JP" altLang="en-US" smtClean="0"/>
              <a:pPr>
                <a:defRPr/>
              </a:pPr>
              <a:t>30</a:t>
            </a:fld>
            <a:endParaRPr lang="en-US" altLang="ja-JP"/>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D82C4764-06BE-4C95-B30B-9277C7D4598A}"/>
              </a:ext>
            </a:extLst>
          </p:cNvPr>
          <p:cNvSpPr>
            <a:spLocks noGrp="1" noChangeArrowheads="1"/>
          </p:cNvSpPr>
          <p:nvPr>
            <p:ph type="title"/>
          </p:nvPr>
        </p:nvSpPr>
        <p:spPr>
          <a:xfrm>
            <a:off x="1014641" y="166713"/>
            <a:ext cx="7793037" cy="1462087"/>
          </a:xfrm>
        </p:spPr>
        <p:txBody>
          <a:bodyPr/>
          <a:lstStyle/>
          <a:p>
            <a:pPr eaLnBrk="1" hangingPunct="1">
              <a:defRPr/>
            </a:pPr>
            <a:r>
              <a:rPr lang="ja-JP" altLang="en-US" sz="4000" dirty="0">
                <a:latin typeface="+mn-ea"/>
                <a:ea typeface="+mn-ea"/>
              </a:rPr>
              <a:t>４ 将来人口推計の推計</a:t>
            </a:r>
            <a:br>
              <a:rPr lang="en-US" altLang="ja-JP" sz="4000" dirty="0">
                <a:latin typeface="+mn-ea"/>
                <a:ea typeface="+mn-ea"/>
              </a:rPr>
            </a:br>
            <a:r>
              <a:rPr lang="ja-JP" altLang="en-US" sz="4000" dirty="0">
                <a:latin typeface="+mn-ea"/>
                <a:ea typeface="+mn-ea"/>
              </a:rPr>
              <a:t>　　</a:t>
            </a:r>
            <a:r>
              <a:rPr lang="ja-JP" altLang="en-US" sz="3600" dirty="0">
                <a:latin typeface="+mn-ea"/>
                <a:ea typeface="+mn-ea"/>
              </a:rPr>
              <a:t>コーホート要因推計</a:t>
            </a:r>
            <a:endParaRPr lang="ja-JP" altLang="ja-JP" sz="3600" dirty="0">
              <a:latin typeface="+mn-ea"/>
              <a:ea typeface="+mn-ea"/>
            </a:endParaRPr>
          </a:p>
        </p:txBody>
      </p:sp>
      <p:sp>
        <p:nvSpPr>
          <p:cNvPr id="12292" name="Rectangle 3">
            <a:extLst>
              <a:ext uri="{FF2B5EF4-FFF2-40B4-BE49-F238E27FC236}">
                <a16:creationId xmlns:a16="http://schemas.microsoft.com/office/drawing/2014/main" id="{A61F6615-4072-4CE8-84F9-30EA4180D9E1}"/>
              </a:ext>
            </a:extLst>
          </p:cNvPr>
          <p:cNvSpPr>
            <a:spLocks noGrp="1" noChangeArrowheads="1"/>
          </p:cNvSpPr>
          <p:nvPr>
            <p:ph type="body" idx="1"/>
          </p:nvPr>
        </p:nvSpPr>
        <p:spPr>
          <a:xfrm>
            <a:off x="184212" y="1988840"/>
            <a:ext cx="8775576" cy="4143375"/>
          </a:xfrm>
        </p:spPr>
        <p:txBody>
          <a:bodyPr/>
          <a:lstStyle/>
          <a:p>
            <a:pPr eaLnBrk="1" hangingPunct="1">
              <a:lnSpc>
                <a:spcPct val="90000"/>
              </a:lnSpc>
              <a:buFont typeface="Wingdings" panose="05000000000000000000" pitchFamily="2" charset="2"/>
              <a:buNone/>
              <a:defRPr/>
            </a:pPr>
            <a:r>
              <a:rPr lang="ja-JP" altLang="en-US" sz="3600" dirty="0">
                <a:latin typeface="+mn-ea"/>
              </a:rPr>
              <a:t>　</a:t>
            </a:r>
            <a:r>
              <a:rPr lang="ja-JP" altLang="en-US" dirty="0">
                <a:latin typeface="+mn-ea"/>
              </a:rPr>
              <a:t>コーホート：同時期に出生した集団</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a:t>
            </a:r>
            <a:r>
              <a:rPr lang="ja-JP" altLang="en-US" dirty="0">
                <a:latin typeface="+mn-ea"/>
              </a:rPr>
              <a:t>時間の経過とともに右下に移動　　</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0</a:t>
            </a:r>
            <a:r>
              <a:rPr lang="ja-JP" altLang="en-US" dirty="0">
                <a:latin typeface="+mn-ea"/>
              </a:rPr>
              <a:t>～４歳人口：女性人口</a:t>
            </a:r>
            <a:r>
              <a:rPr lang="en-US" altLang="ja-JP" dirty="0">
                <a:latin typeface="+mn-ea"/>
              </a:rPr>
              <a:t>(15</a:t>
            </a:r>
            <a:r>
              <a:rPr lang="ja-JP" altLang="en-US" dirty="0">
                <a:latin typeface="+mn-ea"/>
              </a:rPr>
              <a:t>～</a:t>
            </a:r>
            <a:r>
              <a:rPr lang="en-US" altLang="ja-JP" dirty="0">
                <a:latin typeface="+mn-ea"/>
              </a:rPr>
              <a:t>49</a:t>
            </a:r>
            <a:r>
              <a:rPr lang="ja-JP" altLang="en-US" dirty="0">
                <a:latin typeface="+mn-ea"/>
              </a:rPr>
              <a:t>歳</a:t>
            </a:r>
            <a:r>
              <a:rPr lang="en-US" altLang="ja-JP" dirty="0">
                <a:latin typeface="+mn-ea"/>
              </a:rPr>
              <a:t>)×</a:t>
            </a:r>
            <a:r>
              <a:rPr lang="ja-JP" altLang="en-US" dirty="0">
                <a:latin typeface="+mn-ea"/>
              </a:rPr>
              <a:t>子ども女性比率（「人口動態調査」出生性比で男女別配分）</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5</a:t>
            </a:r>
            <a:r>
              <a:rPr lang="ja-JP" altLang="en-US" dirty="0">
                <a:latin typeface="+mn-ea"/>
              </a:rPr>
              <a:t>歳以上人口：基準人口</a:t>
            </a:r>
            <a:r>
              <a:rPr lang="en-US" altLang="ja-JP" dirty="0">
                <a:latin typeface="+mn-ea"/>
              </a:rPr>
              <a:t>×</a:t>
            </a:r>
            <a:r>
              <a:rPr lang="ja-JP" altLang="en-US" dirty="0">
                <a:latin typeface="+mn-ea"/>
              </a:rPr>
              <a:t>（生残率＋純移動率）</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男女別、年齢別で推計</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・生残率：「市区町村別生命表」、「日本版死亡データベース」から推計</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・純移動率：「住民基本台帳調査」から推計</a:t>
            </a:r>
          </a:p>
          <a:p>
            <a:pPr eaLnBrk="1" hangingPunct="1">
              <a:lnSpc>
                <a:spcPct val="90000"/>
              </a:lnSpc>
              <a:buFont typeface="Wingdings" panose="05000000000000000000" pitchFamily="2" charset="2"/>
              <a:buNone/>
              <a:defRPr/>
            </a:pPr>
            <a:r>
              <a:rPr lang="ja-JP" altLang="en-US" sz="3600" dirty="0">
                <a:latin typeface="+mn-ea"/>
              </a:rPr>
              <a:t>　</a:t>
            </a:r>
            <a:r>
              <a:rPr lang="ja-JP" altLang="ja-JP" sz="3600" dirty="0">
                <a:latin typeface="+mn-ea"/>
              </a:rPr>
              <a:t>　</a:t>
            </a:r>
            <a:endParaRPr lang="ja-JP" altLang="en-US" sz="3600" dirty="0">
              <a:latin typeface="+mn-ea"/>
            </a:endParaRPr>
          </a:p>
          <a:p>
            <a:pPr eaLnBrk="1" hangingPunct="1">
              <a:lnSpc>
                <a:spcPct val="90000"/>
              </a:lnSpc>
              <a:buFont typeface="Wingdings" panose="05000000000000000000" pitchFamily="2" charset="2"/>
              <a:buNone/>
              <a:defRPr/>
            </a:pPr>
            <a:endParaRPr lang="ja-JP" altLang="ja-JP" sz="3600" dirty="0">
              <a:latin typeface="+mn-ea"/>
            </a:endParaRPr>
          </a:p>
        </p:txBody>
      </p:sp>
      <p:sp>
        <p:nvSpPr>
          <p:cNvPr id="3" name="スライド番号プレースホルダー 2">
            <a:extLst>
              <a:ext uri="{FF2B5EF4-FFF2-40B4-BE49-F238E27FC236}">
                <a16:creationId xmlns:a16="http://schemas.microsoft.com/office/drawing/2014/main" id="{22860B64-6404-42E6-A4EE-19E3A2F5A866}"/>
              </a:ext>
            </a:extLst>
          </p:cNvPr>
          <p:cNvSpPr>
            <a:spLocks noGrp="1"/>
          </p:cNvSpPr>
          <p:nvPr>
            <p:ph type="sldNum" sz="quarter" idx="12"/>
          </p:nvPr>
        </p:nvSpPr>
        <p:spPr/>
        <p:txBody>
          <a:bodyPr/>
          <a:lstStyle/>
          <a:p>
            <a:fld id="{E3BD86F4-6799-4DA7-8F98-E0A0F98D7D83}" type="slidenum">
              <a:rPr lang="ja-JP" altLang="en-US" smtClean="0"/>
              <a:pPr/>
              <a:t>31</a:t>
            </a:fld>
            <a:endParaRPr lang="en-US" altLang="ja-JP"/>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3468A90-1A94-4C2B-A5E1-2B93B18A79D8}"/>
              </a:ext>
            </a:extLst>
          </p:cNvPr>
          <p:cNvSpPr>
            <a:spLocks noGrp="1" noChangeArrowheads="1"/>
          </p:cNvSpPr>
          <p:nvPr>
            <p:ph type="title" idx="4294967295"/>
          </p:nvPr>
        </p:nvSpPr>
        <p:spPr>
          <a:xfrm>
            <a:off x="1331640" y="-208857"/>
            <a:ext cx="7192962" cy="1349375"/>
          </a:xfrm>
        </p:spPr>
        <p:txBody>
          <a:bodyPr lIns="84992" tIns="42497" rIns="84992" bIns="42497"/>
          <a:lstStyle/>
          <a:p>
            <a:pPr eaLnBrk="1" hangingPunct="1">
              <a:defRPr/>
            </a:pPr>
            <a:r>
              <a:rPr lang="ja-JP" altLang="en-US" sz="4000" dirty="0">
                <a:solidFill>
                  <a:schemeClr val="tx1"/>
                </a:solidFill>
                <a:latin typeface="ＭＳ Ｐゴシック" panose="020B0600070205080204" pitchFamily="50" charset="-128"/>
              </a:rPr>
              <a:t>将来推計人口の算出方法</a:t>
            </a:r>
            <a:endParaRPr lang="ja-JP" altLang="ja-JP" sz="4000" dirty="0">
              <a:solidFill>
                <a:schemeClr val="tx1"/>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6C5051CE-4F13-473B-85EE-264F471F9577}"/>
              </a:ext>
            </a:extLst>
          </p:cNvPr>
          <p:cNvSpPr>
            <a:spLocks noGrp="1" noChangeArrowheads="1"/>
          </p:cNvSpPr>
          <p:nvPr>
            <p:ph type="body" idx="4294967295"/>
          </p:nvPr>
        </p:nvSpPr>
        <p:spPr>
          <a:xfrm>
            <a:off x="215009" y="1202085"/>
            <a:ext cx="8928991" cy="3094037"/>
          </a:xfrm>
        </p:spPr>
        <p:txBody>
          <a:bodyPr lIns="84992" tIns="42497" rIns="84992" bIns="42497"/>
          <a:lstStyle/>
          <a:p>
            <a:pPr marL="0" indent="0" eaLnBrk="1" hangingPunct="1">
              <a:buFont typeface="Wingdings" panose="05000000000000000000" pitchFamily="2" charset="2"/>
              <a:buNone/>
              <a:defRPr/>
            </a:pPr>
            <a:r>
              <a:rPr lang="ja-JP" altLang="ja-JP" dirty="0">
                <a:latin typeface="ＭＳ Ｐゴシック" panose="020B0600070205080204" pitchFamily="50" charset="-128"/>
              </a:rPr>
              <a:t>推計人口＝</a:t>
            </a:r>
            <a:r>
              <a:rPr lang="ja-JP" altLang="en-US" dirty="0">
                <a:latin typeface="ＭＳ Ｐゴシック" panose="020B0600070205080204" pitchFamily="50" charset="-128"/>
              </a:rPr>
              <a:t>①</a:t>
            </a:r>
            <a:r>
              <a:rPr lang="ja-JP" altLang="ja-JP" dirty="0">
                <a:latin typeface="ＭＳ Ｐゴシック" panose="020B0600070205080204" pitchFamily="50" charset="-128"/>
              </a:rPr>
              <a:t>基準人口</a:t>
            </a:r>
            <a:r>
              <a:rPr lang="en-US" altLang="ja-JP" dirty="0">
                <a:latin typeface="ＭＳ Ｐゴシック" panose="020B0600070205080204" pitchFamily="50" charset="-128"/>
              </a:rPr>
              <a:t>+</a:t>
            </a:r>
            <a:r>
              <a:rPr lang="ja-JP" altLang="en-US" dirty="0">
                <a:latin typeface="ＭＳ Ｐゴシック" panose="020B0600070205080204" pitchFamily="50" charset="-128"/>
              </a:rPr>
              <a:t>②</a:t>
            </a:r>
            <a:r>
              <a:rPr lang="ja-JP" altLang="ja-JP" dirty="0">
                <a:latin typeface="ＭＳ Ｐゴシック" panose="020B0600070205080204" pitchFamily="50" charset="-128"/>
              </a:rPr>
              <a:t>自然動態</a:t>
            </a:r>
            <a:r>
              <a:rPr lang="en-US" altLang="ja-JP" dirty="0">
                <a:latin typeface="ＭＳ Ｐゴシック" panose="020B0600070205080204" pitchFamily="50" charset="-128"/>
              </a:rPr>
              <a:t>+</a:t>
            </a:r>
            <a:r>
              <a:rPr lang="ja-JP" altLang="en-US" dirty="0">
                <a:latin typeface="ＭＳ Ｐゴシック" panose="020B0600070205080204" pitchFamily="50" charset="-128"/>
              </a:rPr>
              <a:t>③</a:t>
            </a:r>
            <a:r>
              <a:rPr lang="ja-JP" altLang="ja-JP" dirty="0">
                <a:latin typeface="ＭＳ Ｐゴシック" panose="020B0600070205080204" pitchFamily="50" charset="-128"/>
              </a:rPr>
              <a:t>社会動態</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①</a:t>
            </a:r>
            <a:r>
              <a:rPr lang="ja-JP" altLang="ja-JP" dirty="0">
                <a:latin typeface="ＭＳ Ｐゴシック" panose="020B0600070205080204" pitchFamily="50" charset="-128"/>
              </a:rPr>
              <a:t>基準人口 ＝ </a:t>
            </a:r>
            <a:r>
              <a:rPr lang="en-US" altLang="ja-JP" dirty="0">
                <a:latin typeface="ＭＳ Ｐゴシック" panose="020B0600070205080204" pitchFamily="50" charset="-128"/>
              </a:rPr>
              <a:t>10 </a:t>
            </a:r>
            <a:r>
              <a:rPr lang="ja-JP" altLang="ja-JP" dirty="0">
                <a:latin typeface="ＭＳ Ｐゴシック" panose="020B0600070205080204" pitchFamily="50" charset="-128"/>
              </a:rPr>
              <a:t>月１日現在人口（国勢調査）</a:t>
            </a:r>
          </a:p>
          <a:p>
            <a:pPr marL="0" indent="0" eaLnBrk="1" hangingPunct="1">
              <a:buFont typeface="Wingdings" panose="05000000000000000000" pitchFamily="2" charset="2"/>
              <a:buNone/>
              <a:defRPr/>
            </a:pPr>
            <a:r>
              <a:rPr lang="ja-JP" altLang="en-US" dirty="0">
                <a:latin typeface="ＭＳ Ｐゴシック" panose="020B0600070205080204" pitchFamily="50" charset="-128"/>
              </a:rPr>
              <a:t>②</a:t>
            </a:r>
            <a:r>
              <a:rPr lang="ja-JP" altLang="ja-JP" dirty="0">
                <a:latin typeface="ＭＳ Ｐゴシック" panose="020B0600070205080204" pitchFamily="50" charset="-128"/>
              </a:rPr>
              <a:t>自然動態 ＝ 出生児数 － 死亡者数</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自然増減：生残率</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出生数：合計特殊出生率</a:t>
            </a:r>
            <a:endParaRPr lang="ja-JP"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③</a:t>
            </a:r>
            <a:r>
              <a:rPr lang="ja-JP" altLang="ja-JP" dirty="0">
                <a:latin typeface="ＭＳ Ｐゴシック" panose="020B0600070205080204" pitchFamily="50" charset="-128"/>
              </a:rPr>
              <a:t>社会動態 ＝ </a:t>
            </a:r>
            <a:r>
              <a:rPr lang="ja-JP" altLang="en-US" dirty="0">
                <a:latin typeface="ＭＳ Ｐゴシック" panose="020B0600070205080204" pitchFamily="50" charset="-128"/>
              </a:rPr>
              <a:t>国際移動（</a:t>
            </a:r>
            <a:r>
              <a:rPr lang="ja-JP" altLang="ja-JP" dirty="0">
                <a:latin typeface="ＭＳ Ｐゴシック" panose="020B0600070205080204" pitchFamily="50" charset="-128"/>
              </a:rPr>
              <a:t>入国者数 － 出国者数</a:t>
            </a:r>
            <a:r>
              <a:rPr lang="ja-JP" altLang="en-US" dirty="0">
                <a:latin typeface="ＭＳ Ｐゴシック" panose="020B0600070205080204" pitchFamily="50" charset="-128"/>
              </a:rPr>
              <a:t>）</a:t>
            </a:r>
            <a:endParaRPr lang="en-US" altLang="ja-JP" dirty="0">
              <a:latin typeface="ＭＳ Ｐゴシック" panose="020B0600070205080204" pitchFamily="50" charset="-128"/>
            </a:endParaRPr>
          </a:p>
          <a:p>
            <a:pPr marL="0" indent="0" eaLnBrk="1" hangingPunct="1">
              <a:buFont typeface="Wingdings" panose="05000000000000000000" pitchFamily="2" charset="2"/>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a:t>
            </a:r>
            <a:r>
              <a:rPr lang="ja-JP" altLang="en-US" dirty="0">
                <a:latin typeface="ＭＳ Ｐゴシック" panose="020B0600070205080204" pitchFamily="50" charset="-128"/>
              </a:rPr>
              <a:t>＋国内移動（転入者－転出者）は</a:t>
            </a:r>
            <a:r>
              <a:rPr lang="en-US" altLang="ja-JP" dirty="0">
                <a:latin typeface="ＭＳ Ｐゴシック" panose="020B0600070205080204" pitchFamily="50" charset="-128"/>
              </a:rPr>
              <a:t>±0</a:t>
            </a:r>
            <a:endParaRPr lang="ja-JP" altLang="ja-JP" dirty="0">
              <a:latin typeface="ＭＳ Ｐゴシック" panose="020B0600070205080204" pitchFamily="50" charset="-128"/>
            </a:endParaRPr>
          </a:p>
          <a:p>
            <a:pPr eaLnBrk="1" hangingPunct="1">
              <a:buFont typeface="Wingdings" panose="05000000000000000000" pitchFamily="2" charset="2"/>
              <a:buNone/>
              <a:defRPr/>
            </a:pPr>
            <a:r>
              <a:rPr lang="ja-JP" altLang="en-US" dirty="0">
                <a:latin typeface="ＭＳ Ｐゴシック" panose="020B0600070205080204" pitchFamily="50" charset="-128"/>
              </a:rPr>
              <a:t>　社会増減：純移動率：国際移動率</a:t>
            </a:r>
            <a:endParaRPr lang="en-US" altLang="ja-JP" dirty="0">
              <a:latin typeface="ＭＳ Ｐゴシック" panose="020B0600070205080204" pitchFamily="50" charset="-128"/>
            </a:endParaRPr>
          </a:p>
          <a:p>
            <a:pPr eaLnBrk="1" hangingPunct="1">
              <a:buFont typeface="Wingdings" panose="05000000000000000000" pitchFamily="2" charset="2"/>
              <a:buNone/>
              <a:defRPr/>
            </a:pPr>
            <a:r>
              <a:rPr lang="en-US" altLang="ja-JP" dirty="0">
                <a:latin typeface="ＭＳ Ｐゴシック" panose="020B0600070205080204" pitchFamily="50" charset="-128"/>
              </a:rPr>
              <a:t>※</a:t>
            </a:r>
            <a:r>
              <a:rPr lang="ja-JP" altLang="en-US" dirty="0">
                <a:latin typeface="ＭＳ Ｐゴシック" panose="020B0600070205080204" pitchFamily="50" charset="-128"/>
              </a:rPr>
              <a:t>前提条件：中位推計</a:t>
            </a:r>
            <a:r>
              <a:rPr lang="en-US" altLang="ja-JP" dirty="0">
                <a:latin typeface="ＭＳ Ｐゴシック" panose="020B0600070205080204" pitchFamily="50" charset="-128"/>
              </a:rPr>
              <a:t>※</a:t>
            </a:r>
            <a:r>
              <a:rPr lang="ja-JP" altLang="en-US" dirty="0">
                <a:latin typeface="ＭＳ Ｐゴシック" panose="020B0600070205080204" pitchFamily="50" charset="-128"/>
              </a:rPr>
              <a:t>、高位推計、低位推計</a:t>
            </a:r>
            <a:endParaRPr lang="ja-JP" altLang="ja-JP" dirty="0">
              <a:latin typeface="ＭＳ Ｐゴシック" panose="020B0600070205080204" pitchFamily="50" charset="-128"/>
            </a:endParaRPr>
          </a:p>
        </p:txBody>
      </p:sp>
      <p:sp>
        <p:nvSpPr>
          <p:cNvPr id="9220" name="Text Box 4">
            <a:extLst>
              <a:ext uri="{FF2B5EF4-FFF2-40B4-BE49-F238E27FC236}">
                <a16:creationId xmlns:a16="http://schemas.microsoft.com/office/drawing/2014/main" id="{9DEFCA73-A4B5-4F42-937B-64753BA60195}"/>
              </a:ext>
            </a:extLst>
          </p:cNvPr>
          <p:cNvSpPr txBox="1">
            <a:spLocks noChangeArrowheads="1"/>
          </p:cNvSpPr>
          <p:nvPr/>
        </p:nvSpPr>
        <p:spPr bwMode="auto">
          <a:xfrm>
            <a:off x="8013700" y="5300663"/>
            <a:ext cx="185738" cy="433387"/>
          </a:xfrm>
          <a:prstGeom prst="rect">
            <a:avLst/>
          </a:prstGeom>
          <a:noFill/>
          <a:ln>
            <a:noFill/>
          </a:ln>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latin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2E4A9B61-2F37-4A67-B611-88F7B7ADE7E0}"/>
              </a:ext>
            </a:extLst>
          </p:cNvPr>
          <p:cNvSpPr>
            <a:spLocks noGrp="1"/>
          </p:cNvSpPr>
          <p:nvPr>
            <p:ph type="sldNum" sz="quarter" idx="12"/>
          </p:nvPr>
        </p:nvSpPr>
        <p:spPr/>
        <p:txBody>
          <a:bodyPr/>
          <a:lstStyle/>
          <a:p>
            <a:fld id="{C615E7E0-A685-4588-B578-0ED11616B844}" type="slidenum">
              <a:rPr lang="ja-JP" altLang="en-US" smtClean="0"/>
              <a:pPr/>
              <a:t>32</a:t>
            </a:fld>
            <a:endParaRPr lang="en-US" altLang="ja-JP"/>
          </a:p>
        </p:txBody>
      </p:sp>
    </p:spTree>
    <p:extLst>
      <p:ext uri="{BB962C8B-B14F-4D97-AF65-F5344CB8AC3E}">
        <p14:creationId xmlns:p14="http://schemas.microsoft.com/office/powerpoint/2010/main" val="2596707121"/>
      </p:ext>
    </p:extLst>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a:extLst>
              <a:ext uri="{FF2B5EF4-FFF2-40B4-BE49-F238E27FC236}">
                <a16:creationId xmlns:a16="http://schemas.microsoft.com/office/drawing/2014/main" id="{33A36ED7-D84F-4D8F-A3B3-CBFFD894E502}"/>
              </a:ext>
            </a:extLst>
          </p:cNvPr>
          <p:cNvSpPr>
            <a:spLocks noGrp="1" noChangeArrowheads="1"/>
          </p:cNvSpPr>
          <p:nvPr>
            <p:ph type="title"/>
          </p:nvPr>
        </p:nvSpPr>
        <p:spPr>
          <a:xfrm>
            <a:off x="971600" y="0"/>
            <a:ext cx="7793037" cy="1462087"/>
          </a:xfrm>
        </p:spPr>
        <p:txBody>
          <a:bodyPr/>
          <a:lstStyle/>
          <a:p>
            <a:pPr eaLnBrk="1" hangingPunct="1">
              <a:defRPr/>
            </a:pPr>
            <a:r>
              <a:rPr lang="ja-JP" altLang="en-US" sz="4000" dirty="0">
                <a:latin typeface="+mn-ea"/>
                <a:ea typeface="+mn-ea"/>
              </a:rPr>
              <a:t>将来人口推計簡易推計</a:t>
            </a:r>
            <a:r>
              <a:rPr lang="en-US" altLang="ja-JP" sz="4000" dirty="0">
                <a:latin typeface="+mn-ea"/>
                <a:ea typeface="+mn-ea"/>
              </a:rPr>
              <a:t>1</a:t>
            </a:r>
            <a:br>
              <a:rPr lang="en-US" altLang="ja-JP" sz="4000" dirty="0">
                <a:latin typeface="+mn-ea"/>
                <a:ea typeface="+mn-ea"/>
              </a:rPr>
            </a:br>
            <a:r>
              <a:rPr lang="ja-JP" altLang="en-US" sz="4000" dirty="0">
                <a:latin typeface="+mn-ea"/>
                <a:ea typeface="+mn-ea"/>
              </a:rPr>
              <a:t>　</a:t>
            </a:r>
            <a:r>
              <a:rPr lang="ja-JP" altLang="en-US" sz="3200" dirty="0">
                <a:latin typeface="+mn-ea"/>
                <a:ea typeface="+mn-ea"/>
              </a:rPr>
              <a:t>将来人口推計のための指標</a:t>
            </a:r>
            <a:endParaRPr lang="ja-JP" altLang="ja-JP" sz="3200" dirty="0">
              <a:latin typeface="+mn-ea"/>
              <a:ea typeface="+mn-ea"/>
            </a:endParaRPr>
          </a:p>
        </p:txBody>
      </p:sp>
      <p:sp>
        <p:nvSpPr>
          <p:cNvPr id="62468" name="Rectangle 3">
            <a:extLst>
              <a:ext uri="{FF2B5EF4-FFF2-40B4-BE49-F238E27FC236}">
                <a16:creationId xmlns:a16="http://schemas.microsoft.com/office/drawing/2014/main" id="{2CC70386-FB3A-4BD6-9CE0-0FC1BAF855CE}"/>
              </a:ext>
            </a:extLst>
          </p:cNvPr>
          <p:cNvSpPr>
            <a:spLocks noGrp="1" noChangeArrowheads="1"/>
          </p:cNvSpPr>
          <p:nvPr>
            <p:ph type="body" idx="1"/>
          </p:nvPr>
        </p:nvSpPr>
        <p:spPr>
          <a:xfrm>
            <a:off x="138112" y="1414480"/>
            <a:ext cx="8347075" cy="4403725"/>
          </a:xfrm>
        </p:spPr>
        <p:txBody>
          <a:bodyPr/>
          <a:lstStyle/>
          <a:p>
            <a:pPr eaLnBrk="1" hangingPunct="1">
              <a:buFont typeface="Wingdings" panose="05000000000000000000" pitchFamily="2" charset="2"/>
              <a:buNone/>
              <a:defRPr/>
            </a:pPr>
            <a:r>
              <a:rPr lang="ja-JP" altLang="en-US" sz="2800" dirty="0">
                <a:latin typeface="+mn-ea"/>
              </a:rPr>
              <a:t>・生残率：同一コーホートが</a:t>
            </a:r>
            <a:r>
              <a:rPr lang="en-US" altLang="ja-JP" sz="2800" dirty="0">
                <a:latin typeface="+mn-ea"/>
              </a:rPr>
              <a:t>5</a:t>
            </a:r>
            <a:r>
              <a:rPr lang="ja-JP" altLang="en-US" sz="2800" dirty="0">
                <a:latin typeface="+mn-ea"/>
              </a:rPr>
              <a:t>年後に生き残っている率</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・純移動率：同一コーホートの</a:t>
            </a:r>
            <a:r>
              <a:rPr lang="en-US" altLang="ja-JP" sz="2800" dirty="0">
                <a:latin typeface="+mn-ea"/>
              </a:rPr>
              <a:t>5</a:t>
            </a:r>
            <a:r>
              <a:rPr lang="ja-JP" altLang="en-US" sz="2800" dirty="0">
                <a:latin typeface="+mn-ea"/>
              </a:rPr>
              <a:t>年間純移動数（転入超過数）を期首人口で割った値</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・子ども女性比：</a:t>
            </a:r>
            <a:r>
              <a:rPr lang="en-US" altLang="ja-JP" sz="2800" dirty="0">
                <a:latin typeface="+mn-ea"/>
              </a:rPr>
              <a:t>0</a:t>
            </a:r>
            <a:r>
              <a:rPr lang="ja-JP" altLang="en-US" sz="2800" dirty="0">
                <a:latin typeface="+mn-ea"/>
              </a:rPr>
              <a:t>～</a:t>
            </a:r>
            <a:r>
              <a:rPr lang="en-US" altLang="ja-JP" sz="2800" dirty="0">
                <a:latin typeface="+mn-ea"/>
              </a:rPr>
              <a:t>4</a:t>
            </a:r>
            <a:r>
              <a:rPr lang="ja-JP" altLang="en-US" sz="2800" dirty="0">
                <a:latin typeface="+mn-ea"/>
              </a:rPr>
              <a:t>歳人口を同年</a:t>
            </a:r>
            <a:r>
              <a:rPr lang="en-US" altLang="ja-JP" sz="2800" dirty="0">
                <a:latin typeface="+mn-ea"/>
              </a:rPr>
              <a:t>15-49</a:t>
            </a:r>
            <a:r>
              <a:rPr lang="ja-JP" altLang="en-US" sz="2800" dirty="0">
                <a:latin typeface="+mn-ea"/>
              </a:rPr>
              <a:t>歳女性人口で割った値</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a:t>
            </a:r>
            <a:r>
              <a:rPr lang="en-US" altLang="ja-JP" sz="2800" dirty="0">
                <a:latin typeface="+mn-ea"/>
              </a:rPr>
              <a:t>0</a:t>
            </a:r>
            <a:r>
              <a:rPr lang="ja-JP" altLang="en-US" sz="2800" dirty="0">
                <a:latin typeface="+mn-ea"/>
              </a:rPr>
              <a:t>～</a:t>
            </a:r>
            <a:r>
              <a:rPr lang="en-US" altLang="ja-JP" sz="2800" dirty="0">
                <a:latin typeface="+mn-ea"/>
              </a:rPr>
              <a:t>4</a:t>
            </a:r>
            <a:r>
              <a:rPr lang="ja-JP" altLang="en-US" sz="2800" dirty="0">
                <a:latin typeface="+mn-ea"/>
              </a:rPr>
              <a:t>歳性比：</a:t>
            </a:r>
            <a:r>
              <a:rPr lang="en-US" altLang="ja-JP" sz="2800" dirty="0">
                <a:latin typeface="+mn-ea"/>
              </a:rPr>
              <a:t>0</a:t>
            </a:r>
            <a:r>
              <a:rPr lang="ja-JP" altLang="en-US" sz="2800" dirty="0">
                <a:latin typeface="+mn-ea"/>
              </a:rPr>
              <a:t>～</a:t>
            </a:r>
            <a:r>
              <a:rPr lang="en-US" altLang="ja-JP" sz="2800" dirty="0">
                <a:latin typeface="+mn-ea"/>
              </a:rPr>
              <a:t>4</a:t>
            </a:r>
            <a:r>
              <a:rPr lang="ja-JP" altLang="en-US" sz="2800" dirty="0">
                <a:latin typeface="+mn-ea"/>
              </a:rPr>
              <a:t>第女性人口</a:t>
            </a:r>
            <a:r>
              <a:rPr lang="en-US" altLang="ja-JP" sz="2800" dirty="0">
                <a:latin typeface="+mn-ea"/>
              </a:rPr>
              <a:t>100</a:t>
            </a:r>
            <a:r>
              <a:rPr lang="ja-JP" altLang="en-US" sz="2800" dirty="0">
                <a:latin typeface="+mn-ea"/>
              </a:rPr>
              <a:t>人当たりの</a:t>
            </a:r>
            <a:r>
              <a:rPr lang="en-US" altLang="ja-JP" sz="2800" dirty="0">
                <a:latin typeface="+mn-ea"/>
              </a:rPr>
              <a:t>0-4</a:t>
            </a:r>
            <a:r>
              <a:rPr lang="ja-JP" altLang="en-US" sz="2800" dirty="0">
                <a:latin typeface="+mn-ea"/>
              </a:rPr>
              <a:t>歳男性人口</a:t>
            </a:r>
            <a:endParaRPr lang="en-US" altLang="ja-JP" sz="2800" dirty="0">
              <a:latin typeface="+mn-ea"/>
            </a:endParaRPr>
          </a:p>
          <a:p>
            <a:pPr eaLnBrk="1" hangingPunct="1">
              <a:buFont typeface="Wingdings" panose="05000000000000000000" pitchFamily="2" charset="2"/>
              <a:buNone/>
              <a:defRPr/>
            </a:pPr>
            <a:endParaRPr lang="ja-JP" altLang="en-US" dirty="0">
              <a:latin typeface="+mn-ea"/>
            </a:endParaRPr>
          </a:p>
        </p:txBody>
      </p:sp>
      <p:sp>
        <p:nvSpPr>
          <p:cNvPr id="3" name="スライド番号プレースホルダー 2">
            <a:extLst>
              <a:ext uri="{FF2B5EF4-FFF2-40B4-BE49-F238E27FC236}">
                <a16:creationId xmlns:a16="http://schemas.microsoft.com/office/drawing/2014/main" id="{6C653AA5-1DB5-4422-9CD5-C56DE37D1241}"/>
              </a:ext>
            </a:extLst>
          </p:cNvPr>
          <p:cNvSpPr>
            <a:spLocks noGrp="1"/>
          </p:cNvSpPr>
          <p:nvPr>
            <p:ph type="sldNum" sz="quarter" idx="12"/>
          </p:nvPr>
        </p:nvSpPr>
        <p:spPr/>
        <p:txBody>
          <a:bodyPr/>
          <a:lstStyle/>
          <a:p>
            <a:fld id="{E3BD86F4-6799-4DA7-8F98-E0A0F98D7D83}" type="slidenum">
              <a:rPr lang="ja-JP" altLang="en-US" smtClean="0"/>
              <a:pPr/>
              <a:t>33</a:t>
            </a:fld>
            <a:endParaRPr lang="en-US" altLang="ja-JP"/>
          </a:p>
        </p:txBody>
      </p:sp>
      <p:pic>
        <p:nvPicPr>
          <p:cNvPr id="4" name="図 3">
            <a:extLst>
              <a:ext uri="{FF2B5EF4-FFF2-40B4-BE49-F238E27FC236}">
                <a16:creationId xmlns:a16="http://schemas.microsoft.com/office/drawing/2014/main" id="{634C25D4-77B7-47CA-B988-138B2B9F77C2}"/>
              </a:ext>
            </a:extLst>
          </p:cNvPr>
          <p:cNvPicPr>
            <a:picLocks noChangeAspect="1"/>
          </p:cNvPicPr>
          <p:nvPr/>
        </p:nvPicPr>
        <p:blipFill>
          <a:blip r:embed="rId3"/>
          <a:stretch>
            <a:fillRect/>
          </a:stretch>
        </p:blipFill>
        <p:spPr>
          <a:xfrm>
            <a:off x="138112" y="4752625"/>
            <a:ext cx="8867775" cy="1733550"/>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a:extLst>
              <a:ext uri="{FF2B5EF4-FFF2-40B4-BE49-F238E27FC236}">
                <a16:creationId xmlns:a16="http://schemas.microsoft.com/office/drawing/2014/main" id="{BC841E8B-3A3D-47BF-BFA2-9D2C2298EB26}"/>
              </a:ext>
            </a:extLst>
          </p:cNvPr>
          <p:cNvSpPr>
            <a:spLocks noGrp="1" noChangeArrowheads="1"/>
          </p:cNvSpPr>
          <p:nvPr>
            <p:ph type="title" idx="4294967295"/>
          </p:nvPr>
        </p:nvSpPr>
        <p:spPr>
          <a:xfrm>
            <a:off x="697706" y="173730"/>
            <a:ext cx="7793037" cy="1462087"/>
          </a:xfrm>
        </p:spPr>
        <p:txBody>
          <a:bodyPr lIns="92075" tIns="46038" rIns="92075" bIns="46038"/>
          <a:lstStyle/>
          <a:p>
            <a:pPr eaLnBrk="1" hangingPunct="1">
              <a:defRPr/>
            </a:pPr>
            <a:r>
              <a:rPr lang="ja-JP" altLang="ja-JP" sz="4000" dirty="0">
                <a:latin typeface="+mn-ea"/>
                <a:ea typeface="+mn-ea"/>
              </a:rPr>
              <a:t>将来人口簡易推計２</a:t>
            </a:r>
            <a:br>
              <a:rPr lang="ja-JP" altLang="en-US" sz="4000" dirty="0">
                <a:latin typeface="+mn-ea"/>
                <a:ea typeface="+mn-ea"/>
              </a:rPr>
            </a:br>
            <a:r>
              <a:rPr lang="en-US" altLang="ja-JP" sz="3200" dirty="0">
                <a:latin typeface="+mn-ea"/>
                <a:ea typeface="+mn-ea"/>
              </a:rPr>
              <a:t>5</a:t>
            </a:r>
            <a:r>
              <a:rPr lang="ja-JP" altLang="en-US" sz="3200" dirty="0">
                <a:latin typeface="+mn-ea"/>
                <a:ea typeface="+mn-ea"/>
              </a:rPr>
              <a:t>歳階級別人口（</a:t>
            </a:r>
            <a:r>
              <a:rPr lang="en-US" altLang="ja-JP" sz="3200" dirty="0">
                <a:latin typeface="+mn-ea"/>
                <a:ea typeface="+mn-ea"/>
              </a:rPr>
              <a:t>2015</a:t>
            </a:r>
            <a:r>
              <a:rPr lang="ja-JP" altLang="en-US" sz="3200" dirty="0">
                <a:latin typeface="+mn-ea"/>
                <a:ea typeface="+mn-ea"/>
              </a:rPr>
              <a:t>年、</a:t>
            </a:r>
            <a:r>
              <a:rPr lang="en-US" altLang="ja-JP" sz="3200" dirty="0">
                <a:latin typeface="+mn-ea"/>
                <a:ea typeface="+mn-ea"/>
              </a:rPr>
              <a:t>2020</a:t>
            </a:r>
            <a:r>
              <a:rPr lang="ja-JP" altLang="en-US" sz="3200" dirty="0">
                <a:latin typeface="+mn-ea"/>
                <a:ea typeface="+mn-ea"/>
              </a:rPr>
              <a:t>年）等データ入力　</a:t>
            </a:r>
            <a:r>
              <a:rPr lang="en-US" altLang="ja-JP" sz="3200" dirty="0">
                <a:latin typeface="+mn-ea"/>
                <a:ea typeface="+mn-ea"/>
              </a:rPr>
              <a:t>※</a:t>
            </a:r>
            <a:r>
              <a:rPr lang="ja-JP" altLang="en-US" sz="3200" dirty="0">
                <a:latin typeface="+mn-ea"/>
                <a:ea typeface="+mn-ea"/>
              </a:rPr>
              <a:t>年齢不詳補完データを使用</a:t>
            </a:r>
            <a:endParaRPr lang="ja-JP" altLang="ja-JP" sz="3200" dirty="0">
              <a:latin typeface="+mn-ea"/>
              <a:ea typeface="+mn-ea"/>
            </a:endParaRPr>
          </a:p>
        </p:txBody>
      </p:sp>
      <p:sp>
        <p:nvSpPr>
          <p:cNvPr id="3" name="スライド番号プレースホルダー 2">
            <a:extLst>
              <a:ext uri="{FF2B5EF4-FFF2-40B4-BE49-F238E27FC236}">
                <a16:creationId xmlns:a16="http://schemas.microsoft.com/office/drawing/2014/main" id="{57B45756-CB9B-4A14-9A94-985CBE304ABD}"/>
              </a:ext>
            </a:extLst>
          </p:cNvPr>
          <p:cNvSpPr>
            <a:spLocks noGrp="1"/>
          </p:cNvSpPr>
          <p:nvPr>
            <p:ph type="sldNum" sz="quarter" idx="12"/>
          </p:nvPr>
        </p:nvSpPr>
        <p:spPr/>
        <p:txBody>
          <a:bodyPr/>
          <a:lstStyle/>
          <a:p>
            <a:fld id="{C615E7E0-A685-4588-B578-0ED11616B844}" type="slidenum">
              <a:rPr lang="ja-JP" altLang="en-US" smtClean="0"/>
              <a:pPr/>
              <a:t>34</a:t>
            </a:fld>
            <a:endParaRPr lang="en-US" altLang="ja-JP"/>
          </a:p>
        </p:txBody>
      </p:sp>
      <p:pic>
        <p:nvPicPr>
          <p:cNvPr id="2" name="図 1">
            <a:extLst>
              <a:ext uri="{FF2B5EF4-FFF2-40B4-BE49-F238E27FC236}">
                <a16:creationId xmlns:a16="http://schemas.microsoft.com/office/drawing/2014/main" id="{0FF05260-5392-405F-9D65-A2FB2E52A55F}"/>
              </a:ext>
            </a:extLst>
          </p:cNvPr>
          <p:cNvPicPr>
            <a:picLocks noChangeAspect="1"/>
          </p:cNvPicPr>
          <p:nvPr/>
        </p:nvPicPr>
        <p:blipFill>
          <a:blip r:embed="rId3"/>
          <a:stretch>
            <a:fillRect/>
          </a:stretch>
        </p:blipFill>
        <p:spPr>
          <a:xfrm>
            <a:off x="241300" y="1813061"/>
            <a:ext cx="8705850" cy="4886325"/>
          </a:xfrm>
          <a:prstGeom prst="rect">
            <a:avLst/>
          </a:prstGeom>
        </p:spPr>
      </p:pic>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a:extLst>
              <a:ext uri="{FF2B5EF4-FFF2-40B4-BE49-F238E27FC236}">
                <a16:creationId xmlns:a16="http://schemas.microsoft.com/office/drawing/2014/main" id="{223B8560-B034-427E-A202-03524FDD1D1C}"/>
              </a:ext>
            </a:extLst>
          </p:cNvPr>
          <p:cNvSpPr>
            <a:spLocks noGrp="1" noChangeArrowheads="1"/>
          </p:cNvSpPr>
          <p:nvPr>
            <p:ph type="title" idx="4294967295"/>
          </p:nvPr>
        </p:nvSpPr>
        <p:spPr/>
        <p:txBody>
          <a:bodyPr lIns="92075" tIns="46038" rIns="92075" bIns="46038"/>
          <a:lstStyle/>
          <a:p>
            <a:pPr eaLnBrk="1" hangingPunct="1">
              <a:defRPr/>
            </a:pPr>
            <a:r>
              <a:rPr lang="ja-JP" altLang="ja-JP" sz="4000" dirty="0">
                <a:latin typeface="+mn-ea"/>
                <a:ea typeface="+mn-ea"/>
              </a:rPr>
              <a:t>将来人口簡易推計３</a:t>
            </a:r>
            <a:br>
              <a:rPr lang="ja-JP" altLang="en-US" sz="4000" dirty="0">
                <a:latin typeface="+mn-ea"/>
                <a:ea typeface="+mn-ea"/>
              </a:rPr>
            </a:br>
            <a:r>
              <a:rPr lang="ja-JP" altLang="en-US" sz="3200" dirty="0">
                <a:latin typeface="+mn-ea"/>
                <a:ea typeface="+mn-ea"/>
              </a:rPr>
              <a:t>男女別コーホート比較</a:t>
            </a:r>
            <a:br>
              <a:rPr lang="en-US" altLang="ja-JP" sz="3200" dirty="0">
                <a:latin typeface="+mn-ea"/>
                <a:ea typeface="+mn-ea"/>
              </a:rPr>
            </a:br>
            <a:r>
              <a:rPr lang="en-US" altLang="ja-JP" sz="3200" dirty="0">
                <a:latin typeface="+mn-ea"/>
                <a:ea typeface="+mn-ea"/>
              </a:rPr>
              <a:t>※15</a:t>
            </a:r>
            <a:r>
              <a:rPr lang="ja-JP" altLang="en-US" sz="3200" dirty="0">
                <a:latin typeface="+mn-ea"/>
                <a:ea typeface="+mn-ea"/>
              </a:rPr>
              <a:t>～</a:t>
            </a:r>
            <a:r>
              <a:rPr lang="en-US" altLang="ja-JP" sz="3200" dirty="0">
                <a:latin typeface="+mn-ea"/>
                <a:ea typeface="+mn-ea"/>
              </a:rPr>
              <a:t>24</a:t>
            </a:r>
            <a:r>
              <a:rPr lang="ja-JP" altLang="en-US" sz="3200" dirty="0">
                <a:latin typeface="+mn-ea"/>
                <a:ea typeface="+mn-ea"/>
              </a:rPr>
              <a:t>歳及び</a:t>
            </a:r>
            <a:r>
              <a:rPr lang="en-US" altLang="ja-JP" sz="3200" dirty="0">
                <a:latin typeface="+mn-ea"/>
                <a:ea typeface="+mn-ea"/>
              </a:rPr>
              <a:t>65</a:t>
            </a:r>
            <a:r>
              <a:rPr lang="ja-JP" altLang="en-US" sz="3200" dirty="0">
                <a:latin typeface="+mn-ea"/>
                <a:ea typeface="+mn-ea"/>
              </a:rPr>
              <a:t>歳以上で男女別乖離あり</a:t>
            </a:r>
            <a:endParaRPr lang="ja-JP" altLang="ja-JP" sz="3200" dirty="0">
              <a:latin typeface="+mn-ea"/>
              <a:ea typeface="+mn-ea"/>
            </a:endParaRPr>
          </a:p>
        </p:txBody>
      </p:sp>
      <p:sp>
        <p:nvSpPr>
          <p:cNvPr id="3" name="スライド番号プレースホルダー 2">
            <a:extLst>
              <a:ext uri="{FF2B5EF4-FFF2-40B4-BE49-F238E27FC236}">
                <a16:creationId xmlns:a16="http://schemas.microsoft.com/office/drawing/2014/main" id="{E5391BC0-B125-4580-A37C-B866A5894CB8}"/>
              </a:ext>
            </a:extLst>
          </p:cNvPr>
          <p:cNvSpPr>
            <a:spLocks noGrp="1"/>
          </p:cNvSpPr>
          <p:nvPr>
            <p:ph type="sldNum" sz="quarter" idx="12"/>
          </p:nvPr>
        </p:nvSpPr>
        <p:spPr/>
        <p:txBody>
          <a:bodyPr/>
          <a:lstStyle/>
          <a:p>
            <a:fld id="{C615E7E0-A685-4588-B578-0ED11616B844}" type="slidenum">
              <a:rPr lang="ja-JP" altLang="en-US" smtClean="0"/>
              <a:pPr/>
              <a:t>35</a:t>
            </a:fld>
            <a:endParaRPr lang="en-US" altLang="ja-JP"/>
          </a:p>
        </p:txBody>
      </p:sp>
      <p:pic>
        <p:nvPicPr>
          <p:cNvPr id="2" name="図 1">
            <a:extLst>
              <a:ext uri="{FF2B5EF4-FFF2-40B4-BE49-F238E27FC236}">
                <a16:creationId xmlns:a16="http://schemas.microsoft.com/office/drawing/2014/main" id="{F55C8A6A-C7F2-42CD-BECD-5E234EDB3A51}"/>
              </a:ext>
            </a:extLst>
          </p:cNvPr>
          <p:cNvPicPr>
            <a:picLocks noChangeAspect="1"/>
          </p:cNvPicPr>
          <p:nvPr/>
        </p:nvPicPr>
        <p:blipFill>
          <a:blip r:embed="rId3"/>
          <a:stretch>
            <a:fillRect/>
          </a:stretch>
        </p:blipFill>
        <p:spPr>
          <a:xfrm>
            <a:off x="539552" y="2271217"/>
            <a:ext cx="8298180" cy="3945636"/>
          </a:xfrm>
          <a:prstGeom prst="rect">
            <a:avLst/>
          </a:prstGeom>
        </p:spPr>
      </p:pic>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2">
            <a:extLst>
              <a:ext uri="{FF2B5EF4-FFF2-40B4-BE49-F238E27FC236}">
                <a16:creationId xmlns:a16="http://schemas.microsoft.com/office/drawing/2014/main" id="{EF099193-2EB9-4A9C-BE47-9DEF55E1C752}"/>
              </a:ext>
            </a:extLst>
          </p:cNvPr>
          <p:cNvSpPr>
            <a:spLocks noGrp="1" noChangeArrowheads="1"/>
          </p:cNvSpPr>
          <p:nvPr>
            <p:ph type="title" idx="4294967295"/>
          </p:nvPr>
        </p:nvSpPr>
        <p:spPr>
          <a:xfrm>
            <a:off x="1154113" y="33660"/>
            <a:ext cx="7793037" cy="1462087"/>
          </a:xfrm>
        </p:spPr>
        <p:txBody>
          <a:bodyPr lIns="92075" tIns="46038" rIns="92075" bIns="46038"/>
          <a:lstStyle/>
          <a:p>
            <a:pPr eaLnBrk="1" hangingPunct="1">
              <a:defRPr/>
            </a:pPr>
            <a:r>
              <a:rPr lang="ja-JP" altLang="ja-JP" sz="4000" dirty="0">
                <a:latin typeface="+mn-ea"/>
                <a:ea typeface="+mn-ea"/>
              </a:rPr>
              <a:t>将来人口簡易推計４</a:t>
            </a:r>
            <a:br>
              <a:rPr lang="ja-JP" altLang="en-US" sz="4000" dirty="0">
                <a:latin typeface="+mn-ea"/>
                <a:ea typeface="+mn-ea"/>
              </a:rPr>
            </a:br>
            <a:r>
              <a:rPr lang="ja-JP" altLang="en-US" sz="4000" dirty="0">
                <a:latin typeface="+mn-ea"/>
                <a:ea typeface="+mn-ea"/>
              </a:rPr>
              <a:t>　</a:t>
            </a:r>
            <a:r>
              <a:rPr lang="en-US" altLang="ja-JP" sz="3200" dirty="0">
                <a:latin typeface="+mn-ea"/>
                <a:ea typeface="+mn-ea"/>
              </a:rPr>
              <a:t>2025</a:t>
            </a:r>
            <a:r>
              <a:rPr lang="ja-JP" altLang="en-US" sz="3200" dirty="0">
                <a:latin typeface="+mn-ea"/>
                <a:ea typeface="+mn-ea"/>
              </a:rPr>
              <a:t>年～</a:t>
            </a:r>
            <a:r>
              <a:rPr lang="en-US" altLang="ja-JP" sz="3200" dirty="0">
                <a:latin typeface="+mn-ea"/>
                <a:ea typeface="+mn-ea"/>
              </a:rPr>
              <a:t>2045</a:t>
            </a:r>
            <a:r>
              <a:rPr lang="ja-JP" altLang="en-US" sz="3200" dirty="0">
                <a:latin typeface="+mn-ea"/>
                <a:ea typeface="+mn-ea"/>
              </a:rPr>
              <a:t>年人口等推計</a:t>
            </a:r>
            <a:endParaRPr lang="ja-JP" altLang="ja-JP" sz="3200" dirty="0">
              <a:latin typeface="+mn-ea"/>
              <a:ea typeface="+mn-ea"/>
            </a:endParaRPr>
          </a:p>
        </p:txBody>
      </p:sp>
      <p:sp>
        <p:nvSpPr>
          <p:cNvPr id="3" name="スライド番号プレースホルダー 2">
            <a:extLst>
              <a:ext uri="{FF2B5EF4-FFF2-40B4-BE49-F238E27FC236}">
                <a16:creationId xmlns:a16="http://schemas.microsoft.com/office/drawing/2014/main" id="{092AE745-C3F2-4D04-80A8-0245939414F1}"/>
              </a:ext>
            </a:extLst>
          </p:cNvPr>
          <p:cNvSpPr>
            <a:spLocks noGrp="1"/>
          </p:cNvSpPr>
          <p:nvPr>
            <p:ph type="sldNum" sz="quarter" idx="12"/>
          </p:nvPr>
        </p:nvSpPr>
        <p:spPr/>
        <p:txBody>
          <a:bodyPr/>
          <a:lstStyle/>
          <a:p>
            <a:fld id="{C615E7E0-A685-4588-B578-0ED11616B844}" type="slidenum">
              <a:rPr lang="ja-JP" altLang="en-US" smtClean="0"/>
              <a:pPr/>
              <a:t>36</a:t>
            </a:fld>
            <a:endParaRPr lang="en-US" altLang="ja-JP"/>
          </a:p>
        </p:txBody>
      </p:sp>
      <p:pic>
        <p:nvPicPr>
          <p:cNvPr id="2" name="図 1">
            <a:extLst>
              <a:ext uri="{FF2B5EF4-FFF2-40B4-BE49-F238E27FC236}">
                <a16:creationId xmlns:a16="http://schemas.microsoft.com/office/drawing/2014/main" id="{663D4C66-2D3E-45D9-ABCE-FDF840E0232D}"/>
              </a:ext>
            </a:extLst>
          </p:cNvPr>
          <p:cNvPicPr>
            <a:picLocks noChangeAspect="1"/>
          </p:cNvPicPr>
          <p:nvPr/>
        </p:nvPicPr>
        <p:blipFill>
          <a:blip r:embed="rId3"/>
          <a:stretch>
            <a:fillRect/>
          </a:stretch>
        </p:blipFill>
        <p:spPr>
          <a:xfrm>
            <a:off x="366065" y="2139182"/>
            <a:ext cx="8799095" cy="4104456"/>
          </a:xfrm>
          <a:prstGeom prst="rect">
            <a:avLst/>
          </a:prstGeom>
        </p:spPr>
      </p:pic>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1">
            <a:extLst>
              <a:ext uri="{FF2B5EF4-FFF2-40B4-BE49-F238E27FC236}">
                <a16:creationId xmlns:a16="http://schemas.microsoft.com/office/drawing/2014/main" id="{F72C4AF5-70A7-4107-9171-5FE4179DC935}"/>
              </a:ext>
            </a:extLst>
          </p:cNvPr>
          <p:cNvSpPr txBox="1">
            <a:spLocks noChangeArrowheads="1"/>
          </p:cNvSpPr>
          <p:nvPr/>
        </p:nvSpPr>
        <p:spPr bwMode="auto">
          <a:xfrm>
            <a:off x="1010015" y="1097682"/>
            <a:ext cx="7605346" cy="665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5071" tIns="42535" rIns="85071" bIns="42535"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4000" dirty="0">
                <a:solidFill>
                  <a:srgbClr val="333399"/>
                </a:solidFill>
                <a:latin typeface="ＭＳ Ｐゴシック" panose="020B0600070205080204" pitchFamily="50" charset="-128"/>
              </a:rPr>
              <a:t>５ 人口データの分析事例</a:t>
            </a:r>
            <a:endParaRPr lang="en-US" altLang="ja-JP" sz="4000"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3600" dirty="0">
                <a:solidFill>
                  <a:srgbClr val="333399"/>
                </a:solidFill>
                <a:latin typeface="ＭＳ Ｐゴシック" panose="020B0600070205080204" pitchFamily="50" charset="-128"/>
              </a:rPr>
              <a:t>政策統計例 </a:t>
            </a:r>
            <a:r>
              <a:rPr lang="ja-JP" altLang="en-US" dirty="0">
                <a:solidFill>
                  <a:srgbClr val="333399"/>
                </a:solidFill>
                <a:latin typeface="ＭＳ Ｐゴシック" panose="020B0600070205080204" pitchFamily="50" charset="-128"/>
              </a:rPr>
              <a:t>交流人口・関係人口推計</a:t>
            </a:r>
            <a:endParaRPr lang="en-US" altLang="ja-JP" dirty="0">
              <a:solidFill>
                <a:srgbClr val="333399"/>
              </a:solidFill>
              <a:latin typeface="ＭＳ Ｐゴシック" panose="020B0600070205080204" pitchFamily="50" charset="-128"/>
            </a:endParaRPr>
          </a:p>
          <a:p>
            <a:pPr eaLnBrk="1" hangingPunct="1">
              <a:spcBef>
                <a:spcPct val="0"/>
              </a:spcBef>
              <a:buClrTx/>
              <a:buSzPct val="100000"/>
              <a:buFontTx/>
              <a:buNone/>
            </a:pPr>
            <a:r>
              <a:rPr lang="ja-JP" altLang="en-US" sz="2585" dirty="0">
                <a:hlinkClick r:id="rId3"/>
              </a:rPr>
              <a:t>兵庫県立大学 政策科学研究所 </a:t>
            </a:r>
            <a:r>
              <a:rPr lang="en-US" altLang="ja-JP" sz="2585" dirty="0">
                <a:hlinkClick r:id="rId3"/>
              </a:rPr>
              <a:t>(ips-u-hyogo.jp)</a:t>
            </a:r>
            <a:endParaRPr lang="ja-JP" altLang="ja-JP" sz="2585" dirty="0">
              <a:solidFill>
                <a:srgbClr val="333399"/>
              </a:solidFill>
              <a:latin typeface="ＭＳ Ｐゴシック" panose="020B0600070205080204" pitchFamily="50" charset="-128"/>
            </a:endParaRPr>
          </a:p>
        </p:txBody>
      </p:sp>
      <p:sp>
        <p:nvSpPr>
          <p:cNvPr id="61443" name="Text Box 2">
            <a:extLst>
              <a:ext uri="{FF2B5EF4-FFF2-40B4-BE49-F238E27FC236}">
                <a16:creationId xmlns:a16="http://schemas.microsoft.com/office/drawing/2014/main" id="{0BB89CF9-299A-4E98-A327-224BCDF9C412}"/>
              </a:ext>
            </a:extLst>
          </p:cNvPr>
          <p:cNvSpPr txBox="1">
            <a:spLocks noChangeArrowheads="1"/>
          </p:cNvSpPr>
          <p:nvPr/>
        </p:nvSpPr>
        <p:spPr bwMode="auto">
          <a:xfrm>
            <a:off x="161609" y="1976675"/>
            <a:ext cx="8820781" cy="4053254"/>
          </a:xfrm>
          <a:prstGeom prst="rect">
            <a:avLst/>
          </a:prstGeom>
          <a:noFill/>
          <a:ln>
            <a:noFill/>
          </a:ln>
          <a:effectLst/>
        </p:spPr>
        <p:txBody>
          <a:bodyPr lIns="85071" tIns="42535" rIns="85071" bIns="42535"/>
          <a:lstStyle>
            <a:lvl1pPr marL="812800" indent="-811213">
              <a:spcBef>
                <a:spcPct val="20000"/>
              </a:spcBef>
              <a:buClr>
                <a:schemeClr val="folHlink"/>
              </a:buClr>
              <a:buSzPct val="6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1382713" algn="l"/>
                <a:tab pos="2297113" algn="l"/>
                <a:tab pos="3211513" algn="l"/>
                <a:tab pos="4125913" algn="l"/>
                <a:tab pos="5040313" algn="l"/>
                <a:tab pos="5954713" algn="l"/>
                <a:tab pos="6869113" algn="l"/>
                <a:tab pos="7783513" algn="l"/>
                <a:tab pos="8697913" algn="l"/>
                <a:tab pos="9612313" algn="l"/>
                <a:tab pos="10526713" algn="l"/>
              </a:tabLst>
              <a:defRPr kumimoji="1" sz="2000">
                <a:solidFill>
                  <a:schemeClr val="tx1"/>
                </a:solidFill>
                <a:latin typeface="Tahoma" panose="020B0604030504040204" pitchFamily="34" charset="0"/>
                <a:ea typeface="ＭＳ Ｐゴシック" panose="020B0600070205080204" pitchFamily="50" charset="-128"/>
              </a:defRPr>
            </a:lvl9pPr>
          </a:lstStyle>
          <a:p>
            <a:pPr>
              <a:lnSpc>
                <a:spcPct val="90000"/>
              </a:lnSpc>
              <a:spcBef>
                <a:spcPts val="831"/>
              </a:spcBef>
              <a:buClrTx/>
              <a:buNone/>
              <a:defRPr/>
            </a:pPr>
            <a:r>
              <a:rPr lang="ja-JP" altLang="en-US" sz="2954" dirty="0">
                <a:solidFill>
                  <a:srgbClr val="000000"/>
                </a:solidFill>
                <a:latin typeface="+mn-ea"/>
                <a:ea typeface="+mn-ea"/>
              </a:rPr>
              <a:t>・交流人口＝昼間人口</a:t>
            </a:r>
            <a:r>
              <a:rPr lang="en-US" altLang="ja-JP" sz="2954" dirty="0">
                <a:solidFill>
                  <a:srgbClr val="000000"/>
                </a:solidFill>
                <a:latin typeface="+mn-ea"/>
                <a:ea typeface="+mn-ea"/>
              </a:rPr>
              <a:t>※</a:t>
            </a:r>
            <a:r>
              <a:rPr lang="ja-JP" altLang="en-US" sz="2954" dirty="0">
                <a:solidFill>
                  <a:srgbClr val="000000"/>
                </a:solidFill>
                <a:latin typeface="+mn-ea"/>
                <a:ea typeface="+mn-ea"/>
              </a:rPr>
              <a:t>－域内通勤通学者＋観光客入込者</a:t>
            </a:r>
            <a:endParaRPr lang="en-US" altLang="ja-JP" sz="2954" dirty="0">
              <a:solidFill>
                <a:srgbClr val="000000"/>
              </a:solidFill>
              <a:latin typeface="+mn-ea"/>
              <a:ea typeface="+mn-ea"/>
            </a:endParaRPr>
          </a:p>
          <a:p>
            <a:pPr>
              <a:lnSpc>
                <a:spcPct val="90000"/>
              </a:lnSpc>
              <a:spcBef>
                <a:spcPts val="831"/>
              </a:spcBef>
              <a:buClrTx/>
              <a:buNone/>
              <a:defRPr/>
            </a:pPr>
            <a:r>
              <a:rPr lang="ja-JP" altLang="en-US" sz="2954" dirty="0">
                <a:solidFill>
                  <a:srgbClr val="000000"/>
                </a:solidFill>
                <a:latin typeface="+mn-ea"/>
              </a:rPr>
              <a:t>　</a:t>
            </a:r>
            <a:r>
              <a:rPr lang="en-US" altLang="ja-JP" sz="2800" dirty="0">
                <a:solidFill>
                  <a:srgbClr val="000000"/>
                </a:solidFill>
                <a:latin typeface="+mn-ea"/>
              </a:rPr>
              <a:t>※</a:t>
            </a:r>
            <a:r>
              <a:rPr lang="ja-JP" altLang="en-US" sz="2800" dirty="0">
                <a:solidFill>
                  <a:srgbClr val="000000"/>
                </a:solidFill>
                <a:latin typeface="+mn-ea"/>
              </a:rPr>
              <a:t>昼間人口＝定住人口（夜間人口）＋域内への通勤通学者－域外への通勤通者</a:t>
            </a:r>
          </a:p>
          <a:p>
            <a:pPr>
              <a:lnSpc>
                <a:spcPct val="90000"/>
              </a:lnSpc>
              <a:spcBef>
                <a:spcPts val="831"/>
              </a:spcBef>
              <a:buClrTx/>
              <a:buNone/>
              <a:defRPr/>
            </a:pPr>
            <a:r>
              <a:rPr lang="ja-JP" altLang="en-US" sz="2954" dirty="0">
                <a:solidFill>
                  <a:srgbClr val="000000"/>
                </a:solidFill>
                <a:latin typeface="+mn-ea"/>
                <a:ea typeface="+mn-ea"/>
              </a:rPr>
              <a:t>・関係人口＝県外滞在者</a:t>
            </a:r>
            <a:r>
              <a:rPr lang="en-US" altLang="ja-JP" sz="2954" dirty="0">
                <a:solidFill>
                  <a:srgbClr val="000000"/>
                </a:solidFill>
                <a:latin typeface="+mn-ea"/>
                <a:ea typeface="+mn-ea"/>
              </a:rPr>
              <a:t>※1</a:t>
            </a:r>
            <a:r>
              <a:rPr lang="ja-JP" altLang="en-US" sz="2954" dirty="0">
                <a:solidFill>
                  <a:srgbClr val="000000"/>
                </a:solidFill>
                <a:latin typeface="+mn-ea"/>
                <a:ea typeface="+mn-ea"/>
              </a:rPr>
              <a:t>（住民基本台帳人口－推計人口</a:t>
            </a:r>
            <a:r>
              <a:rPr lang="en-US" altLang="ja-JP" sz="2954" dirty="0">
                <a:solidFill>
                  <a:srgbClr val="000000"/>
                </a:solidFill>
                <a:latin typeface="+mn-ea"/>
                <a:ea typeface="+mn-ea"/>
              </a:rPr>
              <a:t>※</a:t>
            </a:r>
            <a:r>
              <a:rPr lang="ja-JP" altLang="en-US" sz="2954" dirty="0">
                <a:solidFill>
                  <a:srgbClr val="000000"/>
                </a:solidFill>
                <a:latin typeface="+mn-ea"/>
                <a:ea typeface="+mn-ea"/>
              </a:rPr>
              <a:t>ﾏｲﾅｽ値はゼロ）＋県内一時滞在者</a:t>
            </a:r>
            <a:r>
              <a:rPr lang="en-US" altLang="ja-JP" sz="2954" dirty="0">
                <a:solidFill>
                  <a:srgbClr val="000000"/>
                </a:solidFill>
                <a:latin typeface="+mn-ea"/>
                <a:ea typeface="+mn-ea"/>
              </a:rPr>
              <a:t>※2</a:t>
            </a:r>
            <a:r>
              <a:rPr lang="ja-JP" altLang="en-US" sz="2954" dirty="0">
                <a:solidFill>
                  <a:srgbClr val="000000"/>
                </a:solidFill>
                <a:latin typeface="+mn-ea"/>
                <a:ea typeface="+mn-ea"/>
              </a:rPr>
              <a:t>＋消費支援者（ふるさと納税者）＋ゆかりの人口</a:t>
            </a:r>
            <a:endParaRPr lang="en-US" altLang="ja-JP" sz="2954" dirty="0">
              <a:solidFill>
                <a:srgbClr val="000000"/>
              </a:solidFill>
              <a:latin typeface="+mn-ea"/>
              <a:ea typeface="+mn-ea"/>
            </a:endParaRPr>
          </a:p>
          <a:p>
            <a:pPr>
              <a:lnSpc>
                <a:spcPct val="90000"/>
              </a:lnSpc>
              <a:spcBef>
                <a:spcPts val="831"/>
              </a:spcBef>
              <a:buClrTx/>
              <a:buNone/>
              <a:defRPr/>
            </a:pPr>
            <a:r>
              <a:rPr lang="ja-JP" altLang="en-US" sz="2954" dirty="0">
                <a:solidFill>
                  <a:srgbClr val="000000"/>
                </a:solidFill>
                <a:latin typeface="+mn-ea"/>
                <a:ea typeface="+mn-ea"/>
              </a:rPr>
              <a:t>　</a:t>
            </a:r>
            <a:r>
              <a:rPr lang="en-US" altLang="ja-JP" sz="2800" dirty="0">
                <a:solidFill>
                  <a:srgbClr val="000000"/>
                </a:solidFill>
                <a:latin typeface="+mn-ea"/>
                <a:ea typeface="+mn-ea"/>
              </a:rPr>
              <a:t>※</a:t>
            </a:r>
            <a:r>
              <a:rPr lang="ja-JP" altLang="en-US" sz="2800" dirty="0">
                <a:solidFill>
                  <a:srgbClr val="000000"/>
                </a:solidFill>
                <a:latin typeface="+mn-ea"/>
                <a:ea typeface="+mn-ea"/>
              </a:rPr>
              <a:t>１：住民基本台帳を置いたまま県外に居住する学生、単身赴任者等（定期的に帰郷）</a:t>
            </a:r>
          </a:p>
          <a:p>
            <a:pPr>
              <a:lnSpc>
                <a:spcPct val="90000"/>
              </a:lnSpc>
              <a:spcBef>
                <a:spcPts val="831"/>
              </a:spcBef>
              <a:buClrTx/>
              <a:buNone/>
              <a:defRPr/>
            </a:pPr>
            <a:r>
              <a:rPr lang="ja-JP" altLang="en-US" sz="2800" dirty="0">
                <a:solidFill>
                  <a:srgbClr val="000000"/>
                </a:solidFill>
                <a:latin typeface="+mn-ea"/>
                <a:ea typeface="+mn-ea"/>
              </a:rPr>
              <a:t>　</a:t>
            </a:r>
            <a:r>
              <a:rPr lang="en-US" altLang="ja-JP" sz="2800" dirty="0">
                <a:solidFill>
                  <a:srgbClr val="000000"/>
                </a:solidFill>
                <a:latin typeface="+mn-ea"/>
                <a:ea typeface="+mn-ea"/>
              </a:rPr>
              <a:t>※</a:t>
            </a:r>
            <a:r>
              <a:rPr lang="ja-JP" altLang="en-US" sz="2800" dirty="0">
                <a:solidFill>
                  <a:srgbClr val="000000"/>
                </a:solidFill>
                <a:latin typeface="+mn-ea"/>
                <a:ea typeface="+mn-ea"/>
              </a:rPr>
              <a:t>２：別荘等で一時的に滞在する者（住宅・土地統計調査」）</a:t>
            </a:r>
          </a:p>
          <a:p>
            <a:pPr>
              <a:lnSpc>
                <a:spcPct val="90000"/>
              </a:lnSpc>
              <a:spcBef>
                <a:spcPts val="831"/>
              </a:spcBef>
              <a:buClrTx/>
              <a:buNone/>
              <a:defRPr/>
            </a:pPr>
            <a:endParaRPr lang="ja-JP" altLang="ja-JP" sz="2954" dirty="0">
              <a:solidFill>
                <a:srgbClr val="000000"/>
              </a:solidFill>
              <a:latin typeface="+mn-ea"/>
              <a:ea typeface="+mn-ea"/>
            </a:endParaRPr>
          </a:p>
        </p:txBody>
      </p:sp>
      <p:sp>
        <p:nvSpPr>
          <p:cNvPr id="34821" name="スライド番号プレースホルダー 1">
            <a:extLst>
              <a:ext uri="{FF2B5EF4-FFF2-40B4-BE49-F238E27FC236}">
                <a16:creationId xmlns:a16="http://schemas.microsoft.com/office/drawing/2014/main" id="{3AEB06C7-48C6-486F-A480-767FEB2C2590}"/>
              </a:ext>
            </a:extLst>
          </p:cNvPr>
          <p:cNvSpPr>
            <a:spLocks noGrp="1"/>
          </p:cNvSpPr>
          <p:nvPr>
            <p:ph type="sldNum" sz="quarter" idx="12"/>
          </p:nvPr>
        </p:nvSpPr>
        <p:spPr>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11DE4DB5-EC0C-4757-8FE2-720E22B6CB19}" type="slidenum">
              <a:rPr kumimoji="0" lang="ja-JP" altLang="en-US" sz="1292"/>
              <a:pPr>
                <a:spcBef>
                  <a:spcPct val="0"/>
                </a:spcBef>
                <a:buClrTx/>
                <a:buSzTx/>
                <a:buFontTx/>
                <a:buNone/>
              </a:pPr>
              <a:t>37</a:t>
            </a:fld>
            <a:endParaRPr kumimoji="0" lang="en-US" altLang="ja-JP" sz="1292"/>
          </a:p>
        </p:txBody>
      </p:sp>
    </p:spTree>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スライド番号プレースホルダ 5">
            <a:extLst>
              <a:ext uri="{FF2B5EF4-FFF2-40B4-BE49-F238E27FC236}">
                <a16:creationId xmlns:a16="http://schemas.microsoft.com/office/drawing/2014/main" id="{A175AE83-23DE-4E11-B60F-C222F42363DA}"/>
              </a:ext>
            </a:extLst>
          </p:cNvPr>
          <p:cNvSpPr txBox="1">
            <a:spLocks noGrp="1"/>
          </p:cNvSpPr>
          <p:nvPr/>
        </p:nvSpPr>
        <p:spPr bwMode="auto">
          <a:xfrm>
            <a:off x="7042150" y="6243638"/>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lgn="r" eaLnBrk="1" hangingPunct="1">
              <a:spcBef>
                <a:spcPct val="0"/>
              </a:spcBef>
              <a:buClrTx/>
              <a:buSzTx/>
              <a:buFontTx/>
              <a:buNone/>
            </a:pPr>
            <a:fld id="{3071F683-96C0-44BD-BEED-3346F780B7E8}" type="slidenum">
              <a:rPr kumimoji="0" lang="ja-JP" altLang="en-US" sz="1400"/>
              <a:pPr algn="r" eaLnBrk="1" hangingPunct="1">
                <a:spcBef>
                  <a:spcPct val="0"/>
                </a:spcBef>
                <a:buClrTx/>
                <a:buSzTx/>
                <a:buFontTx/>
                <a:buNone/>
              </a:pPr>
              <a:t>38</a:t>
            </a:fld>
            <a:endParaRPr kumimoji="0" lang="en-US" altLang="ja-JP" sz="1400"/>
          </a:p>
        </p:txBody>
      </p:sp>
      <p:sp>
        <p:nvSpPr>
          <p:cNvPr id="53252" name="Rectangle 2">
            <a:extLst>
              <a:ext uri="{FF2B5EF4-FFF2-40B4-BE49-F238E27FC236}">
                <a16:creationId xmlns:a16="http://schemas.microsoft.com/office/drawing/2014/main" id="{496389D4-29D3-4092-9BE7-A2ABE6B81F85}"/>
              </a:ext>
            </a:extLst>
          </p:cNvPr>
          <p:cNvSpPr>
            <a:spLocks noGrp="1" noChangeArrowheads="1"/>
          </p:cNvSpPr>
          <p:nvPr>
            <p:ph type="title" idx="4294967295"/>
          </p:nvPr>
        </p:nvSpPr>
        <p:spPr/>
        <p:txBody>
          <a:bodyPr/>
          <a:lstStyle/>
          <a:p>
            <a:pPr eaLnBrk="1" hangingPunct="1"/>
            <a:r>
              <a:rPr lang="ja-JP" altLang="en-US" sz="4000" dirty="0">
                <a:latin typeface="ＭＳ Ｐゴシック" panose="020B0600070205080204" pitchFamily="50" charset="-128"/>
              </a:rPr>
              <a:t>将来人口シュミレーション</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感度分析</a:t>
            </a:r>
            <a:endParaRPr lang="ja-JP" altLang="ja-JP" sz="3600" dirty="0">
              <a:latin typeface="ＭＳ Ｐゴシック" panose="020B0600070205080204" pitchFamily="50" charset="-128"/>
            </a:endParaRPr>
          </a:p>
        </p:txBody>
      </p:sp>
      <p:sp>
        <p:nvSpPr>
          <p:cNvPr id="53253" name="Rectangle 3">
            <a:extLst>
              <a:ext uri="{FF2B5EF4-FFF2-40B4-BE49-F238E27FC236}">
                <a16:creationId xmlns:a16="http://schemas.microsoft.com/office/drawing/2014/main" id="{470730AC-26CF-49AB-989D-344EB10A6398}"/>
              </a:ext>
            </a:extLst>
          </p:cNvPr>
          <p:cNvSpPr>
            <a:spLocks noGrp="1" noChangeArrowheads="1"/>
          </p:cNvSpPr>
          <p:nvPr>
            <p:ph type="body" idx="4294967295"/>
          </p:nvPr>
        </p:nvSpPr>
        <p:spPr>
          <a:xfrm>
            <a:off x="100012" y="1772816"/>
            <a:ext cx="8943975" cy="3971925"/>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感度分析：</a:t>
            </a:r>
            <a:r>
              <a:rPr lang="ja-JP" altLang="ja-JP" sz="2800" dirty="0">
                <a:latin typeface="ＭＳ Ｐゴシック" panose="020B0600070205080204" pitchFamily="50" charset="-128"/>
              </a:rPr>
              <a:t>施策展開によってどの程度人口増加・維持に影響を与えるかについて分析</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ja-JP" dirty="0">
                <a:latin typeface="ＭＳ Ｐゴシック" panose="020B0600070205080204" pitchFamily="50" charset="-128"/>
              </a:rPr>
              <a:t>次の要素を変動させた場合の総人口の変化を推計</a:t>
            </a:r>
          </a:p>
        </p:txBody>
      </p:sp>
      <p:sp>
        <p:nvSpPr>
          <p:cNvPr id="2" name="スライド番号プレースホルダー 1">
            <a:extLst>
              <a:ext uri="{FF2B5EF4-FFF2-40B4-BE49-F238E27FC236}">
                <a16:creationId xmlns:a16="http://schemas.microsoft.com/office/drawing/2014/main" id="{5C2BBF42-6F60-B34A-DBD5-9AB4E880E72C}"/>
              </a:ext>
            </a:extLst>
          </p:cNvPr>
          <p:cNvSpPr>
            <a:spLocks noGrp="1"/>
          </p:cNvSpPr>
          <p:nvPr>
            <p:ph type="sldNum" sz="quarter" idx="12"/>
          </p:nvPr>
        </p:nvSpPr>
        <p:spPr/>
        <p:txBody>
          <a:bodyPr/>
          <a:lstStyle/>
          <a:p>
            <a:pPr>
              <a:defRPr/>
            </a:pPr>
            <a:fld id="{8F86E712-845E-406D-AA9E-49E4D96B5A2F}" type="slidenum">
              <a:rPr lang="ja-JP" altLang="en-US" smtClean="0"/>
              <a:pPr>
                <a:defRPr/>
              </a:pPr>
              <a:t>38</a:t>
            </a:fld>
            <a:endParaRPr lang="en-US" altLang="ja-JP"/>
          </a:p>
        </p:txBody>
      </p:sp>
      <p:pic>
        <p:nvPicPr>
          <p:cNvPr id="3" name="図 2">
            <a:extLst>
              <a:ext uri="{FF2B5EF4-FFF2-40B4-BE49-F238E27FC236}">
                <a16:creationId xmlns:a16="http://schemas.microsoft.com/office/drawing/2014/main" id="{B48A7C0B-E6ED-64E1-FA16-3B5E8C3ADDE2}"/>
              </a:ext>
            </a:extLst>
          </p:cNvPr>
          <p:cNvPicPr>
            <a:picLocks noChangeAspect="1"/>
          </p:cNvPicPr>
          <p:nvPr/>
        </p:nvPicPr>
        <p:blipFill>
          <a:blip r:embed="rId3"/>
          <a:stretch>
            <a:fillRect/>
          </a:stretch>
        </p:blipFill>
        <p:spPr>
          <a:xfrm>
            <a:off x="471058" y="3402777"/>
            <a:ext cx="8201883" cy="3298061"/>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a:extLst>
              <a:ext uri="{FF2B5EF4-FFF2-40B4-BE49-F238E27FC236}">
                <a16:creationId xmlns:a16="http://schemas.microsoft.com/office/drawing/2014/main" id="{E678903E-BD3E-43D6-8FE6-065AAB6ED67F}"/>
              </a:ext>
            </a:extLst>
          </p:cNvPr>
          <p:cNvSpPr>
            <a:spLocks noGrp="1" noChangeArrowheads="1"/>
          </p:cNvSpPr>
          <p:nvPr>
            <p:ph type="title"/>
          </p:nvPr>
        </p:nvSpPr>
        <p:spPr>
          <a:xfrm>
            <a:off x="595561" y="492046"/>
            <a:ext cx="8548439" cy="1462087"/>
          </a:xfrm>
        </p:spPr>
        <p:txBody>
          <a:bodyPr lIns="92075" tIns="46038" rIns="92075" bIns="46038"/>
          <a:lstStyle/>
          <a:p>
            <a:pPr eaLnBrk="1" hangingPunct="1">
              <a:defRPr/>
            </a:pPr>
            <a:r>
              <a:rPr lang="ja-JP" altLang="en-US" sz="4000" dirty="0">
                <a:latin typeface="+mn-ea"/>
                <a:ea typeface="+mn-ea"/>
              </a:rPr>
              <a:t>地域人口データによる</a:t>
            </a:r>
            <a:r>
              <a:rPr lang="en-US" altLang="ja-JP" sz="4000" dirty="0">
                <a:latin typeface="+mn-ea"/>
                <a:ea typeface="+mn-ea"/>
              </a:rPr>
              <a:t>EBPM</a:t>
            </a:r>
            <a:r>
              <a:rPr lang="ja-JP" altLang="en-US" sz="4000" dirty="0">
                <a:latin typeface="+mn-ea"/>
                <a:ea typeface="+mn-ea"/>
              </a:rPr>
              <a:t>推進</a:t>
            </a:r>
            <a:r>
              <a:rPr lang="en-US" altLang="ja-JP" sz="4000" dirty="0">
                <a:latin typeface="+mn-ea"/>
                <a:ea typeface="+mn-ea"/>
              </a:rPr>
              <a:t>1</a:t>
            </a:r>
            <a:br>
              <a:rPr lang="en-US" altLang="ja-JP" sz="4000" dirty="0">
                <a:latin typeface="+mn-ea"/>
                <a:ea typeface="+mn-ea"/>
              </a:rPr>
            </a:br>
            <a:r>
              <a:rPr lang="ja-JP" altLang="en-US" sz="4000" dirty="0">
                <a:latin typeface="+mn-ea"/>
                <a:ea typeface="+mn-ea"/>
              </a:rPr>
              <a:t>　</a:t>
            </a:r>
            <a:r>
              <a:rPr lang="zh-TW" altLang="en-US" sz="3200" dirty="0">
                <a:latin typeface="+mn-ea"/>
                <a:ea typeface="+mn-ea"/>
              </a:rPr>
              <a:t>地域経済指標研究会（兵庫県、兵庫県立大学）</a:t>
            </a:r>
            <a:br>
              <a:rPr lang="zh-TW" altLang="en-US" sz="3200" dirty="0">
                <a:latin typeface="+mn-ea"/>
                <a:ea typeface="+mn-ea"/>
              </a:rPr>
            </a:br>
            <a:endParaRPr lang="ja-JP" altLang="ja-JP" sz="3200" dirty="0">
              <a:latin typeface="+mn-ea"/>
              <a:ea typeface="+mn-ea"/>
            </a:endParaRPr>
          </a:p>
        </p:txBody>
      </p:sp>
      <p:sp>
        <p:nvSpPr>
          <p:cNvPr id="4100" name="Rectangle 3">
            <a:extLst>
              <a:ext uri="{FF2B5EF4-FFF2-40B4-BE49-F238E27FC236}">
                <a16:creationId xmlns:a16="http://schemas.microsoft.com/office/drawing/2014/main" id="{CDB30B18-7C42-4327-99DD-85C799B79689}"/>
              </a:ext>
            </a:extLst>
          </p:cNvPr>
          <p:cNvSpPr>
            <a:spLocks noGrp="1" noChangeArrowheads="1"/>
          </p:cNvSpPr>
          <p:nvPr>
            <p:ph type="body" idx="1"/>
          </p:nvPr>
        </p:nvSpPr>
        <p:spPr>
          <a:xfrm>
            <a:off x="0" y="1922463"/>
            <a:ext cx="8947150" cy="3352800"/>
          </a:xfrm>
        </p:spPr>
        <p:txBody>
          <a:bodyPr lIns="92075" tIns="46038" rIns="92075" bIns="46038"/>
          <a:lstStyle/>
          <a:p>
            <a:pPr eaLnBrk="1" hangingPunct="1">
              <a:buNone/>
              <a:defRPr/>
            </a:pPr>
            <a:r>
              <a:rPr lang="ja-JP" altLang="en-US" dirty="0">
                <a:latin typeface="+mn-ea"/>
              </a:rPr>
              <a:t>　・実施した分析事例を大学ホームページで公表</a:t>
            </a:r>
            <a:endParaRPr lang="en-US" altLang="ja-JP" dirty="0">
              <a:latin typeface="+mn-ea"/>
            </a:endParaRPr>
          </a:p>
          <a:p>
            <a:pPr eaLnBrk="1" hangingPunct="1">
              <a:buNone/>
              <a:defRPr/>
            </a:pPr>
            <a:r>
              <a:rPr lang="ja-JP" altLang="en-US" dirty="0">
                <a:latin typeface="+mn-ea"/>
              </a:rPr>
              <a:t>　　</a:t>
            </a:r>
            <a:r>
              <a:rPr lang="en-US" altLang="ja-JP" dirty="0">
                <a:latin typeface="+mn-ea"/>
                <a:hlinkClick r:id="rId3"/>
              </a:rPr>
              <a:t>https://ips-u-hyogo.jp/archives/242</a:t>
            </a:r>
            <a:endParaRPr lang="en-US" altLang="ja-JP" dirty="0">
              <a:latin typeface="+mn-ea"/>
            </a:endParaRPr>
          </a:p>
          <a:p>
            <a:pPr eaLnBrk="1" hangingPunct="1">
              <a:buNone/>
              <a:defRPr/>
            </a:pPr>
            <a:r>
              <a:rPr lang="ja-JP" altLang="en-US" dirty="0">
                <a:latin typeface="+mn-ea"/>
              </a:rPr>
              <a:t>　・地域人口データの利用普及</a:t>
            </a:r>
            <a:endParaRPr lang="en-US" altLang="ja-JP" dirty="0">
              <a:latin typeface="+mn-ea"/>
            </a:endParaRPr>
          </a:p>
          <a:p>
            <a:pPr eaLnBrk="1" hangingPunct="1">
              <a:buNone/>
              <a:defRPr/>
            </a:pPr>
            <a:r>
              <a:rPr lang="ja-JP" altLang="en-US" dirty="0">
                <a:latin typeface="+mn-ea"/>
              </a:rPr>
              <a:t>　　</a:t>
            </a:r>
            <a:r>
              <a:rPr lang="ja-JP" altLang="en-US" sz="2800" dirty="0">
                <a:latin typeface="+mn-ea"/>
              </a:rPr>
              <a:t>分析事例の蓄積、</a:t>
            </a:r>
            <a:r>
              <a:rPr lang="en-US" altLang="ja-JP" sz="2800" dirty="0">
                <a:latin typeface="+mn-ea"/>
              </a:rPr>
              <a:t>HP(</a:t>
            </a:r>
            <a:r>
              <a:rPr lang="ja-JP" altLang="en-US" sz="2800" dirty="0">
                <a:latin typeface="+mn-ea"/>
              </a:rPr>
              <a:t>県・大学）公表</a:t>
            </a:r>
            <a:endParaRPr lang="en-US" altLang="ja-JP" sz="2800" dirty="0">
              <a:latin typeface="+mn-ea"/>
            </a:endParaRPr>
          </a:p>
          <a:p>
            <a:pPr eaLnBrk="1" hangingPunct="1">
              <a:buNone/>
              <a:defRPr/>
            </a:pPr>
            <a:r>
              <a:rPr lang="ja-JP" altLang="en-US" dirty="0">
                <a:latin typeface="+mn-ea"/>
              </a:rPr>
              <a:t>　・地域の特徴や課題発見のための地域分析</a:t>
            </a:r>
            <a:endParaRPr lang="en-US" altLang="ja-JP" dirty="0">
              <a:latin typeface="+mn-ea"/>
            </a:endParaRPr>
          </a:p>
          <a:p>
            <a:pPr eaLnBrk="1" hangingPunct="1">
              <a:buNone/>
              <a:defRPr/>
            </a:pPr>
            <a:r>
              <a:rPr lang="ja-JP" altLang="en-US" dirty="0">
                <a:latin typeface="+mn-ea"/>
              </a:rPr>
              <a:t>　　</a:t>
            </a:r>
            <a:r>
              <a:rPr lang="ja-JP" altLang="en-US" sz="2800" dirty="0">
                <a:latin typeface="+mn-ea"/>
              </a:rPr>
              <a:t>規模分析、質的分析、水準分析、構造分析、傾向分析</a:t>
            </a:r>
            <a:endParaRPr lang="en-US" altLang="ja-JP" sz="2800" dirty="0">
              <a:latin typeface="+mn-ea"/>
            </a:endParaRPr>
          </a:p>
          <a:p>
            <a:pPr eaLnBrk="1" hangingPunct="1">
              <a:buNone/>
              <a:defRPr/>
            </a:pPr>
            <a:r>
              <a:rPr lang="ja-JP" altLang="en-US" dirty="0">
                <a:latin typeface="+mn-ea"/>
              </a:rPr>
              <a:t>　・広域経済圏、小地域等集計による見える化</a:t>
            </a:r>
            <a:endParaRPr lang="en-US" altLang="ja-JP" dirty="0">
              <a:latin typeface="+mn-ea"/>
            </a:endParaRPr>
          </a:p>
          <a:p>
            <a:pPr eaLnBrk="1" hangingPunct="1">
              <a:buNone/>
              <a:defRPr/>
            </a:pPr>
            <a:r>
              <a:rPr lang="ja-JP" altLang="en-US" dirty="0">
                <a:latin typeface="+mn-ea"/>
              </a:rPr>
              <a:t>　　</a:t>
            </a:r>
            <a:r>
              <a:rPr lang="ja-JP" altLang="en-US" sz="2800" dirty="0">
                <a:latin typeface="+mn-ea"/>
              </a:rPr>
              <a:t>統計地図作成（兵庫県内</a:t>
            </a:r>
            <a:r>
              <a:rPr lang="en-US" altLang="ja-JP" sz="2800" dirty="0">
                <a:latin typeface="+mn-ea"/>
              </a:rPr>
              <a:t>41</a:t>
            </a:r>
            <a:r>
              <a:rPr lang="ja-JP" altLang="en-US" sz="2800" dirty="0">
                <a:latin typeface="+mn-ea"/>
              </a:rPr>
              <a:t>市町、</a:t>
            </a:r>
            <a:r>
              <a:rPr lang="en-US" altLang="ja-JP" sz="2800" dirty="0">
                <a:latin typeface="+mn-ea"/>
              </a:rPr>
              <a:t>22</a:t>
            </a:r>
            <a:r>
              <a:rPr lang="ja-JP" altLang="en-US" sz="2800" dirty="0">
                <a:latin typeface="+mn-ea"/>
              </a:rPr>
              <a:t>市</a:t>
            </a:r>
            <a:r>
              <a:rPr lang="en-US" altLang="ja-JP" sz="2800" dirty="0">
                <a:latin typeface="+mn-ea"/>
              </a:rPr>
              <a:t>66</a:t>
            </a:r>
            <a:r>
              <a:rPr lang="ja-JP" altLang="en-US" sz="2800" dirty="0">
                <a:latin typeface="+mn-ea"/>
              </a:rPr>
              <a:t>町）</a:t>
            </a:r>
            <a:endParaRPr lang="ja-JP" altLang="ja-JP" sz="2800" dirty="0">
              <a:latin typeface="+mn-ea"/>
            </a:endParaRPr>
          </a:p>
        </p:txBody>
      </p:sp>
      <p:sp>
        <p:nvSpPr>
          <p:cNvPr id="7173" name="Text Box 4">
            <a:extLst>
              <a:ext uri="{FF2B5EF4-FFF2-40B4-BE49-F238E27FC236}">
                <a16:creationId xmlns:a16="http://schemas.microsoft.com/office/drawing/2014/main" id="{3E87314F-CB28-4712-B845-AC5303CCC519}"/>
              </a:ext>
            </a:extLst>
          </p:cNvPr>
          <p:cNvSpPr txBox="1">
            <a:spLocks noChangeArrowheads="1"/>
          </p:cNvSpPr>
          <p:nvPr/>
        </p:nvSpPr>
        <p:spPr bwMode="auto">
          <a:xfrm>
            <a:off x="8301038" y="5456238"/>
            <a:ext cx="1841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ACCB21D4-FCDE-4519-AF50-DF5175F4829A}"/>
              </a:ext>
            </a:extLst>
          </p:cNvPr>
          <p:cNvSpPr>
            <a:spLocks noGrp="1"/>
          </p:cNvSpPr>
          <p:nvPr>
            <p:ph type="sldNum" sz="quarter" idx="12"/>
          </p:nvPr>
        </p:nvSpPr>
        <p:spPr/>
        <p:txBody>
          <a:bodyPr/>
          <a:lstStyle/>
          <a:p>
            <a:pPr>
              <a:defRPr/>
            </a:pPr>
            <a:fld id="{2BBC958A-074F-46DE-B2F6-7D11F218B868}" type="slidenum">
              <a:rPr lang="ja-JP" altLang="en-US" smtClean="0"/>
              <a:pPr>
                <a:defRPr/>
              </a:pPr>
              <a:t>39</a:t>
            </a:fld>
            <a:endParaRPr lang="en-US" altLang="ja-JP"/>
          </a:p>
        </p:txBody>
      </p:sp>
    </p:spTree>
    <p:extLst>
      <p:ext uri="{BB962C8B-B14F-4D97-AF65-F5344CB8AC3E}">
        <p14:creationId xmlns:p14="http://schemas.microsoft.com/office/powerpoint/2010/main" val="1531578086"/>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a:extLst>
              <a:ext uri="{FF2B5EF4-FFF2-40B4-BE49-F238E27FC236}">
                <a16:creationId xmlns:a16="http://schemas.microsoft.com/office/drawing/2014/main" id="{77B5BF7D-6157-4F4B-A058-F32393737F62}"/>
              </a:ext>
            </a:extLst>
          </p:cNvPr>
          <p:cNvSpPr>
            <a:spLocks noGrp="1" noChangeArrowheads="1"/>
          </p:cNvSpPr>
          <p:nvPr>
            <p:ph type="title"/>
          </p:nvPr>
        </p:nvSpPr>
        <p:spPr>
          <a:xfrm>
            <a:off x="1329078" y="-171400"/>
            <a:ext cx="7793037" cy="1462087"/>
          </a:xfrm>
        </p:spPr>
        <p:txBody>
          <a:bodyPr lIns="92075" tIns="46038" rIns="92075" bIns="46038"/>
          <a:lstStyle/>
          <a:p>
            <a:pPr eaLnBrk="1" hangingPunct="1">
              <a:defRPr/>
            </a:pPr>
            <a:r>
              <a:rPr lang="ja-JP" altLang="en-US" sz="4000" dirty="0">
                <a:latin typeface="+mn-ea"/>
                <a:ea typeface="+mn-ea"/>
              </a:rPr>
              <a:t>主な</a:t>
            </a:r>
            <a:r>
              <a:rPr lang="ja-JP" altLang="ja-JP" sz="4000" dirty="0">
                <a:latin typeface="+mn-ea"/>
                <a:ea typeface="+mn-ea"/>
              </a:rPr>
              <a:t>人口統計の概要</a:t>
            </a:r>
          </a:p>
        </p:txBody>
      </p:sp>
      <p:sp>
        <p:nvSpPr>
          <p:cNvPr id="5124" name="Rectangle 3">
            <a:extLst>
              <a:ext uri="{FF2B5EF4-FFF2-40B4-BE49-F238E27FC236}">
                <a16:creationId xmlns:a16="http://schemas.microsoft.com/office/drawing/2014/main" id="{EA99CB8D-F842-46BA-865C-CA51BDC76CA0}"/>
              </a:ext>
            </a:extLst>
          </p:cNvPr>
          <p:cNvSpPr>
            <a:spLocks noGrp="1" noChangeArrowheads="1"/>
          </p:cNvSpPr>
          <p:nvPr>
            <p:ph type="body" idx="1"/>
          </p:nvPr>
        </p:nvSpPr>
        <p:spPr>
          <a:xfrm>
            <a:off x="184212" y="1798638"/>
            <a:ext cx="8775576" cy="4114800"/>
          </a:xfrm>
        </p:spPr>
        <p:txBody>
          <a:bodyPr lIns="92075" tIns="46038" rIns="92075" bIns="46038"/>
          <a:lstStyle/>
          <a:p>
            <a:pPr marL="750296" indent="-750296" eaLnBrk="1" hangingPunct="1">
              <a:buNone/>
              <a:defRPr/>
            </a:pPr>
            <a:r>
              <a:rPr lang="ja-JP" altLang="en-US" dirty="0">
                <a:latin typeface="ＭＳ Ｐゴシック" panose="020B0600070205080204" pitchFamily="50" charset="-128"/>
              </a:rPr>
              <a:t>・国勢調査：世帯を対象とした統計調査の基礎となる統計</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・人口動態調査：毎月の出生、死亡、婚姻、離婚の全数を把握する</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・人口推計：国勢調査実施間の毎月の人口を推計</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・住民基本台帳人口：住民基本台帳の登録人口</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　</a:t>
            </a:r>
            <a:r>
              <a:rPr lang="en-US" altLang="ja-JP" dirty="0">
                <a:latin typeface="ＭＳ Ｐゴシック" panose="020B0600070205080204" pitchFamily="50" charset="-128"/>
              </a:rPr>
              <a:t>2014</a:t>
            </a:r>
            <a:r>
              <a:rPr lang="ja-JP" altLang="en-US" dirty="0">
                <a:latin typeface="ＭＳ Ｐゴシック" panose="020B0600070205080204" pitchFamily="50" charset="-128"/>
              </a:rPr>
              <a:t>年調査：調査期日変更　</a:t>
            </a:r>
            <a:r>
              <a:rPr lang="en-US" altLang="ja-JP" dirty="0">
                <a:latin typeface="ＭＳ Ｐゴシック" panose="020B0600070205080204" pitchFamily="50" charset="-128"/>
              </a:rPr>
              <a:t>3</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31</a:t>
            </a:r>
            <a:r>
              <a:rPr lang="ja-JP" altLang="en-US" dirty="0">
                <a:latin typeface="ＭＳ Ｐゴシック" panose="020B0600070205080204" pitchFamily="50" charset="-128"/>
              </a:rPr>
              <a:t>日→</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a:t>
            </a:r>
            <a:r>
              <a:rPr lang="ja-JP" altLang="en-US" dirty="0">
                <a:latin typeface="ＭＳ Ｐゴシック" panose="020B0600070205080204" pitchFamily="50" charset="-128"/>
              </a:rPr>
              <a:t>日</a:t>
            </a:r>
            <a:endParaRPr lang="en-US" altLang="ja-JP"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外国人住民調査開始（</a:t>
            </a:r>
            <a:r>
              <a:rPr lang="en-US" altLang="ja-JP" sz="2800" dirty="0">
                <a:latin typeface="ＭＳ Ｐゴシック" panose="020B0600070205080204" pitchFamily="50" charset="-128"/>
              </a:rPr>
              <a:t>2014</a:t>
            </a:r>
            <a:r>
              <a:rPr lang="ja-JP" altLang="en-US" sz="2800" dirty="0">
                <a:latin typeface="ＭＳ Ｐゴシック" panose="020B0600070205080204" pitchFamily="50" charset="-128"/>
              </a:rPr>
              <a:t>年</a:t>
            </a:r>
            <a:r>
              <a:rPr lang="en-US" altLang="ja-JP" sz="2800" dirty="0">
                <a:latin typeface="ＭＳ Ｐゴシック" panose="020B0600070205080204" pitchFamily="50" charset="-128"/>
              </a:rPr>
              <a:t>7</a:t>
            </a:r>
            <a:r>
              <a:rPr lang="ja-JP" altLang="en-US" sz="2800" dirty="0">
                <a:latin typeface="ＭＳ Ｐゴシック" panose="020B0600070205080204" pitchFamily="50" charset="-128"/>
              </a:rPr>
              <a:t>月</a:t>
            </a:r>
            <a:r>
              <a:rPr lang="en-US" altLang="ja-JP" sz="2800" dirty="0">
                <a:latin typeface="ＭＳ Ｐゴシック" panose="020B0600070205080204" pitchFamily="50" charset="-128"/>
              </a:rPr>
              <a:t>9</a:t>
            </a:r>
            <a:r>
              <a:rPr lang="ja-JP" altLang="en-US" sz="2800" dirty="0">
                <a:latin typeface="ＭＳ Ｐゴシック" panose="020B0600070205080204" pitchFamily="50" charset="-128"/>
              </a:rPr>
              <a:t>日から対象）</a:t>
            </a:r>
            <a:endParaRPr lang="en-US" altLang="ja-JP" sz="2800" dirty="0">
              <a:latin typeface="ＭＳ Ｐゴシック" panose="020B0600070205080204" pitchFamily="50" charset="-128"/>
            </a:endParaRPr>
          </a:p>
          <a:p>
            <a:pPr marL="750296" indent="-750296" eaLnBrk="1" hangingPunct="1">
              <a:buNone/>
              <a:defRPr/>
            </a:pPr>
            <a:r>
              <a:rPr lang="ja-JP" altLang="en-US" dirty="0">
                <a:latin typeface="ＭＳ Ｐゴシック" panose="020B0600070205080204" pitchFamily="50" charset="-128"/>
              </a:rPr>
              <a:t>　</a:t>
            </a:r>
            <a:endParaRPr lang="ja-JP"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endParaRPr lang="ja-JP" altLang="en-US" sz="2800" dirty="0">
              <a:latin typeface="+mn-ea"/>
            </a:endParaRPr>
          </a:p>
          <a:p>
            <a:pPr eaLnBrk="1" hangingPunct="1">
              <a:lnSpc>
                <a:spcPct val="90000"/>
              </a:lnSpc>
              <a:buFont typeface="Wingdings" panose="05000000000000000000" pitchFamily="2" charset="2"/>
              <a:buNone/>
              <a:defRPr/>
            </a:pPr>
            <a:endParaRPr lang="ja-JP" altLang="en-US" sz="2800" dirty="0">
              <a:latin typeface="+mn-ea"/>
            </a:endParaRPr>
          </a:p>
        </p:txBody>
      </p:sp>
      <p:sp>
        <p:nvSpPr>
          <p:cNvPr id="8196" name="Text Box 4">
            <a:extLst>
              <a:ext uri="{FF2B5EF4-FFF2-40B4-BE49-F238E27FC236}">
                <a16:creationId xmlns:a16="http://schemas.microsoft.com/office/drawing/2014/main" id="{A5C3099D-1800-4777-9994-9A4E7C7CFA43}"/>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Tree>
    <p:extLst>
      <p:ext uri="{BB962C8B-B14F-4D97-AF65-F5344CB8AC3E}">
        <p14:creationId xmlns:p14="http://schemas.microsoft.com/office/powerpoint/2010/main" val="1063431453"/>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a:extLst>
              <a:ext uri="{FF2B5EF4-FFF2-40B4-BE49-F238E27FC236}">
                <a16:creationId xmlns:a16="http://schemas.microsoft.com/office/drawing/2014/main" id="{E678903E-BD3E-43D6-8FE6-065AAB6ED67F}"/>
              </a:ext>
            </a:extLst>
          </p:cNvPr>
          <p:cNvSpPr>
            <a:spLocks noGrp="1" noChangeArrowheads="1"/>
          </p:cNvSpPr>
          <p:nvPr>
            <p:ph type="title"/>
          </p:nvPr>
        </p:nvSpPr>
        <p:spPr>
          <a:xfrm>
            <a:off x="398711" y="-176524"/>
            <a:ext cx="8548439" cy="1462087"/>
          </a:xfrm>
        </p:spPr>
        <p:txBody>
          <a:bodyPr lIns="92075" tIns="46038" rIns="92075" bIns="46038"/>
          <a:lstStyle/>
          <a:p>
            <a:pPr eaLnBrk="1" hangingPunct="1">
              <a:defRPr/>
            </a:pPr>
            <a:r>
              <a:rPr lang="ja-JP" altLang="en-US" sz="4000" dirty="0">
                <a:latin typeface="+mn-ea"/>
                <a:ea typeface="+mn-ea"/>
              </a:rPr>
              <a:t>　地域人口データによる</a:t>
            </a:r>
            <a:r>
              <a:rPr lang="en-US" altLang="ja-JP" sz="4000" dirty="0">
                <a:latin typeface="+mn-ea"/>
                <a:ea typeface="+mn-ea"/>
              </a:rPr>
              <a:t>EBPM</a:t>
            </a:r>
            <a:r>
              <a:rPr lang="ja-JP" altLang="en-US" sz="4000" dirty="0">
                <a:latin typeface="+mn-ea"/>
                <a:ea typeface="+mn-ea"/>
              </a:rPr>
              <a:t>推進２</a:t>
            </a:r>
            <a:endParaRPr lang="ja-JP" altLang="ja-JP" sz="4000" dirty="0">
              <a:latin typeface="+mn-ea"/>
              <a:ea typeface="+mn-ea"/>
            </a:endParaRPr>
          </a:p>
        </p:txBody>
      </p:sp>
      <p:sp>
        <p:nvSpPr>
          <p:cNvPr id="4100" name="Rectangle 3">
            <a:extLst>
              <a:ext uri="{FF2B5EF4-FFF2-40B4-BE49-F238E27FC236}">
                <a16:creationId xmlns:a16="http://schemas.microsoft.com/office/drawing/2014/main" id="{CDB30B18-7C42-4327-99DD-85C799B79689}"/>
              </a:ext>
            </a:extLst>
          </p:cNvPr>
          <p:cNvSpPr>
            <a:spLocks noGrp="1" noChangeArrowheads="1"/>
          </p:cNvSpPr>
          <p:nvPr>
            <p:ph type="body" idx="1"/>
          </p:nvPr>
        </p:nvSpPr>
        <p:spPr>
          <a:xfrm>
            <a:off x="208087" y="1922463"/>
            <a:ext cx="8739063" cy="3352800"/>
          </a:xfrm>
        </p:spPr>
        <p:txBody>
          <a:bodyPr lIns="92075" tIns="46038" rIns="92075" bIns="46038"/>
          <a:lstStyle/>
          <a:p>
            <a:pPr eaLnBrk="1" hangingPunct="1">
              <a:buNone/>
              <a:defRPr/>
            </a:pPr>
            <a:r>
              <a:rPr lang="ja-JP" altLang="en-US" dirty="0">
                <a:latin typeface="+mn-ea"/>
              </a:rPr>
              <a:t>対象：自治体</a:t>
            </a:r>
            <a:r>
              <a:rPr lang="en-US" altLang="ja-JP" dirty="0">
                <a:latin typeface="+mn-ea"/>
              </a:rPr>
              <a:t>(</a:t>
            </a:r>
            <a:r>
              <a:rPr lang="ja-JP" altLang="en-US" dirty="0">
                <a:latin typeface="+mn-ea"/>
              </a:rPr>
              <a:t>県、市町）、大学</a:t>
            </a:r>
            <a:r>
              <a:rPr lang="en-US" altLang="ja-JP" dirty="0">
                <a:latin typeface="+mn-ea"/>
              </a:rPr>
              <a:t>(</a:t>
            </a:r>
            <a:r>
              <a:rPr lang="ja-JP" altLang="en-US" dirty="0">
                <a:latin typeface="+mn-ea"/>
              </a:rPr>
              <a:t>教員、学生）、県民</a:t>
            </a:r>
            <a:endParaRPr lang="en-US" altLang="ja-JP" dirty="0">
              <a:latin typeface="+mn-ea"/>
            </a:endParaRPr>
          </a:p>
          <a:p>
            <a:pPr eaLnBrk="1" hangingPunct="1">
              <a:buNone/>
              <a:defRPr/>
            </a:pPr>
            <a:r>
              <a:rPr lang="ja-JP" altLang="en-US" dirty="0">
                <a:latin typeface="+mn-ea"/>
              </a:rPr>
              <a:t>政策統計の作成、提供</a:t>
            </a:r>
            <a:r>
              <a:rPr lang="en-US" altLang="ja-JP" dirty="0">
                <a:latin typeface="+mn-ea"/>
              </a:rPr>
              <a:t>(web</a:t>
            </a:r>
            <a:r>
              <a:rPr lang="ja-JP" altLang="en-US" dirty="0">
                <a:latin typeface="+mn-ea"/>
              </a:rPr>
              <a:t>ページ等）</a:t>
            </a:r>
          </a:p>
          <a:p>
            <a:pPr eaLnBrk="1" hangingPunct="1">
              <a:buNone/>
              <a:defRPr/>
            </a:pPr>
            <a:r>
              <a:rPr lang="ja-JP" altLang="en-US" dirty="0">
                <a:latin typeface="+mn-ea"/>
              </a:rPr>
              <a:t>　人口分析ワークシート：分析加工プロセスシート</a:t>
            </a:r>
            <a:endParaRPr lang="en-US" altLang="ja-JP" dirty="0">
              <a:latin typeface="+mn-ea"/>
            </a:endParaRPr>
          </a:p>
          <a:p>
            <a:pPr eaLnBrk="1" hangingPunct="1">
              <a:buNone/>
              <a:defRPr/>
            </a:pPr>
            <a:r>
              <a:rPr lang="ja-JP" altLang="en-US" dirty="0">
                <a:latin typeface="+mn-ea"/>
              </a:rPr>
              <a:t>　関連データの作成、分析</a:t>
            </a:r>
            <a:r>
              <a:rPr lang="en-US" altLang="ja-JP" dirty="0">
                <a:latin typeface="+mn-ea"/>
              </a:rPr>
              <a:t>(</a:t>
            </a:r>
            <a:r>
              <a:rPr lang="ja-JP" altLang="en-US" dirty="0">
                <a:latin typeface="+mn-ea"/>
              </a:rPr>
              <a:t>短期、中期、長期）</a:t>
            </a:r>
            <a:endParaRPr lang="en-US" altLang="ja-JP" dirty="0">
              <a:latin typeface="+mn-ea"/>
            </a:endParaRPr>
          </a:p>
          <a:p>
            <a:pPr eaLnBrk="1" hangingPunct="1">
              <a:buNone/>
              <a:defRPr/>
            </a:pPr>
            <a:r>
              <a:rPr lang="ja-JP" altLang="en-US" dirty="0">
                <a:latin typeface="+mn-ea"/>
              </a:rPr>
              <a:t>　・地域人口長期時系列（</a:t>
            </a:r>
            <a:r>
              <a:rPr lang="en-US" altLang="ja-JP" dirty="0">
                <a:latin typeface="+mn-ea"/>
              </a:rPr>
              <a:t>1872</a:t>
            </a:r>
            <a:r>
              <a:rPr lang="ja-JP" altLang="en-US" dirty="0">
                <a:latin typeface="+mn-ea"/>
              </a:rPr>
              <a:t>年～</a:t>
            </a:r>
            <a:r>
              <a:rPr lang="en-US" altLang="ja-JP" dirty="0">
                <a:latin typeface="+mn-ea"/>
              </a:rPr>
              <a:t>2023</a:t>
            </a:r>
            <a:r>
              <a:rPr lang="ja-JP" altLang="en-US" dirty="0">
                <a:latin typeface="+mn-ea"/>
              </a:rPr>
              <a:t>年）</a:t>
            </a:r>
            <a:endParaRPr lang="en-US" altLang="ja-JP" dirty="0">
              <a:latin typeface="+mn-ea"/>
            </a:endParaRPr>
          </a:p>
          <a:p>
            <a:pPr eaLnBrk="1" hangingPunct="1">
              <a:buNone/>
              <a:defRPr/>
            </a:pPr>
            <a:r>
              <a:rPr lang="ja-JP" altLang="en-US" dirty="0">
                <a:latin typeface="+mn-ea"/>
              </a:rPr>
              <a:t>　・県内地域将来人口推計（</a:t>
            </a:r>
            <a:r>
              <a:rPr lang="en-US" altLang="ja-JP" dirty="0">
                <a:latin typeface="+mn-ea"/>
              </a:rPr>
              <a:t>2020</a:t>
            </a:r>
            <a:r>
              <a:rPr lang="ja-JP" altLang="en-US" dirty="0">
                <a:latin typeface="+mn-ea"/>
              </a:rPr>
              <a:t>年～</a:t>
            </a:r>
            <a:r>
              <a:rPr lang="en-US" altLang="ja-JP" dirty="0">
                <a:latin typeface="+mn-ea"/>
              </a:rPr>
              <a:t>2060</a:t>
            </a:r>
            <a:r>
              <a:rPr lang="ja-JP" altLang="en-US" dirty="0">
                <a:latin typeface="+mn-ea"/>
              </a:rPr>
              <a:t>年）</a:t>
            </a:r>
            <a:endParaRPr lang="en-US" altLang="ja-JP" dirty="0">
              <a:latin typeface="+mn-ea"/>
            </a:endParaRPr>
          </a:p>
          <a:p>
            <a:pPr eaLnBrk="1" hangingPunct="1">
              <a:buNone/>
              <a:defRPr/>
            </a:pPr>
            <a:r>
              <a:rPr lang="ja-JP" altLang="en-US" dirty="0">
                <a:latin typeface="+mn-ea"/>
              </a:rPr>
              <a:t>　・交流人口・関係人口の推計</a:t>
            </a:r>
            <a:r>
              <a:rPr lang="en-US" altLang="ja-JP" dirty="0">
                <a:latin typeface="+mn-ea"/>
              </a:rPr>
              <a:t>(2015</a:t>
            </a:r>
            <a:r>
              <a:rPr lang="ja-JP" altLang="en-US" dirty="0">
                <a:latin typeface="+mn-ea"/>
              </a:rPr>
              <a:t>年～</a:t>
            </a:r>
            <a:r>
              <a:rPr lang="en-US" altLang="ja-JP" dirty="0">
                <a:latin typeface="+mn-ea"/>
              </a:rPr>
              <a:t>2023</a:t>
            </a:r>
            <a:r>
              <a:rPr lang="ja-JP" altLang="en-US" dirty="0">
                <a:latin typeface="+mn-ea"/>
              </a:rPr>
              <a:t>年）</a:t>
            </a:r>
            <a:endParaRPr lang="en-US" altLang="ja-JP" dirty="0">
              <a:latin typeface="+mn-ea"/>
            </a:endParaRPr>
          </a:p>
          <a:p>
            <a:pPr eaLnBrk="1" hangingPunct="1">
              <a:buNone/>
              <a:defRPr/>
            </a:pPr>
            <a:r>
              <a:rPr lang="ja-JP" altLang="en-US" dirty="0">
                <a:latin typeface="+mn-ea"/>
              </a:rPr>
              <a:t>　・人口移動分析</a:t>
            </a:r>
            <a:r>
              <a:rPr lang="en-US" altLang="ja-JP" dirty="0">
                <a:latin typeface="+mn-ea"/>
              </a:rPr>
              <a:t>(OD</a:t>
            </a:r>
            <a:r>
              <a:rPr lang="ja-JP" altLang="en-US" dirty="0">
                <a:latin typeface="+mn-ea"/>
              </a:rPr>
              <a:t>表</a:t>
            </a:r>
            <a:r>
              <a:rPr lang="en-US" altLang="ja-JP" dirty="0">
                <a:latin typeface="+mn-ea"/>
              </a:rPr>
              <a:t>)(2014</a:t>
            </a:r>
            <a:r>
              <a:rPr lang="ja-JP" altLang="en-US" dirty="0">
                <a:latin typeface="+mn-ea"/>
              </a:rPr>
              <a:t>年～</a:t>
            </a:r>
            <a:r>
              <a:rPr lang="en-US" altLang="ja-JP" dirty="0">
                <a:latin typeface="+mn-ea"/>
              </a:rPr>
              <a:t>2022</a:t>
            </a:r>
            <a:r>
              <a:rPr lang="ja-JP" altLang="en-US" dirty="0">
                <a:latin typeface="+mn-ea"/>
              </a:rPr>
              <a:t>年）</a:t>
            </a:r>
          </a:p>
          <a:p>
            <a:pPr eaLnBrk="1" hangingPunct="1">
              <a:buFont typeface="Wingdings" panose="05000000000000000000" pitchFamily="2" charset="2"/>
              <a:buNone/>
              <a:defRPr/>
            </a:pPr>
            <a:r>
              <a:rPr lang="ja-JP" altLang="en-US" sz="3600" dirty="0">
                <a:latin typeface="+mn-ea"/>
              </a:rPr>
              <a:t>　</a:t>
            </a:r>
            <a:endParaRPr lang="ja-JP" altLang="ja-JP" sz="3600" dirty="0">
              <a:latin typeface="+mn-ea"/>
            </a:endParaRPr>
          </a:p>
        </p:txBody>
      </p:sp>
      <p:sp>
        <p:nvSpPr>
          <p:cNvPr id="7173" name="Text Box 4">
            <a:extLst>
              <a:ext uri="{FF2B5EF4-FFF2-40B4-BE49-F238E27FC236}">
                <a16:creationId xmlns:a16="http://schemas.microsoft.com/office/drawing/2014/main" id="{3E87314F-CB28-4712-B845-AC5303CCC519}"/>
              </a:ext>
            </a:extLst>
          </p:cNvPr>
          <p:cNvSpPr txBox="1">
            <a:spLocks noChangeArrowheads="1"/>
          </p:cNvSpPr>
          <p:nvPr/>
        </p:nvSpPr>
        <p:spPr bwMode="auto">
          <a:xfrm>
            <a:off x="8301038" y="5456238"/>
            <a:ext cx="184150"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ACCB21D4-FCDE-4519-AF50-DF5175F4829A}"/>
              </a:ext>
            </a:extLst>
          </p:cNvPr>
          <p:cNvSpPr>
            <a:spLocks noGrp="1"/>
          </p:cNvSpPr>
          <p:nvPr>
            <p:ph type="sldNum" sz="quarter" idx="12"/>
          </p:nvPr>
        </p:nvSpPr>
        <p:spPr/>
        <p:txBody>
          <a:bodyPr/>
          <a:lstStyle/>
          <a:p>
            <a:pPr>
              <a:defRPr/>
            </a:pPr>
            <a:fld id="{2BBC958A-074F-46DE-B2F6-7D11F218B868}" type="slidenum">
              <a:rPr lang="ja-JP" altLang="en-US" smtClean="0"/>
              <a:pPr>
                <a:defRPr/>
              </a:pPr>
              <a:t>40</a:t>
            </a:fld>
            <a:endParaRPr lang="en-US" altLang="ja-JP"/>
          </a:p>
        </p:txBody>
      </p:sp>
    </p:spTree>
    <p:extLst>
      <p:ext uri="{BB962C8B-B14F-4D97-AF65-F5344CB8AC3E}">
        <p14:creationId xmlns:p14="http://schemas.microsoft.com/office/powerpoint/2010/main" val="716692765"/>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EA11930-4575-4FA8-B76F-D123E723ECF7}"/>
              </a:ext>
            </a:extLst>
          </p:cNvPr>
          <p:cNvSpPr>
            <a:spLocks noGrp="1" noChangeArrowheads="1"/>
          </p:cNvSpPr>
          <p:nvPr>
            <p:ph type="title"/>
          </p:nvPr>
        </p:nvSpPr>
        <p:spPr>
          <a:xfrm>
            <a:off x="395536" y="1419729"/>
            <a:ext cx="8893175" cy="766762"/>
          </a:xfrm>
        </p:spPr>
        <p:txBody>
          <a:bodyPr lIns="92075" tIns="46038" rIns="92075" bIns="46038"/>
          <a:lstStyle/>
          <a:p>
            <a:pPr eaLnBrk="1" hangingPunct="1">
              <a:defRPr/>
            </a:pPr>
            <a:r>
              <a:rPr lang="ja-JP" altLang="en-US" sz="4000" dirty="0">
                <a:latin typeface="+mn-ea"/>
                <a:ea typeface="+mn-ea"/>
              </a:rPr>
              <a:t>兵庫県</a:t>
            </a:r>
            <a:r>
              <a:rPr lang="ja-JP" altLang="ja-JP" sz="4000" dirty="0">
                <a:latin typeface="+mn-ea"/>
                <a:ea typeface="+mn-ea"/>
              </a:rPr>
              <a:t>人口</a:t>
            </a:r>
            <a:r>
              <a:rPr lang="ja-JP" altLang="en-US" sz="4000" dirty="0">
                <a:latin typeface="+mn-ea"/>
                <a:ea typeface="+mn-ea"/>
              </a:rPr>
              <a:t>の推移（</a:t>
            </a:r>
            <a:r>
              <a:rPr lang="en-US" altLang="ja-JP" sz="4000" dirty="0">
                <a:latin typeface="+mn-ea"/>
                <a:ea typeface="+mn-ea"/>
              </a:rPr>
              <a:t>2003</a:t>
            </a:r>
            <a:r>
              <a:rPr lang="ja-JP" altLang="en-US" sz="4000" dirty="0">
                <a:latin typeface="+mn-ea"/>
                <a:ea typeface="+mn-ea"/>
              </a:rPr>
              <a:t>年～</a:t>
            </a:r>
            <a:r>
              <a:rPr lang="en-US" altLang="ja-JP" sz="4000" dirty="0">
                <a:latin typeface="+mn-ea"/>
                <a:ea typeface="+mn-ea"/>
              </a:rPr>
              <a:t>2023</a:t>
            </a:r>
            <a:r>
              <a:rPr lang="ja-JP" altLang="en-US" sz="4000" dirty="0">
                <a:latin typeface="+mn-ea"/>
                <a:ea typeface="+mn-ea"/>
              </a:rPr>
              <a:t>年）</a:t>
            </a:r>
            <a:br>
              <a:rPr lang="en-US" altLang="ja-JP" sz="4000" dirty="0">
                <a:latin typeface="+mn-ea"/>
                <a:ea typeface="+mn-ea"/>
              </a:rPr>
            </a:br>
            <a:r>
              <a:rPr lang="ja-JP" altLang="en-US" sz="3200" dirty="0">
                <a:latin typeface="+mn-ea"/>
                <a:ea typeface="+mn-ea"/>
              </a:rPr>
              <a:t>総務省「国勢調査」「人口推計」</a:t>
            </a:r>
            <a:br>
              <a:rPr lang="en-US" altLang="ja-JP" sz="3200" dirty="0">
                <a:latin typeface="+mn-ea"/>
                <a:ea typeface="+mn-ea"/>
              </a:rPr>
            </a:br>
            <a:endParaRPr lang="ja-JP" altLang="ja-JP" sz="3200" dirty="0">
              <a:latin typeface="+mn-ea"/>
              <a:ea typeface="+mn-ea"/>
            </a:endParaRPr>
          </a:p>
        </p:txBody>
      </p:sp>
      <p:sp>
        <p:nvSpPr>
          <p:cNvPr id="43011" name="Text Box 4">
            <a:extLst>
              <a:ext uri="{FF2B5EF4-FFF2-40B4-BE49-F238E27FC236}">
                <a16:creationId xmlns:a16="http://schemas.microsoft.com/office/drawing/2014/main" id="{F63E7A21-2ACC-4812-B68E-074F7A450BC0}"/>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pic>
        <p:nvPicPr>
          <p:cNvPr id="3" name="図 2">
            <a:extLst>
              <a:ext uri="{FF2B5EF4-FFF2-40B4-BE49-F238E27FC236}">
                <a16:creationId xmlns:a16="http://schemas.microsoft.com/office/drawing/2014/main" id="{EE9399DA-4516-4E64-9070-DD971A5A3F95}"/>
              </a:ext>
            </a:extLst>
          </p:cNvPr>
          <p:cNvPicPr>
            <a:picLocks noChangeAspect="1"/>
          </p:cNvPicPr>
          <p:nvPr/>
        </p:nvPicPr>
        <p:blipFill>
          <a:blip r:embed="rId3"/>
          <a:stretch>
            <a:fillRect/>
          </a:stretch>
        </p:blipFill>
        <p:spPr>
          <a:xfrm>
            <a:off x="196850" y="1968210"/>
            <a:ext cx="8750300" cy="4110328"/>
          </a:xfrm>
          <a:prstGeom prst="rect">
            <a:avLst/>
          </a:prstGeom>
        </p:spPr>
      </p:pic>
      <p:sp>
        <p:nvSpPr>
          <p:cNvPr id="4" name="スライド番号プレースホルダー 3">
            <a:extLst>
              <a:ext uri="{FF2B5EF4-FFF2-40B4-BE49-F238E27FC236}">
                <a16:creationId xmlns:a16="http://schemas.microsoft.com/office/drawing/2014/main" id="{E991FF49-659A-4173-9A5C-6DE4904D6681}"/>
              </a:ext>
            </a:extLst>
          </p:cNvPr>
          <p:cNvSpPr>
            <a:spLocks noGrp="1"/>
          </p:cNvSpPr>
          <p:nvPr>
            <p:ph type="sldNum" sz="quarter" idx="12"/>
          </p:nvPr>
        </p:nvSpPr>
        <p:spPr/>
        <p:txBody>
          <a:bodyPr/>
          <a:lstStyle/>
          <a:p>
            <a:fld id="{A0759155-9DD6-4D38-B745-DC27E71AA999}" type="slidenum">
              <a:rPr lang="ja-JP" altLang="en-US" smtClean="0"/>
              <a:pPr/>
              <a:t>5</a:t>
            </a:fld>
            <a:endParaRPr lang="en-US" altLang="ja-JP"/>
          </a:p>
        </p:txBody>
      </p:sp>
    </p:spTree>
    <p:extLst>
      <p:ext uri="{BB962C8B-B14F-4D97-AF65-F5344CB8AC3E}">
        <p14:creationId xmlns:p14="http://schemas.microsoft.com/office/powerpoint/2010/main" val="3931930464"/>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A6CA29C-E470-4842-B034-01D1C3CDD5B1}"/>
              </a:ext>
            </a:extLst>
          </p:cNvPr>
          <p:cNvSpPr>
            <a:spLocks noGrp="1" noChangeArrowheads="1"/>
          </p:cNvSpPr>
          <p:nvPr>
            <p:ph type="title"/>
          </p:nvPr>
        </p:nvSpPr>
        <p:spPr/>
        <p:txBody>
          <a:bodyPr lIns="92075" tIns="46038" rIns="92075" bIns="46038"/>
          <a:lstStyle/>
          <a:p>
            <a:pPr eaLnBrk="1" hangingPunct="1">
              <a:defRPr/>
            </a:pPr>
            <a:r>
              <a:rPr lang="ja-JP" altLang="ja-JP" sz="4000" dirty="0">
                <a:latin typeface="+mn-ea"/>
                <a:ea typeface="+mn-ea"/>
              </a:rPr>
              <a:t>国勢調査の概要</a:t>
            </a:r>
            <a:r>
              <a:rPr lang="ja-JP" altLang="en-US" sz="4000" dirty="0">
                <a:latin typeface="+mn-ea"/>
                <a:ea typeface="+mn-ea"/>
              </a:rPr>
              <a:t>　</a:t>
            </a:r>
            <a:endParaRPr lang="ja-JP" altLang="ja-JP" sz="3600" dirty="0">
              <a:latin typeface="+mn-ea"/>
              <a:ea typeface="+mn-ea"/>
            </a:endParaRPr>
          </a:p>
        </p:txBody>
      </p:sp>
      <p:sp>
        <p:nvSpPr>
          <p:cNvPr id="11267" name="Rectangle 3">
            <a:extLst>
              <a:ext uri="{FF2B5EF4-FFF2-40B4-BE49-F238E27FC236}">
                <a16:creationId xmlns:a16="http://schemas.microsoft.com/office/drawing/2014/main" id="{7D9B68E2-86D8-40EC-82BB-2F2B516D6519}"/>
              </a:ext>
            </a:extLst>
          </p:cNvPr>
          <p:cNvSpPr>
            <a:spLocks noGrp="1" noChangeArrowheads="1"/>
          </p:cNvSpPr>
          <p:nvPr>
            <p:ph type="body" idx="1"/>
          </p:nvPr>
        </p:nvSpPr>
        <p:spPr>
          <a:xfrm>
            <a:off x="251619" y="2108949"/>
            <a:ext cx="8640762" cy="4114800"/>
          </a:xfrm>
        </p:spPr>
        <p:txBody>
          <a:bodyPr lIns="92075" tIns="46038" rIns="92075" bIns="46038"/>
          <a:lstStyle/>
          <a:p>
            <a:pPr eaLnBrk="1" hangingPunct="1">
              <a:lnSpc>
                <a:spcPct val="90000"/>
              </a:lnSpc>
              <a:buFont typeface="Wingdings" panose="05000000000000000000" pitchFamily="2" charset="2"/>
              <a:buNone/>
              <a:defRPr/>
            </a:pPr>
            <a:r>
              <a:rPr lang="ja-JP" altLang="en-US" dirty="0">
                <a:latin typeface="+mn-ea"/>
              </a:rPr>
              <a:t>１　調査の目的：国内の人口、世帯、産業構造等を明らかにし、各種行政施策の基礎資料を得る。</a:t>
            </a:r>
          </a:p>
          <a:p>
            <a:pPr eaLnBrk="1" hangingPunct="1">
              <a:lnSpc>
                <a:spcPct val="90000"/>
              </a:lnSpc>
              <a:buFont typeface="Wingdings" panose="05000000000000000000" pitchFamily="2" charset="2"/>
              <a:buNone/>
              <a:defRPr/>
            </a:pPr>
            <a:r>
              <a:rPr lang="ja-JP" altLang="en-US" dirty="0">
                <a:latin typeface="+mn-ea"/>
              </a:rPr>
              <a:t>２　調査対象：日本国内に常住している者（外国政府の外交使節団等を除く）</a:t>
            </a:r>
          </a:p>
          <a:p>
            <a:pPr eaLnBrk="1" hangingPunct="1">
              <a:lnSpc>
                <a:spcPct val="90000"/>
              </a:lnSpc>
              <a:buFont typeface="Wingdings" panose="05000000000000000000" pitchFamily="2" charset="2"/>
              <a:buNone/>
              <a:defRPr/>
            </a:pPr>
            <a:r>
              <a:rPr lang="ja-JP" altLang="en-US" dirty="0">
                <a:latin typeface="+mn-ea"/>
              </a:rPr>
              <a:t>３　調査項目</a:t>
            </a:r>
          </a:p>
          <a:p>
            <a:pPr eaLnBrk="1" hangingPunct="1">
              <a:lnSpc>
                <a:spcPct val="90000"/>
              </a:lnSpc>
              <a:buFont typeface="Wingdings" panose="05000000000000000000" pitchFamily="2" charset="2"/>
              <a:buNone/>
              <a:defRPr/>
            </a:pPr>
            <a:r>
              <a:rPr lang="ja-JP" altLang="en-US" dirty="0">
                <a:latin typeface="+mn-ea"/>
              </a:rPr>
              <a:t>　世帯員：性別、出生年月、配偶関係、国籍、</a:t>
            </a:r>
          </a:p>
          <a:p>
            <a:pPr eaLnBrk="1" hangingPunct="1">
              <a:lnSpc>
                <a:spcPct val="90000"/>
              </a:lnSpc>
              <a:buFont typeface="Wingdings" panose="05000000000000000000" pitchFamily="2" charset="2"/>
              <a:buNone/>
              <a:defRPr/>
            </a:pPr>
            <a:r>
              <a:rPr lang="ja-JP" altLang="en-US" dirty="0">
                <a:latin typeface="+mn-ea"/>
              </a:rPr>
              <a:t>　　　　　就業状態、仕事の種類、通勤・通学地</a:t>
            </a:r>
          </a:p>
          <a:p>
            <a:pPr eaLnBrk="1" hangingPunct="1">
              <a:lnSpc>
                <a:spcPct val="90000"/>
              </a:lnSpc>
              <a:buFont typeface="Wingdings" panose="05000000000000000000" pitchFamily="2" charset="2"/>
              <a:buNone/>
              <a:defRPr/>
            </a:pPr>
            <a:r>
              <a:rPr lang="ja-JP" altLang="en-US" dirty="0">
                <a:latin typeface="+mn-ea"/>
              </a:rPr>
              <a:t>　世帯：世帯の種類、世帯員数、住居の種類等</a:t>
            </a:r>
          </a:p>
        </p:txBody>
      </p:sp>
      <p:sp>
        <p:nvSpPr>
          <p:cNvPr id="37892" name="Text Box 4">
            <a:extLst>
              <a:ext uri="{FF2B5EF4-FFF2-40B4-BE49-F238E27FC236}">
                <a16:creationId xmlns:a16="http://schemas.microsoft.com/office/drawing/2014/main" id="{26DBE4AD-FB52-4A22-AC39-BC9A02BB6898}"/>
              </a:ext>
            </a:extLst>
          </p:cNvPr>
          <p:cNvSpPr txBox="1">
            <a:spLocks noChangeArrowheads="1"/>
          </p:cNvSpPr>
          <p:nvPr/>
        </p:nvSpPr>
        <p:spPr bwMode="auto">
          <a:xfrm>
            <a:off x="8305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FABD2F79-DE19-44A2-930A-66C5A2D81578}"/>
              </a:ext>
            </a:extLst>
          </p:cNvPr>
          <p:cNvSpPr>
            <a:spLocks noGrp="1"/>
          </p:cNvSpPr>
          <p:nvPr>
            <p:ph type="sldNum" sz="quarter" idx="12"/>
          </p:nvPr>
        </p:nvSpPr>
        <p:spPr/>
        <p:txBody>
          <a:bodyPr/>
          <a:lstStyle/>
          <a:p>
            <a:fld id="{E3BD86F4-6799-4DA7-8F98-E0A0F98D7D83}" type="slidenum">
              <a:rPr lang="ja-JP" altLang="en-US" smtClean="0"/>
              <a:pPr/>
              <a:t>6</a:t>
            </a:fld>
            <a:endParaRPr lang="en-US" altLang="ja-JP"/>
          </a:p>
        </p:txBody>
      </p:sp>
    </p:spTree>
    <p:extLst>
      <p:ext uri="{BB962C8B-B14F-4D97-AF65-F5344CB8AC3E}">
        <p14:creationId xmlns:p14="http://schemas.microsoft.com/office/powerpoint/2010/main" val="2673900925"/>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14CE6638-1C51-42DD-89CE-A851F68E86B3}"/>
              </a:ext>
            </a:extLst>
          </p:cNvPr>
          <p:cNvSpPr>
            <a:spLocks noGrp="1" noChangeArrowheads="1"/>
          </p:cNvSpPr>
          <p:nvPr>
            <p:ph type="title"/>
          </p:nvPr>
        </p:nvSpPr>
        <p:spPr>
          <a:xfrm>
            <a:off x="1154113" y="157162"/>
            <a:ext cx="7793037" cy="1462087"/>
          </a:xfrm>
        </p:spPr>
        <p:txBody>
          <a:bodyPr/>
          <a:lstStyle/>
          <a:p>
            <a:pPr eaLnBrk="1" hangingPunct="1">
              <a:defRPr/>
            </a:pPr>
            <a:r>
              <a:rPr lang="ja-JP" altLang="ja-JP" sz="4000" dirty="0">
                <a:latin typeface="+mn-ea"/>
                <a:ea typeface="+mn-ea"/>
              </a:rPr>
              <a:t>調査対象</a:t>
            </a:r>
          </a:p>
        </p:txBody>
      </p:sp>
      <p:sp>
        <p:nvSpPr>
          <p:cNvPr id="12292" name="Rectangle 3">
            <a:extLst>
              <a:ext uri="{FF2B5EF4-FFF2-40B4-BE49-F238E27FC236}">
                <a16:creationId xmlns:a16="http://schemas.microsoft.com/office/drawing/2014/main" id="{152C0243-8EAD-41F0-A977-CDB744646968}"/>
              </a:ext>
            </a:extLst>
          </p:cNvPr>
          <p:cNvSpPr>
            <a:spLocks noGrp="1" noChangeArrowheads="1"/>
          </p:cNvSpPr>
          <p:nvPr>
            <p:ph type="body" idx="1"/>
          </p:nvPr>
        </p:nvSpPr>
        <p:spPr>
          <a:xfrm>
            <a:off x="107504" y="2100263"/>
            <a:ext cx="8559800" cy="4143375"/>
          </a:xfrm>
        </p:spPr>
        <p:txBody>
          <a:bodyPr/>
          <a:lstStyle/>
          <a:p>
            <a:pPr eaLnBrk="1" hangingPunct="1">
              <a:lnSpc>
                <a:spcPct val="90000"/>
              </a:lnSpc>
              <a:buFont typeface="Wingdings" panose="05000000000000000000" pitchFamily="2" charset="2"/>
              <a:buNone/>
              <a:defRPr/>
            </a:pPr>
            <a:r>
              <a:rPr lang="ja-JP" altLang="en-US" dirty="0">
                <a:latin typeface="+mn-ea"/>
              </a:rPr>
              <a:t>・現在人口：調査時現在に居た場所で調査</a:t>
            </a:r>
          </a:p>
          <a:p>
            <a:pPr eaLnBrk="1" hangingPunct="1">
              <a:lnSpc>
                <a:spcPct val="90000"/>
              </a:lnSpc>
              <a:buFont typeface="Wingdings" panose="05000000000000000000" pitchFamily="2" charset="2"/>
              <a:buNone/>
              <a:defRPr/>
            </a:pPr>
            <a:r>
              <a:rPr lang="ja-JP" altLang="en-US" dirty="0">
                <a:latin typeface="+mn-ea"/>
              </a:rPr>
              <a:t>・常住人口：常住している場所で調査された人口</a:t>
            </a:r>
          </a:p>
          <a:p>
            <a:pPr eaLnBrk="1" hangingPunct="1">
              <a:lnSpc>
                <a:spcPct val="90000"/>
              </a:lnSpc>
              <a:buFont typeface="Wingdings" panose="05000000000000000000" pitchFamily="2" charset="2"/>
              <a:buNone/>
              <a:defRPr/>
            </a:pPr>
            <a:r>
              <a:rPr lang="ja-JP" altLang="ja-JP" sz="2800" dirty="0">
                <a:latin typeface="+mn-ea"/>
              </a:rPr>
              <a:t>１　ふだん住んでいる人</a:t>
            </a:r>
            <a:r>
              <a:rPr lang="ja-JP" altLang="en-US" sz="2800" dirty="0">
                <a:latin typeface="+mn-ea"/>
              </a:rPr>
              <a:t>（常住地方式）</a:t>
            </a:r>
          </a:p>
          <a:p>
            <a:pPr eaLnBrk="1" hangingPunct="1">
              <a:lnSpc>
                <a:spcPct val="90000"/>
              </a:lnSpc>
              <a:buFont typeface="Wingdings" panose="05000000000000000000" pitchFamily="2" charset="2"/>
              <a:buNone/>
              <a:defRPr/>
            </a:pPr>
            <a:r>
              <a:rPr lang="ja-JP" altLang="en-US" sz="2800" dirty="0">
                <a:latin typeface="+mn-ea"/>
              </a:rPr>
              <a:t>　住民票など届出に関係なく１０月１日現在</a:t>
            </a:r>
          </a:p>
          <a:p>
            <a:pPr eaLnBrk="1" hangingPunct="1">
              <a:lnSpc>
                <a:spcPct val="90000"/>
              </a:lnSpc>
              <a:buFont typeface="Wingdings" panose="05000000000000000000" pitchFamily="2" charset="2"/>
              <a:buNone/>
              <a:defRPr/>
            </a:pPr>
            <a:r>
              <a:rPr lang="ja-JP" altLang="en-US" sz="2800" dirty="0">
                <a:latin typeface="+mn-ea"/>
              </a:rPr>
              <a:t>　・すでに３ヵ月以上住んでいる人</a:t>
            </a:r>
          </a:p>
          <a:p>
            <a:pPr eaLnBrk="1" hangingPunct="1">
              <a:lnSpc>
                <a:spcPct val="90000"/>
              </a:lnSpc>
              <a:buFont typeface="Wingdings" panose="05000000000000000000" pitchFamily="2" charset="2"/>
              <a:buNone/>
              <a:defRPr/>
            </a:pPr>
            <a:r>
              <a:rPr lang="ja-JP" altLang="en-US" sz="2800" dirty="0">
                <a:latin typeface="+mn-ea"/>
              </a:rPr>
              <a:t>　・まだ３ヵ月にならないが、</a:t>
            </a:r>
            <a:r>
              <a:rPr lang="en-US" altLang="ja-JP" sz="2800" dirty="0">
                <a:latin typeface="+mn-ea"/>
              </a:rPr>
              <a:t>10</a:t>
            </a:r>
            <a:r>
              <a:rPr lang="ja-JP" altLang="en-US" sz="2800" dirty="0">
                <a:latin typeface="+mn-ea"/>
              </a:rPr>
              <a:t>月</a:t>
            </a:r>
            <a:r>
              <a:rPr lang="en-US" altLang="ja-JP" sz="2800" dirty="0">
                <a:latin typeface="+mn-ea"/>
              </a:rPr>
              <a:t>1</a:t>
            </a:r>
            <a:r>
              <a:rPr lang="ja-JP" altLang="en-US" sz="2800" dirty="0">
                <a:latin typeface="+mn-ea"/>
              </a:rPr>
              <a:t>日前後を通じて３ヵ月以上にわたり住むことになっている人</a:t>
            </a:r>
          </a:p>
          <a:p>
            <a:pPr eaLnBrk="1" hangingPunct="1">
              <a:lnSpc>
                <a:spcPct val="90000"/>
              </a:lnSpc>
              <a:buFont typeface="Wingdings" panose="05000000000000000000" pitchFamily="2" charset="2"/>
              <a:buNone/>
              <a:defRPr/>
            </a:pPr>
            <a:r>
              <a:rPr lang="ja-JP" altLang="ja-JP" sz="2800" dirty="0">
                <a:latin typeface="+mn-ea"/>
              </a:rPr>
              <a:t>２　世帯：</a:t>
            </a:r>
            <a:r>
              <a:rPr lang="ja-JP" altLang="en-US" sz="2800" dirty="0">
                <a:latin typeface="+mn-ea"/>
              </a:rPr>
              <a:t>住居と生計をともにしている人々の集まり</a:t>
            </a:r>
            <a:endParaRPr lang="en-US" altLang="ja-JP" sz="2800" dirty="0">
              <a:latin typeface="+mn-ea"/>
            </a:endParaRPr>
          </a:p>
          <a:p>
            <a:pPr eaLnBrk="1" hangingPunct="1">
              <a:lnSpc>
                <a:spcPct val="90000"/>
              </a:lnSpc>
              <a:buFont typeface="Wingdings" panose="05000000000000000000" pitchFamily="2" charset="2"/>
              <a:buNone/>
              <a:defRPr/>
            </a:pPr>
            <a:r>
              <a:rPr lang="ja-JP" altLang="en-US" sz="2800" dirty="0">
                <a:latin typeface="+mn-ea"/>
              </a:rPr>
              <a:t>　　　一人で一戸をかまえている人</a:t>
            </a:r>
          </a:p>
          <a:p>
            <a:pPr eaLnBrk="1" hangingPunct="1">
              <a:lnSpc>
                <a:spcPct val="90000"/>
              </a:lnSpc>
              <a:buFont typeface="Wingdings" panose="05000000000000000000" pitchFamily="2" charset="2"/>
              <a:buNone/>
              <a:defRPr/>
            </a:pPr>
            <a:endParaRPr lang="ja-JP" altLang="ja-JP" sz="3600" dirty="0">
              <a:latin typeface="+mn-ea"/>
            </a:endParaRPr>
          </a:p>
        </p:txBody>
      </p:sp>
      <p:sp>
        <p:nvSpPr>
          <p:cNvPr id="3" name="スライド番号プレースホルダー 2">
            <a:extLst>
              <a:ext uri="{FF2B5EF4-FFF2-40B4-BE49-F238E27FC236}">
                <a16:creationId xmlns:a16="http://schemas.microsoft.com/office/drawing/2014/main" id="{F00D3B2D-390C-4D38-ACD7-B6248CEDCC32}"/>
              </a:ext>
            </a:extLst>
          </p:cNvPr>
          <p:cNvSpPr>
            <a:spLocks noGrp="1"/>
          </p:cNvSpPr>
          <p:nvPr>
            <p:ph type="sldNum" sz="quarter" idx="12"/>
          </p:nvPr>
        </p:nvSpPr>
        <p:spPr/>
        <p:txBody>
          <a:bodyPr/>
          <a:lstStyle/>
          <a:p>
            <a:fld id="{E3BD86F4-6799-4DA7-8F98-E0A0F98D7D83}" type="slidenum">
              <a:rPr lang="ja-JP" altLang="en-US" smtClean="0"/>
              <a:pPr/>
              <a:t>7</a:t>
            </a:fld>
            <a:endParaRPr lang="en-US" altLang="ja-JP"/>
          </a:p>
        </p:txBody>
      </p:sp>
    </p:spTree>
    <p:extLst>
      <p:ext uri="{BB962C8B-B14F-4D97-AF65-F5344CB8AC3E}">
        <p14:creationId xmlns:p14="http://schemas.microsoft.com/office/powerpoint/2010/main" val="1252643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a:extLst>
              <a:ext uri="{FF2B5EF4-FFF2-40B4-BE49-F238E27FC236}">
                <a16:creationId xmlns:a16="http://schemas.microsoft.com/office/drawing/2014/main" id="{F4D9EC3E-2F84-4D39-B9A9-367DCAD5CFFF}"/>
              </a:ext>
            </a:extLst>
          </p:cNvPr>
          <p:cNvSpPr>
            <a:spLocks noGrp="1" noChangeArrowheads="1"/>
          </p:cNvSpPr>
          <p:nvPr>
            <p:ph type="title"/>
          </p:nvPr>
        </p:nvSpPr>
        <p:spPr/>
        <p:txBody>
          <a:bodyPr lIns="84992" tIns="42497" rIns="84992" bIns="42497"/>
          <a:lstStyle/>
          <a:p>
            <a:pPr eaLnBrk="1" hangingPunct="1">
              <a:defRPr/>
            </a:pPr>
            <a:r>
              <a:rPr lang="ja-JP" altLang="ja-JP" sz="4000" dirty="0">
                <a:latin typeface="+mn-ea"/>
                <a:ea typeface="+mn-ea"/>
              </a:rPr>
              <a:t>推計人口の概要</a:t>
            </a:r>
            <a:r>
              <a:rPr lang="ja-JP" altLang="en-US" sz="4000" dirty="0">
                <a:latin typeface="+mn-ea"/>
                <a:ea typeface="+mn-ea"/>
              </a:rPr>
              <a:t>　</a:t>
            </a:r>
            <a:r>
              <a:rPr lang="ja-JP" altLang="en-US" sz="3600" dirty="0">
                <a:latin typeface="+mn-ea"/>
                <a:ea typeface="+mn-ea"/>
              </a:rPr>
              <a:t>加工統計</a:t>
            </a:r>
            <a:endParaRPr lang="ja-JP" altLang="ja-JP" sz="3600" dirty="0">
              <a:latin typeface="+mn-ea"/>
              <a:ea typeface="+mn-ea"/>
            </a:endParaRPr>
          </a:p>
        </p:txBody>
      </p:sp>
      <p:sp>
        <p:nvSpPr>
          <p:cNvPr id="24580" name="Rectangle 3">
            <a:extLst>
              <a:ext uri="{FF2B5EF4-FFF2-40B4-BE49-F238E27FC236}">
                <a16:creationId xmlns:a16="http://schemas.microsoft.com/office/drawing/2014/main" id="{BF48B735-511E-4465-A8C5-72B815A326EF}"/>
              </a:ext>
            </a:extLst>
          </p:cNvPr>
          <p:cNvSpPr>
            <a:spLocks noGrp="1" noChangeArrowheads="1"/>
          </p:cNvSpPr>
          <p:nvPr>
            <p:ph type="body" idx="1"/>
          </p:nvPr>
        </p:nvSpPr>
        <p:spPr>
          <a:xfrm>
            <a:off x="323529" y="2125663"/>
            <a:ext cx="8295010" cy="3798887"/>
          </a:xfrm>
        </p:spPr>
        <p:txBody>
          <a:bodyPr lIns="84992" tIns="42497" rIns="84992" bIns="42497"/>
          <a:lstStyle/>
          <a:p>
            <a:pPr eaLnBrk="1" hangingPunct="1">
              <a:buFont typeface="Wingdings" panose="05000000000000000000" pitchFamily="2" charset="2"/>
              <a:buNone/>
              <a:defRPr/>
            </a:pPr>
            <a:r>
              <a:rPr lang="ja-JP" altLang="en-US" dirty="0">
                <a:latin typeface="+mn-ea"/>
              </a:rPr>
              <a:t>１ 目的：国勢調査の間の時点において毎月の人口の状況を把握する</a:t>
            </a:r>
          </a:p>
          <a:p>
            <a:pPr eaLnBrk="1" hangingPunct="1">
              <a:buFont typeface="Wingdings" panose="05000000000000000000" pitchFamily="2" charset="2"/>
              <a:buNone/>
              <a:defRPr/>
            </a:pPr>
            <a:r>
              <a:rPr lang="ja-JP" altLang="en-US" dirty="0">
                <a:latin typeface="+mn-ea"/>
              </a:rPr>
              <a:t>２ 周期：毎月（毎月</a:t>
            </a:r>
            <a:r>
              <a:rPr lang="en-US" altLang="ja-JP" dirty="0">
                <a:latin typeface="+mn-ea"/>
              </a:rPr>
              <a:t>1</a:t>
            </a:r>
            <a:r>
              <a:rPr lang="ja-JP" altLang="en-US" dirty="0">
                <a:latin typeface="+mn-ea"/>
              </a:rPr>
              <a:t>日現在）</a:t>
            </a:r>
          </a:p>
          <a:p>
            <a:pPr eaLnBrk="1" hangingPunct="1">
              <a:buFont typeface="Wingdings" panose="05000000000000000000" pitchFamily="2" charset="2"/>
              <a:buNone/>
              <a:defRPr/>
            </a:pPr>
            <a:r>
              <a:rPr lang="ja-JP" altLang="en-US" dirty="0">
                <a:latin typeface="+mn-ea"/>
              </a:rPr>
              <a:t>３ 方法：国勢調査の人口をもとに、その後の人口の動きを関連資料から毎月１日現在の人口を算出する</a:t>
            </a:r>
          </a:p>
          <a:p>
            <a:pPr eaLnBrk="1" hangingPunct="1">
              <a:buFont typeface="Wingdings" panose="05000000000000000000" pitchFamily="2" charset="2"/>
              <a:buNone/>
              <a:defRPr/>
            </a:pPr>
            <a:r>
              <a:rPr lang="ja-JP" altLang="en-US" dirty="0">
                <a:latin typeface="+mn-ea"/>
              </a:rPr>
              <a:t>４ 公表：総務省</a:t>
            </a:r>
            <a:r>
              <a:rPr lang="en-US" altLang="ja-JP" dirty="0">
                <a:latin typeface="+mn-ea"/>
              </a:rPr>
              <a:t>(</a:t>
            </a:r>
            <a:r>
              <a:rPr lang="ja-JP" altLang="en-US" dirty="0">
                <a:latin typeface="+mn-ea"/>
              </a:rPr>
              <a:t>当月下旬</a:t>
            </a:r>
            <a:r>
              <a:rPr lang="en-US" altLang="ja-JP" dirty="0">
                <a:latin typeface="+mn-ea"/>
              </a:rPr>
              <a:t>)</a:t>
            </a:r>
            <a:r>
              <a:rPr lang="ja-JP" altLang="en-US" dirty="0">
                <a:latin typeface="+mn-ea"/>
              </a:rPr>
              <a:t>　全国、都道府県</a:t>
            </a:r>
            <a:endParaRPr lang="en-US" altLang="ja-JP" dirty="0">
              <a:latin typeface="+mn-ea"/>
            </a:endParaRPr>
          </a:p>
          <a:p>
            <a:pPr eaLnBrk="1" hangingPunct="1">
              <a:buFont typeface="Wingdings" panose="05000000000000000000" pitchFamily="2" charset="2"/>
              <a:buNone/>
              <a:defRPr/>
            </a:pPr>
            <a:r>
              <a:rPr lang="ja-JP" altLang="en-US" dirty="0">
                <a:latin typeface="+mn-ea"/>
              </a:rPr>
              <a:t>　　兵庫県</a:t>
            </a:r>
            <a:r>
              <a:rPr lang="en-US" altLang="ja-JP" dirty="0">
                <a:latin typeface="+mn-ea"/>
              </a:rPr>
              <a:t>(</a:t>
            </a:r>
            <a:r>
              <a:rPr lang="ja-JP" altLang="en-US" dirty="0">
                <a:latin typeface="+mn-ea"/>
              </a:rPr>
              <a:t>当月末</a:t>
            </a:r>
            <a:r>
              <a:rPr lang="en-US" altLang="ja-JP" dirty="0">
                <a:latin typeface="+mn-ea"/>
              </a:rPr>
              <a:t>)</a:t>
            </a:r>
            <a:r>
              <a:rPr lang="ja-JP" altLang="en-US" dirty="0">
                <a:latin typeface="+mn-ea"/>
              </a:rPr>
              <a:t>　　兵庫県、県内市区町人口</a:t>
            </a:r>
          </a:p>
        </p:txBody>
      </p:sp>
      <p:sp>
        <p:nvSpPr>
          <p:cNvPr id="29700" name="Text Box 4">
            <a:extLst>
              <a:ext uri="{FF2B5EF4-FFF2-40B4-BE49-F238E27FC236}">
                <a16:creationId xmlns:a16="http://schemas.microsoft.com/office/drawing/2014/main" id="{9D99389A-C296-4171-BE73-B9492655373C}"/>
              </a:ext>
            </a:extLst>
          </p:cNvPr>
          <p:cNvSpPr txBox="1">
            <a:spLocks noChangeArrowheads="1"/>
          </p:cNvSpPr>
          <p:nvPr/>
        </p:nvSpPr>
        <p:spPr bwMode="auto">
          <a:xfrm>
            <a:off x="8018463" y="5300663"/>
            <a:ext cx="184150" cy="433387"/>
          </a:xfrm>
          <a:prstGeom prst="rect">
            <a:avLst/>
          </a:prstGeom>
          <a:noFill/>
          <a:ln>
            <a:noFill/>
          </a:ln>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latin typeface="Times New Roman" panose="02020603050405020304" pitchFamily="18" charset="0"/>
            </a:endParaRPr>
          </a:p>
        </p:txBody>
      </p:sp>
      <p:sp>
        <p:nvSpPr>
          <p:cNvPr id="3" name="スライド番号プレースホルダー 2">
            <a:extLst>
              <a:ext uri="{FF2B5EF4-FFF2-40B4-BE49-F238E27FC236}">
                <a16:creationId xmlns:a16="http://schemas.microsoft.com/office/drawing/2014/main" id="{335DCC82-2FF9-424F-92F0-7F8BE98D76F2}"/>
              </a:ext>
            </a:extLst>
          </p:cNvPr>
          <p:cNvSpPr>
            <a:spLocks noGrp="1"/>
          </p:cNvSpPr>
          <p:nvPr>
            <p:ph type="sldNum" sz="quarter" idx="12"/>
          </p:nvPr>
        </p:nvSpPr>
        <p:spPr/>
        <p:txBody>
          <a:bodyPr/>
          <a:lstStyle/>
          <a:p>
            <a:fld id="{E3BD86F4-6799-4DA7-8F98-E0A0F98D7D83}" type="slidenum">
              <a:rPr lang="ja-JP" altLang="en-US" smtClean="0"/>
              <a:pPr/>
              <a:t>8</a:t>
            </a:fld>
            <a:endParaRPr lang="en-US" altLang="ja-JP"/>
          </a:p>
        </p:txBody>
      </p:sp>
    </p:spTree>
    <p:extLst>
      <p:ext uri="{BB962C8B-B14F-4D97-AF65-F5344CB8AC3E}">
        <p14:creationId xmlns:p14="http://schemas.microsoft.com/office/powerpoint/2010/main" val="1486835160"/>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06FE3EE-8080-4F4A-A896-5B4CCBB9FB9E}"/>
              </a:ext>
            </a:extLst>
          </p:cNvPr>
          <p:cNvSpPr>
            <a:spLocks noGrp="1" noChangeArrowheads="1"/>
          </p:cNvSpPr>
          <p:nvPr>
            <p:ph type="title"/>
          </p:nvPr>
        </p:nvSpPr>
        <p:spPr>
          <a:xfrm>
            <a:off x="323604" y="476672"/>
            <a:ext cx="8576561" cy="982662"/>
          </a:xfrm>
        </p:spPr>
        <p:txBody>
          <a:bodyPr lIns="92075" tIns="46038" rIns="92075" bIns="46038"/>
          <a:lstStyle/>
          <a:p>
            <a:pPr eaLnBrk="1" hangingPunct="1">
              <a:defRPr/>
            </a:pPr>
            <a:r>
              <a:rPr lang="ja-JP" altLang="en-US" sz="3600" dirty="0">
                <a:solidFill>
                  <a:schemeClr val="tx1"/>
                </a:solidFill>
                <a:latin typeface="+mn-ea"/>
                <a:ea typeface="+mn-ea"/>
              </a:rPr>
              <a:t>兵庫県人口増減の状況</a:t>
            </a:r>
            <a:r>
              <a:rPr lang="en-US" altLang="ja-JP" sz="3200" dirty="0">
                <a:solidFill>
                  <a:schemeClr val="tx1"/>
                </a:solidFill>
                <a:latin typeface="+mn-ea"/>
                <a:ea typeface="+mn-ea"/>
              </a:rPr>
              <a:t>(</a:t>
            </a:r>
            <a:r>
              <a:rPr lang="ja-JP" altLang="en-US" sz="3200" dirty="0">
                <a:solidFill>
                  <a:schemeClr val="tx1"/>
                </a:solidFill>
                <a:latin typeface="+mn-ea"/>
                <a:ea typeface="+mn-ea"/>
              </a:rPr>
              <a:t>各年</a:t>
            </a:r>
            <a:r>
              <a:rPr lang="en-US" altLang="ja-JP" sz="3200" dirty="0">
                <a:solidFill>
                  <a:schemeClr val="tx1"/>
                </a:solidFill>
                <a:latin typeface="+mn-ea"/>
                <a:ea typeface="+mn-ea"/>
              </a:rPr>
              <a:t>10</a:t>
            </a:r>
            <a:r>
              <a:rPr lang="ja-JP" altLang="en-US" sz="3200" dirty="0">
                <a:solidFill>
                  <a:schemeClr val="tx1"/>
                </a:solidFill>
                <a:latin typeface="+mn-ea"/>
                <a:ea typeface="+mn-ea"/>
              </a:rPr>
              <a:t>月</a:t>
            </a:r>
            <a:r>
              <a:rPr lang="en-US" altLang="ja-JP" sz="3200" dirty="0">
                <a:solidFill>
                  <a:schemeClr val="tx1"/>
                </a:solidFill>
                <a:latin typeface="+mn-ea"/>
                <a:ea typeface="+mn-ea"/>
              </a:rPr>
              <a:t>1</a:t>
            </a:r>
            <a:r>
              <a:rPr lang="ja-JP" altLang="en-US" sz="3200" dirty="0">
                <a:solidFill>
                  <a:schemeClr val="tx1"/>
                </a:solidFill>
                <a:latin typeface="+mn-ea"/>
                <a:ea typeface="+mn-ea"/>
              </a:rPr>
              <a:t>日現在）</a:t>
            </a:r>
            <a:br>
              <a:rPr lang="en-US" altLang="ja-JP" sz="3200" dirty="0">
                <a:solidFill>
                  <a:schemeClr val="tx1"/>
                </a:solidFill>
                <a:latin typeface="+mn-ea"/>
                <a:ea typeface="+mn-ea"/>
              </a:rPr>
            </a:br>
            <a:r>
              <a:rPr lang="ja-JP" altLang="en-US" sz="3600" dirty="0">
                <a:solidFill>
                  <a:schemeClr val="tx1"/>
                </a:solidFill>
                <a:latin typeface="+mn-ea"/>
                <a:ea typeface="+mn-ea"/>
              </a:rPr>
              <a:t>　</a:t>
            </a:r>
            <a:r>
              <a:rPr lang="ja-JP" altLang="en-US" sz="3200" dirty="0">
                <a:solidFill>
                  <a:schemeClr val="tx1"/>
                </a:solidFill>
                <a:latin typeface="+mn-ea"/>
                <a:ea typeface="+mn-ea"/>
              </a:rPr>
              <a:t>国勢調査</a:t>
            </a:r>
            <a:r>
              <a:rPr lang="en-US" altLang="ja-JP" sz="2800" dirty="0">
                <a:solidFill>
                  <a:schemeClr val="tx1"/>
                </a:solidFill>
                <a:latin typeface="+mn-ea"/>
                <a:ea typeface="+mn-ea"/>
              </a:rPr>
              <a:t>(1945</a:t>
            </a:r>
            <a:r>
              <a:rPr lang="ja-JP" altLang="en-US" sz="2800" dirty="0">
                <a:solidFill>
                  <a:schemeClr val="tx1"/>
                </a:solidFill>
                <a:latin typeface="+mn-ea"/>
                <a:ea typeface="+mn-ea"/>
              </a:rPr>
              <a:t>年を除く）</a:t>
            </a:r>
            <a:r>
              <a:rPr lang="ja-JP" altLang="en-US" sz="3200" dirty="0">
                <a:solidFill>
                  <a:schemeClr val="tx1"/>
                </a:solidFill>
                <a:latin typeface="+mn-ea"/>
                <a:ea typeface="+mn-ea"/>
              </a:rPr>
              <a:t>、人口調査</a:t>
            </a:r>
            <a:r>
              <a:rPr lang="ja-JP" altLang="en-US" sz="2800" dirty="0">
                <a:solidFill>
                  <a:schemeClr val="tx1"/>
                </a:solidFill>
                <a:latin typeface="+mn-ea"/>
                <a:ea typeface="+mn-ea"/>
              </a:rPr>
              <a:t>（</a:t>
            </a:r>
            <a:r>
              <a:rPr lang="en-US" altLang="ja-JP" sz="2800" dirty="0">
                <a:solidFill>
                  <a:schemeClr val="tx1"/>
                </a:solidFill>
                <a:latin typeface="+mn-ea"/>
                <a:ea typeface="+mn-ea"/>
              </a:rPr>
              <a:t>1945</a:t>
            </a:r>
            <a:r>
              <a:rPr lang="ja-JP" altLang="en-US" sz="2800" dirty="0">
                <a:solidFill>
                  <a:schemeClr val="tx1"/>
                </a:solidFill>
                <a:latin typeface="+mn-ea"/>
                <a:ea typeface="+mn-ea"/>
              </a:rPr>
              <a:t>年</a:t>
            </a:r>
            <a:r>
              <a:rPr lang="en-US" altLang="ja-JP" sz="2800" dirty="0">
                <a:solidFill>
                  <a:schemeClr val="tx1"/>
                </a:solidFill>
                <a:latin typeface="+mn-ea"/>
                <a:ea typeface="+mn-ea"/>
              </a:rPr>
              <a:t>11</a:t>
            </a:r>
            <a:r>
              <a:rPr lang="ja-JP" altLang="en-US" sz="2800" dirty="0">
                <a:solidFill>
                  <a:schemeClr val="tx1"/>
                </a:solidFill>
                <a:latin typeface="+mn-ea"/>
                <a:ea typeface="+mn-ea"/>
              </a:rPr>
              <a:t>月）</a:t>
            </a:r>
            <a:endParaRPr lang="ja-JP" altLang="ja-JP" sz="2800" dirty="0">
              <a:solidFill>
                <a:schemeClr val="tx1"/>
              </a:solidFill>
              <a:latin typeface="+mn-ea"/>
              <a:ea typeface="+mn-ea"/>
            </a:endParaRPr>
          </a:p>
        </p:txBody>
      </p:sp>
      <p:sp>
        <p:nvSpPr>
          <p:cNvPr id="3" name="スライド番号プレースホルダー 2">
            <a:extLst>
              <a:ext uri="{FF2B5EF4-FFF2-40B4-BE49-F238E27FC236}">
                <a16:creationId xmlns:a16="http://schemas.microsoft.com/office/drawing/2014/main" id="{63EDD2BB-072B-40D7-AD78-9FAA1E28FE4A}"/>
              </a:ext>
            </a:extLst>
          </p:cNvPr>
          <p:cNvSpPr>
            <a:spLocks noGrp="1"/>
          </p:cNvSpPr>
          <p:nvPr>
            <p:ph type="sldNum" sz="quarter" idx="12"/>
          </p:nvPr>
        </p:nvSpPr>
        <p:spPr/>
        <p:txBody>
          <a:bodyPr/>
          <a:lstStyle/>
          <a:p>
            <a:fld id="{A0759155-9DD6-4D38-B745-DC27E71AA999}" type="slidenum">
              <a:rPr lang="ja-JP" altLang="en-US" smtClean="0"/>
              <a:pPr/>
              <a:t>9</a:t>
            </a:fld>
            <a:endParaRPr lang="en-US" altLang="ja-JP"/>
          </a:p>
        </p:txBody>
      </p:sp>
      <p:pic>
        <p:nvPicPr>
          <p:cNvPr id="2" name="図 1">
            <a:extLst>
              <a:ext uri="{FF2B5EF4-FFF2-40B4-BE49-F238E27FC236}">
                <a16:creationId xmlns:a16="http://schemas.microsoft.com/office/drawing/2014/main" id="{E2F790AB-5510-46A0-9B07-2A8EA8608AEC}"/>
              </a:ext>
            </a:extLst>
          </p:cNvPr>
          <p:cNvPicPr>
            <a:picLocks noChangeAspect="1"/>
          </p:cNvPicPr>
          <p:nvPr/>
        </p:nvPicPr>
        <p:blipFill>
          <a:blip r:embed="rId3"/>
          <a:stretch>
            <a:fillRect/>
          </a:stretch>
        </p:blipFill>
        <p:spPr>
          <a:xfrm>
            <a:off x="200088" y="2492896"/>
            <a:ext cx="8823591" cy="3888432"/>
          </a:xfrm>
          <a:prstGeom prst="rect">
            <a:avLst/>
          </a:prstGeom>
        </p:spPr>
      </p:pic>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62"/>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4430</TotalTime>
  <Words>7143</Words>
  <Application>Microsoft Office PowerPoint</Application>
  <PresentationFormat>画面に合わせる (4:3)</PresentationFormat>
  <Paragraphs>610</Paragraphs>
  <Slides>40</Slides>
  <Notes>40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40</vt:i4>
      </vt:variant>
    </vt:vector>
  </HeadingPairs>
  <TitlesOfParts>
    <vt:vector size="47" baseType="lpstr">
      <vt:lpstr>ＭＳ Ｐゴシック</vt:lpstr>
      <vt:lpstr>Arial</vt:lpstr>
      <vt:lpstr>Tahoma</vt:lpstr>
      <vt:lpstr>Times New Roman</vt:lpstr>
      <vt:lpstr>Wingdings</vt:lpstr>
      <vt:lpstr>Blends</vt:lpstr>
      <vt:lpstr>Clip</vt:lpstr>
      <vt:lpstr>人口分析ワークシートの見方・使い方</vt:lpstr>
      <vt:lpstr>報告のあらまし</vt:lpstr>
      <vt:lpstr>１ 人口データの概要</vt:lpstr>
      <vt:lpstr>主な人口統計の概要</vt:lpstr>
      <vt:lpstr>兵庫県人口の推移（2003年～2023年） 総務省「国勢調査」「人口推計」 </vt:lpstr>
      <vt:lpstr>国勢調査の概要　</vt:lpstr>
      <vt:lpstr>調査対象</vt:lpstr>
      <vt:lpstr>推計人口の概要　加工統計</vt:lpstr>
      <vt:lpstr>兵庫県人口増減の状況(各年10月1日現在） 　国勢調査(1945年を除く）、人口調査（1945年11月）</vt:lpstr>
      <vt:lpstr>国勢調査(第21回） 兵庫県の100年 1920年（第1回）=100　人口＝237、世帯＝488</vt:lpstr>
      <vt:lpstr>人口推計の基本算式</vt:lpstr>
      <vt:lpstr>人口推計データの留意点</vt:lpstr>
      <vt:lpstr>２ 人口分析ワークシートの概要 兵庫県／人口データ分析ワークシート (hyogo.lg.jp)</vt:lpstr>
      <vt:lpstr>政策データ集事例 人口データ分析ワークシートの概要 兵庫県／人口データ分析ワークシート (hyogo.lg.jp)</vt:lpstr>
      <vt:lpstr>政策データ集事例 </vt:lpstr>
      <vt:lpstr>人口動態調査（出生、死亡、自然増減率）</vt:lpstr>
      <vt:lpstr>出生データ 合計特殊出生率、普通出生率等</vt:lpstr>
      <vt:lpstr>人口動態　合計特殊出生率推計シート例</vt:lpstr>
      <vt:lpstr>死亡データ 年齢調整死亡率、標準化死亡比</vt:lpstr>
      <vt:lpstr> 人口関連データ比率の概要</vt:lpstr>
      <vt:lpstr>人口動態　標準化死亡比推計シート例</vt:lpstr>
      <vt:lpstr>生命表（平均寿命）の推計</vt:lpstr>
      <vt:lpstr>平均余命（男性）推計シート例</vt:lpstr>
      <vt:lpstr>健康寿命の推計</vt:lpstr>
      <vt:lpstr>健康寿命推計シート例</vt:lpstr>
      <vt:lpstr>２ 人口分析ワークシートの概要 　人口構造グラフ</vt:lpstr>
      <vt:lpstr>人口データ年齢別集計人口　　　　</vt:lpstr>
      <vt:lpstr>人口ピラミッド（人口構造グラフ） 兵庫県／人口ピラミッド (hyogo.lg.jp) 国勢調査：各歳別男女別年齢不詳補完人口</vt:lpstr>
      <vt:lpstr>人口ピラミッド（2020年10月1日兵庫県） 　　老年人口比率29.3％、単独世帯比率35.9％ 　　0歳 36,557人、47歳90,018人、71歳95,724人</vt:lpstr>
      <vt:lpstr>人口ピラミッド（2020年10月1日但馬地域※） 老年人口比率36.6％、単独世帯比率27.2％ 0歳 925人、18歳1,208人→19歳740人、71歳3,178人 　　</vt:lpstr>
      <vt:lpstr>４ 将来人口推計の推計 　　コーホート要因推計</vt:lpstr>
      <vt:lpstr>将来推計人口の算出方法</vt:lpstr>
      <vt:lpstr>将来人口推計簡易推計1 　将来人口推計のための指標</vt:lpstr>
      <vt:lpstr>将来人口簡易推計２ 5歳階級別人口（2015年、2020年）等データ入力　※年齢不詳補完データを使用</vt:lpstr>
      <vt:lpstr>将来人口簡易推計３ 男女別コーホート比較 ※15～24歳及び65歳以上で男女別乖離あり</vt:lpstr>
      <vt:lpstr>将来人口簡易推計４ 　2025年～2045年人口等推計</vt:lpstr>
      <vt:lpstr>PowerPoint プレゼンテーション</vt:lpstr>
      <vt:lpstr>将来人口シュミレーション 感度分析</vt:lpstr>
      <vt:lpstr>地域人口データによるEBPM推進1 　地域経済指標研究会（兵庫県、兵庫県立大学） </vt:lpstr>
      <vt:lpstr>　地域人口データによるEBPM推進２</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平成12年兵庫県産業連関表の概要について</dc:title>
  <dc:creator>芦谷　恒憲</dc:creator>
  <cp:lastModifiedBy>恒憲 芦谷</cp:lastModifiedBy>
  <cp:revision>762</cp:revision>
  <cp:lastPrinted>2017-11-26T23:56:03Z</cp:lastPrinted>
  <dcterms:created xsi:type="dcterms:W3CDTF">2001-08-30T09:00:18Z</dcterms:created>
  <dcterms:modified xsi:type="dcterms:W3CDTF">2024-09-16T09:53:38Z</dcterms:modified>
</cp:coreProperties>
</file>