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59" r:id="rId1"/>
  </p:sldMasterIdLst>
  <p:notesMasterIdLst>
    <p:notesMasterId r:id="rId10"/>
  </p:notesMasterIdLst>
  <p:sldIdLst>
    <p:sldId id="327" r:id="rId2"/>
    <p:sldId id="339" r:id="rId3"/>
    <p:sldId id="293" r:id="rId4"/>
    <p:sldId id="334" r:id="rId5"/>
    <p:sldId id="341" r:id="rId6"/>
    <p:sldId id="338" r:id="rId7"/>
    <p:sldId id="321" r:id="rId8"/>
    <p:sldId id="332" r:id="rId9"/>
  </p:sldIdLst>
  <p:sldSz cx="12801600" cy="9601200" type="A3"/>
  <p:notesSz cx="6807200" cy="9939338"/>
  <p:defaultTextStyle>
    <a:defPPr>
      <a:defRPr lang="ja-JP"/>
    </a:defPPr>
    <a:lvl1pPr marL="0" algn="l" defTabSz="1221692" rtl="0" eaLnBrk="1" latinLnBrk="0" hangingPunct="1">
      <a:defRPr kumimoji="1" sz="2400" kern="1200">
        <a:solidFill>
          <a:schemeClr val="tx1"/>
        </a:solidFill>
        <a:latin typeface="+mn-lt"/>
        <a:ea typeface="+mn-ea"/>
        <a:cs typeface="+mn-cs"/>
      </a:defRPr>
    </a:lvl1pPr>
    <a:lvl2pPr marL="610845" algn="l" defTabSz="1221692" rtl="0" eaLnBrk="1" latinLnBrk="0" hangingPunct="1">
      <a:defRPr kumimoji="1" sz="2400" kern="1200">
        <a:solidFill>
          <a:schemeClr val="tx1"/>
        </a:solidFill>
        <a:latin typeface="+mn-lt"/>
        <a:ea typeface="+mn-ea"/>
        <a:cs typeface="+mn-cs"/>
      </a:defRPr>
    </a:lvl2pPr>
    <a:lvl3pPr marL="1221692" algn="l" defTabSz="1221692" rtl="0" eaLnBrk="1" latinLnBrk="0" hangingPunct="1">
      <a:defRPr kumimoji="1" sz="2400" kern="1200">
        <a:solidFill>
          <a:schemeClr val="tx1"/>
        </a:solidFill>
        <a:latin typeface="+mn-lt"/>
        <a:ea typeface="+mn-ea"/>
        <a:cs typeface="+mn-cs"/>
      </a:defRPr>
    </a:lvl3pPr>
    <a:lvl4pPr marL="1832539" algn="l" defTabSz="1221692" rtl="0" eaLnBrk="1" latinLnBrk="0" hangingPunct="1">
      <a:defRPr kumimoji="1" sz="2400" kern="1200">
        <a:solidFill>
          <a:schemeClr val="tx1"/>
        </a:solidFill>
        <a:latin typeface="+mn-lt"/>
        <a:ea typeface="+mn-ea"/>
        <a:cs typeface="+mn-cs"/>
      </a:defRPr>
    </a:lvl4pPr>
    <a:lvl5pPr marL="2443384" algn="l" defTabSz="1221692" rtl="0" eaLnBrk="1" latinLnBrk="0" hangingPunct="1">
      <a:defRPr kumimoji="1" sz="2400" kern="1200">
        <a:solidFill>
          <a:schemeClr val="tx1"/>
        </a:solidFill>
        <a:latin typeface="+mn-lt"/>
        <a:ea typeface="+mn-ea"/>
        <a:cs typeface="+mn-cs"/>
      </a:defRPr>
    </a:lvl5pPr>
    <a:lvl6pPr marL="3054231" algn="l" defTabSz="1221692" rtl="0" eaLnBrk="1" latinLnBrk="0" hangingPunct="1">
      <a:defRPr kumimoji="1" sz="2400" kern="1200">
        <a:solidFill>
          <a:schemeClr val="tx1"/>
        </a:solidFill>
        <a:latin typeface="+mn-lt"/>
        <a:ea typeface="+mn-ea"/>
        <a:cs typeface="+mn-cs"/>
      </a:defRPr>
    </a:lvl6pPr>
    <a:lvl7pPr marL="3665077" algn="l" defTabSz="1221692" rtl="0" eaLnBrk="1" latinLnBrk="0" hangingPunct="1">
      <a:defRPr kumimoji="1" sz="2400" kern="1200">
        <a:solidFill>
          <a:schemeClr val="tx1"/>
        </a:solidFill>
        <a:latin typeface="+mn-lt"/>
        <a:ea typeface="+mn-ea"/>
        <a:cs typeface="+mn-cs"/>
      </a:defRPr>
    </a:lvl7pPr>
    <a:lvl8pPr marL="4275923" algn="l" defTabSz="1221692" rtl="0" eaLnBrk="1" latinLnBrk="0" hangingPunct="1">
      <a:defRPr kumimoji="1" sz="2400" kern="1200">
        <a:solidFill>
          <a:schemeClr val="tx1"/>
        </a:solidFill>
        <a:latin typeface="+mn-lt"/>
        <a:ea typeface="+mn-ea"/>
        <a:cs typeface="+mn-cs"/>
      </a:defRPr>
    </a:lvl8pPr>
    <a:lvl9pPr marL="4886769" algn="l" defTabSz="1221692" rtl="0" eaLnBrk="1" latinLnBrk="0" hangingPunct="1">
      <a:defRPr kumimoji="1"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guide id="3" orient="horz" pos="3024">
          <p15:clr>
            <a:srgbClr val="A4A3A4"/>
          </p15:clr>
        </p15:guide>
        <p15:guide id="4" pos="403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厚生労働省ネットワークシステム" initials="m" lastIdx="1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1727" autoAdjust="0"/>
  </p:normalViewPr>
  <p:slideViewPr>
    <p:cSldViewPr>
      <p:cViewPr varScale="1">
        <p:scale>
          <a:sx n="83" d="100"/>
          <a:sy n="83" d="100"/>
        </p:scale>
        <p:origin x="1476" y="60"/>
      </p:cViewPr>
      <p:guideLst>
        <p:guide orient="horz" pos="2160"/>
        <p:guide pos="3120"/>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txBox="1">
            <a:spLocks noGrp="1"/>
          </p:cNvSpPr>
          <p:nvPr>
            <p:ph type="hdr" sz="quarter"/>
          </p:nvPr>
        </p:nvSpPr>
        <p:spPr>
          <a:xfrm>
            <a:off x="6" y="0"/>
            <a:ext cx="2928409" cy="540107"/>
          </a:xfrm>
          <a:prstGeom prst="rect">
            <a:avLst/>
          </a:prstGeom>
        </p:spPr>
        <p:txBody>
          <a:bodyPr lIns="91408" tIns="45703" rIns="91408" bIns="45703"/>
          <a:lstStyle>
            <a:lvl1pPr lvl="0" algn="l" rtl="0">
              <a:defRPr sz="1200"/>
            </a:lvl1pPr>
          </a:lstStyle>
          <a:p>
            <a:endParaRPr/>
          </a:p>
        </p:txBody>
      </p:sp>
      <p:sp>
        <p:nvSpPr>
          <p:cNvPr id="3" name="日付プレースホルダー 2"/>
          <p:cNvSpPr txBox="1">
            <a:spLocks noGrp="1"/>
          </p:cNvSpPr>
          <p:nvPr>
            <p:ph type="dt" idx="1"/>
          </p:nvPr>
        </p:nvSpPr>
        <p:spPr>
          <a:xfrm>
            <a:off x="3826795" y="0"/>
            <a:ext cx="2928410" cy="540107"/>
          </a:xfrm>
          <a:prstGeom prst="rect">
            <a:avLst/>
          </a:prstGeom>
        </p:spPr>
        <p:txBody>
          <a:bodyPr lIns="91408" tIns="45703" rIns="91408" bIns="45703"/>
          <a:lstStyle>
            <a:lvl1pPr lvl="0" algn="r" rtl="0">
              <a:defRPr sz="1200"/>
            </a:lvl1pPr>
          </a:lstStyle>
          <a:p>
            <a:endParaRPr/>
          </a:p>
        </p:txBody>
      </p:sp>
      <p:sp>
        <p:nvSpPr>
          <p:cNvPr id="4" name="スライド イメージ プレースホルダー 3"/>
          <p:cNvSpPr txBox="1">
            <a:spLocks noGrp="1" noRot="1" noChangeAspect="1"/>
          </p:cNvSpPr>
          <p:nvPr>
            <p:ph type="sldImg" idx="2"/>
          </p:nvPr>
        </p:nvSpPr>
        <p:spPr>
          <a:xfrm>
            <a:off x="681038" y="811213"/>
            <a:ext cx="5399087" cy="4049712"/>
          </a:xfrm>
          <a:prstGeom prst="rect">
            <a:avLst/>
          </a:prstGeom>
          <a:noFill/>
          <a:ln w="12700">
            <a:solidFill>
              <a:srgbClr val="000000"/>
            </a:solidFill>
          </a:ln>
        </p:spPr>
        <p:txBody>
          <a:bodyPr lIns="91408" tIns="45703" rIns="91408" bIns="45703" anchor="ctr"/>
          <a:lstStyle>
            <a:lvl1pPr lvl="0">
              <a:defRPr/>
            </a:lvl1pPr>
          </a:lstStyle>
          <a:p>
            <a:endParaRPr/>
          </a:p>
        </p:txBody>
      </p:sp>
      <p:sp>
        <p:nvSpPr>
          <p:cNvPr id="5" name="ノート プレースホルダー 4"/>
          <p:cNvSpPr txBox="1">
            <a:spLocks noGrp="1"/>
          </p:cNvSpPr>
          <p:nvPr>
            <p:ph type="body" sz="quarter" idx="3"/>
          </p:nvPr>
        </p:nvSpPr>
        <p:spPr>
          <a:xfrm>
            <a:off x="676154" y="5131875"/>
            <a:ext cx="5404474" cy="4860958"/>
          </a:xfrm>
          <a:prstGeom prst="rect">
            <a:avLst/>
          </a:prstGeom>
        </p:spPr>
        <p:txBody>
          <a:bodyPr lIns="91408" tIns="45703" rIns="91408" bIns="45703"/>
          <a:lstStyle>
            <a:lvl1pPr lvl="0">
              <a:defRPr/>
            </a:lvl1pPr>
          </a:lstStyle>
          <a:p>
            <a:pPr lvl="0" rtl="0"/>
            <a:r>
              <a:rPr lang="ja-JP"/>
              <a:t>マスタ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6" name="フッター プレースホルダー 5"/>
          <p:cNvSpPr txBox="1">
            <a:spLocks noGrp="1"/>
          </p:cNvSpPr>
          <p:nvPr>
            <p:ph type="ftr" sz="quarter" idx="4"/>
          </p:nvPr>
        </p:nvSpPr>
        <p:spPr>
          <a:xfrm>
            <a:off x="6" y="10262029"/>
            <a:ext cx="2928409" cy="540106"/>
          </a:xfrm>
          <a:prstGeom prst="rect">
            <a:avLst/>
          </a:prstGeom>
        </p:spPr>
        <p:txBody>
          <a:bodyPr lIns="91408" tIns="45703" rIns="91408" bIns="45703" anchor="b"/>
          <a:lstStyle>
            <a:lvl1pPr lvl="0" algn="l" rtl="0">
              <a:defRPr sz="1200"/>
            </a:lvl1pPr>
          </a:lstStyle>
          <a:p>
            <a:endParaRPr/>
          </a:p>
        </p:txBody>
      </p:sp>
      <p:sp>
        <p:nvSpPr>
          <p:cNvPr id="7" name="スライド番号プレースホルダー 6"/>
          <p:cNvSpPr txBox="1">
            <a:spLocks noGrp="1"/>
          </p:cNvSpPr>
          <p:nvPr>
            <p:ph type="sldNum" sz="quarter" idx="5"/>
          </p:nvPr>
        </p:nvSpPr>
        <p:spPr>
          <a:xfrm>
            <a:off x="3826795" y="10262029"/>
            <a:ext cx="2928410" cy="540106"/>
          </a:xfrm>
          <a:prstGeom prst="rect">
            <a:avLst/>
          </a:prstGeom>
        </p:spPr>
        <p:txBody>
          <a:bodyPr lIns="91408" tIns="45703" rIns="91408" bIns="45703" anchor="b"/>
          <a:lstStyle>
            <a:lvl1pPr lvl="0" algn="r" rtl="0">
              <a:defRPr sz="1200"/>
            </a:lvl1pPr>
          </a:lstStyle>
          <a:p>
            <a:fld id="{8B38DBA3-52F9-4AF4-A6A4-FA4D7DB2F99C}" type="slidenum">
              <a:t>‹#›</a:t>
            </a:fld>
            <a:endParaRPr/>
          </a:p>
        </p:txBody>
      </p:sp>
    </p:spTree>
    <p:extLst>
      <p:ext uri="{BB962C8B-B14F-4D97-AF65-F5344CB8AC3E}">
        <p14:creationId xmlns:p14="http://schemas.microsoft.com/office/powerpoint/2010/main" val="1515791189"/>
      </p:ext>
    </p:extLst>
  </p:cSld>
  <p:clrMap bg1="lt1" tx1="dk1" bg2="lt2" tx2="dk2" accent1="accent1" accent2="accent2" accent3="accent3" accent4="accent4" accent5="accent5" accent6="accent6" hlink="hlink" folHlink="folHlink"/>
  <p:notesStyle>
    <a:lvl1pPr marL="0" lvl="0" algn="l" rtl="0">
      <a:defRPr sz="1600">
        <a:solidFill>
          <a:schemeClr val="tx1"/>
        </a:solidFill>
        <a:latin typeface="Calibri"/>
      </a:defRPr>
    </a:lvl1pPr>
    <a:lvl2pPr marL="608725" lvl="0" algn="l" rtl="0">
      <a:defRPr sz="1600">
        <a:solidFill>
          <a:schemeClr val="tx1"/>
        </a:solidFill>
        <a:latin typeface="Calibri"/>
      </a:defRPr>
    </a:lvl2pPr>
    <a:lvl3pPr marL="1219572" lvl="0" algn="l" rtl="0">
      <a:defRPr sz="1600">
        <a:solidFill>
          <a:schemeClr val="tx1"/>
        </a:solidFill>
        <a:latin typeface="Calibri"/>
      </a:defRPr>
    </a:lvl3pPr>
    <a:lvl4pPr marL="1830417" lvl="0" algn="l" rtl="0">
      <a:defRPr sz="1600">
        <a:solidFill>
          <a:schemeClr val="tx1"/>
        </a:solidFill>
        <a:latin typeface="Calibri"/>
      </a:defRPr>
    </a:lvl4pPr>
    <a:lvl5pPr marL="2441262" lvl="0" algn="l" rtl="0">
      <a:defRPr sz="1600">
        <a:solidFill>
          <a:schemeClr val="tx1"/>
        </a:solidFill>
        <a:latin typeface="Calibri"/>
      </a:defRPr>
    </a:lvl5pPr>
    <a:lvl6pPr marL="3052109" lvl="0" algn="l" rtl="0">
      <a:defRPr sz="1600">
        <a:solidFill>
          <a:schemeClr val="tx1"/>
        </a:solidFill>
        <a:latin typeface="Calibri"/>
      </a:defRPr>
    </a:lvl6pPr>
    <a:lvl7pPr marL="3662955" lvl="0" algn="l" rtl="0">
      <a:defRPr sz="1600">
        <a:solidFill>
          <a:schemeClr val="tx1"/>
        </a:solidFill>
        <a:latin typeface="Calibri"/>
      </a:defRPr>
    </a:lvl7pPr>
    <a:lvl8pPr marL="4273801" lvl="0" algn="l" rtl="0">
      <a:defRPr sz="1600">
        <a:solidFill>
          <a:schemeClr val="tx1"/>
        </a:solidFill>
        <a:latin typeface="Calibri"/>
      </a:defRPr>
    </a:lvl8pPr>
    <a:lvl9pPr marL="4884648" lvl="0" algn="l" rtl="0">
      <a:defRPr sz="1600">
        <a:solidFill>
          <a:schemeClr val="tx1"/>
        </a:solidFill>
        <a:latin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844108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844108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タイトル付きの コンテンツ">
    <p:spTree>
      <p:nvGrpSpPr>
        <p:cNvPr id="1" name=""/>
        <p:cNvGrpSpPr/>
        <p:nvPr/>
      </p:nvGrpSpPr>
      <p:grpSpPr>
        <a:xfrm>
          <a:off x="0" y="0"/>
          <a:ext cx="0" cy="0"/>
          <a:chOff x="0" y="0"/>
          <a:chExt cx="0" cy="0"/>
        </a:xfrm>
      </p:grpSpPr>
      <p:sp>
        <p:nvSpPr>
          <p:cNvPr id="2" name="タイトル 1"/>
          <p:cNvSpPr txBox="1">
            <a:spLocks noGrp="1"/>
          </p:cNvSpPr>
          <p:nvPr>
            <p:ph type="title"/>
          </p:nvPr>
        </p:nvSpPr>
        <p:spPr>
          <a:xfrm>
            <a:off x="640081" y="382270"/>
            <a:ext cx="4211639" cy="1626870"/>
          </a:xfrm>
          <a:prstGeom prst="rect">
            <a:avLst/>
          </a:prstGeom>
        </p:spPr>
        <p:txBody>
          <a:bodyPr anchor="b"/>
          <a:lstStyle>
            <a:lvl1pPr lvl="0" algn="l" rtl="0">
              <a:defRPr sz="2700" b="1"/>
            </a:lvl1pPr>
          </a:lstStyle>
          <a:p>
            <a:pPr lvl="0" rtl="0"/>
            <a:r>
              <a:rPr lang="ja-JP"/>
              <a:t>マスター タイトルの書式設定</a:t>
            </a:r>
          </a:p>
        </p:txBody>
      </p:sp>
      <p:sp>
        <p:nvSpPr>
          <p:cNvPr id="3" name="テキスト プレースホルダー 2"/>
          <p:cNvSpPr txBox="1">
            <a:spLocks noGrp="1"/>
          </p:cNvSpPr>
          <p:nvPr>
            <p:ph type="body" idx="1"/>
          </p:nvPr>
        </p:nvSpPr>
        <p:spPr>
          <a:xfrm>
            <a:off x="5005073" y="382280"/>
            <a:ext cx="7156451" cy="8194360"/>
          </a:xfrm>
          <a:prstGeom prst="rect">
            <a:avLst/>
          </a:prstGeom>
        </p:spPr>
        <p:txBody>
          <a:bodyPr/>
          <a:lstStyle>
            <a:lvl1pPr lvl="0" rtl="0">
              <a:defRPr sz="4300"/>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4" name="テキスト プレースホルダー 3"/>
          <p:cNvSpPr txBox="1">
            <a:spLocks noGrp="1"/>
          </p:cNvSpPr>
          <p:nvPr>
            <p:ph type="body" sz="half" idx="2"/>
          </p:nvPr>
        </p:nvSpPr>
        <p:spPr>
          <a:xfrm>
            <a:off x="640081" y="2009145"/>
            <a:ext cx="4211639" cy="6567488"/>
          </a:xfrm>
          <a:prstGeom prst="rect">
            <a:avLst/>
          </a:prstGeom>
        </p:spPr>
        <p:txBody>
          <a:bodyPr/>
          <a:lstStyle>
            <a:lvl1pPr marL="0" lvl="0" indent="0" rtl="0">
              <a:buNone/>
              <a:defRPr sz="1900"/>
            </a:lvl1pPr>
          </a:lstStyle>
          <a:p>
            <a:pPr lvl="0" rtl="0"/>
            <a:r>
              <a:rPr lang="ja-JP"/>
              <a:t>マスター テキストの書式設定</a:t>
            </a:r>
          </a:p>
        </p:txBody>
      </p:sp>
      <p:sp>
        <p:nvSpPr>
          <p:cNvPr id="5" name="日付プレースホルダー 4"/>
          <p:cNvSpPr txBox="1">
            <a:spLocks noGrp="1"/>
          </p:cNvSpPr>
          <p:nvPr>
            <p:ph type="dt" sz="half" idx="10"/>
          </p:nvPr>
        </p:nvSpPr>
        <p:spPr>
          <a:prstGeom prst="rect">
            <a:avLst/>
          </a:prstGeom>
        </p:spPr>
        <p:txBody>
          <a:bodyPr/>
          <a:lstStyle>
            <a:lvl1pPr lvl="0">
              <a:defRPr/>
            </a:lvl1pPr>
          </a:lstStyle>
          <a:p>
            <a:endParaRPr/>
          </a:p>
        </p:txBody>
      </p:sp>
      <p:sp>
        <p:nvSpPr>
          <p:cNvPr id="6" name="フッター プレースホルダー 5"/>
          <p:cNvSpPr txBox="1">
            <a:spLocks noGrp="1"/>
          </p:cNvSpPr>
          <p:nvPr>
            <p:ph type="ftr" sz="quarter" idx="11"/>
          </p:nvPr>
        </p:nvSpPr>
        <p:spPr>
          <a:prstGeom prst="rect">
            <a:avLst/>
          </a:prstGeom>
        </p:spPr>
        <p:txBody>
          <a:bodyPr/>
          <a:lstStyle>
            <a:lvl1pPr lvl="0">
              <a:defRPr/>
            </a:lvl1pPr>
          </a:lstStyle>
          <a:p>
            <a:endParaRPr/>
          </a:p>
        </p:txBody>
      </p:sp>
      <p:sp>
        <p:nvSpPr>
          <p:cNvPr id="7" name="スライド番号プレースホルダー 6"/>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606"/>
            <a:ext cx="10881360" cy="205803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10956" indent="0" algn="ctr">
              <a:buNone/>
              <a:defRPr>
                <a:solidFill>
                  <a:schemeClr val="tx1">
                    <a:tint val="75000"/>
                  </a:schemeClr>
                </a:solidFill>
              </a:defRPr>
            </a:lvl2pPr>
            <a:lvl3pPr marL="1221913" indent="0" algn="ctr">
              <a:buNone/>
              <a:defRPr>
                <a:solidFill>
                  <a:schemeClr val="tx1">
                    <a:tint val="75000"/>
                  </a:schemeClr>
                </a:solidFill>
              </a:defRPr>
            </a:lvl3pPr>
            <a:lvl4pPr marL="1832869" indent="0" algn="ctr">
              <a:buNone/>
              <a:defRPr>
                <a:solidFill>
                  <a:schemeClr val="tx1">
                    <a:tint val="75000"/>
                  </a:schemeClr>
                </a:solidFill>
              </a:defRPr>
            </a:lvl4pPr>
            <a:lvl5pPr marL="2443825" indent="0" algn="ctr">
              <a:buNone/>
              <a:defRPr>
                <a:solidFill>
                  <a:schemeClr val="tx1">
                    <a:tint val="75000"/>
                  </a:schemeClr>
                </a:solidFill>
              </a:defRPr>
            </a:lvl5pPr>
            <a:lvl6pPr marL="3054782" indent="0" algn="ctr">
              <a:buNone/>
              <a:defRPr>
                <a:solidFill>
                  <a:schemeClr val="tx1">
                    <a:tint val="75000"/>
                  </a:schemeClr>
                </a:solidFill>
              </a:defRPr>
            </a:lvl6pPr>
            <a:lvl7pPr marL="3665738" indent="0" algn="ctr">
              <a:buNone/>
              <a:defRPr>
                <a:solidFill>
                  <a:schemeClr val="tx1">
                    <a:tint val="75000"/>
                  </a:schemeClr>
                </a:solidFill>
              </a:defRPr>
            </a:lvl7pPr>
            <a:lvl8pPr marL="4276695" indent="0" algn="ctr">
              <a:buNone/>
              <a:defRPr>
                <a:solidFill>
                  <a:schemeClr val="tx1">
                    <a:tint val="75000"/>
                  </a:schemeClr>
                </a:solidFill>
              </a:defRPr>
            </a:lvl8pPr>
            <a:lvl9pPr marL="4887651"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a:xfrm>
            <a:off x="9814560" y="9040733"/>
            <a:ext cx="2987040" cy="511175"/>
          </a:xfrm>
        </p:spPr>
        <p:txBody>
          <a:bodyPr/>
          <a:lstStyle/>
          <a:p>
            <a:fld id="{32927FFD-3D24-4EC2-AEC8-E83A8D96C0AC}" type="slidenum">
              <a:rPr kumimoji="1" lang="ja-JP" altLang="en-US" smtClean="0"/>
              <a:pPr/>
              <a:t>‹#›</a:t>
            </a:fld>
            <a:endParaRPr kumimoji="1" lang="ja-JP" altLang="en-US"/>
          </a:p>
        </p:txBody>
      </p:sp>
    </p:spTree>
    <p:extLst>
      <p:ext uri="{BB962C8B-B14F-4D97-AF65-F5344CB8AC3E}">
        <p14:creationId xmlns:p14="http://schemas.microsoft.com/office/powerpoint/2010/main" val="4166573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セクション見出し">
    <p:spTree>
      <p:nvGrpSpPr>
        <p:cNvPr id="1" name=""/>
        <p:cNvGrpSpPr/>
        <p:nvPr/>
      </p:nvGrpSpPr>
      <p:grpSpPr>
        <a:xfrm>
          <a:off x="0" y="0"/>
          <a:ext cx="0" cy="0"/>
          <a:chOff x="0" y="0"/>
          <a:chExt cx="0" cy="0"/>
        </a:xfrm>
      </p:grpSpPr>
      <p:sp>
        <p:nvSpPr>
          <p:cNvPr id="2" name="タイトル 1"/>
          <p:cNvSpPr txBox="1">
            <a:spLocks noGrp="1"/>
          </p:cNvSpPr>
          <p:nvPr>
            <p:ph type="title"/>
          </p:nvPr>
        </p:nvSpPr>
        <p:spPr>
          <a:xfrm>
            <a:off x="1011239" y="6169672"/>
            <a:ext cx="10881360" cy="1906905"/>
          </a:xfrm>
          <a:prstGeom prst="rect">
            <a:avLst/>
          </a:prstGeom>
        </p:spPr>
        <p:txBody>
          <a:bodyPr anchor="t"/>
          <a:lstStyle>
            <a:lvl1pPr lvl="0" algn="l" rtl="0">
              <a:defRPr sz="5300" b="1" cap="all"/>
            </a:lvl1pPr>
          </a:lstStyle>
          <a:p>
            <a:pPr lvl="0" rtl="0"/>
            <a:r>
              <a:rPr lang="ja-JP"/>
              <a:t>マスター タイトルの書式設定</a:t>
            </a:r>
          </a:p>
        </p:txBody>
      </p:sp>
      <p:sp>
        <p:nvSpPr>
          <p:cNvPr id="3" name="テキスト プレースホルダー 2"/>
          <p:cNvSpPr txBox="1">
            <a:spLocks noGrp="1"/>
          </p:cNvSpPr>
          <p:nvPr>
            <p:ph type="body" idx="1"/>
          </p:nvPr>
        </p:nvSpPr>
        <p:spPr>
          <a:xfrm>
            <a:off x="1011239" y="4069400"/>
            <a:ext cx="10881360" cy="2100262"/>
          </a:xfrm>
          <a:prstGeom prst="rect">
            <a:avLst/>
          </a:prstGeom>
        </p:spPr>
        <p:txBody>
          <a:bodyPr anchor="b"/>
          <a:lstStyle>
            <a:lvl1pPr marL="0" lvl="0" indent="0" rtl="0">
              <a:buNone/>
              <a:defRPr sz="2700">
                <a:solidFill>
                  <a:schemeClr val="tx1">
                    <a:tint val="75000"/>
                  </a:schemeClr>
                </a:solidFill>
              </a:defRPr>
            </a:lvl1pPr>
          </a:lstStyle>
          <a:p>
            <a:pPr lvl="0" rtl="0"/>
            <a:r>
              <a:rPr lang="ja-JP"/>
              <a:t>マスター テキストの書式設定</a:t>
            </a:r>
          </a:p>
        </p:txBody>
      </p:sp>
      <p:sp>
        <p:nvSpPr>
          <p:cNvPr id="4" name="日付プレースホルダー 3"/>
          <p:cNvSpPr txBox="1">
            <a:spLocks noGrp="1"/>
          </p:cNvSpPr>
          <p:nvPr>
            <p:ph type="dt" sz="half" idx="10"/>
          </p:nvPr>
        </p:nvSpPr>
        <p:spPr>
          <a:prstGeom prst="rect">
            <a:avLst/>
          </a:prstGeom>
        </p:spPr>
        <p:txBody>
          <a:bodyPr/>
          <a:lstStyle>
            <a:lvl1pPr lvl="0">
              <a:defRPr/>
            </a:lvl1pPr>
          </a:lstStyle>
          <a:p>
            <a:endParaRPr/>
          </a:p>
        </p:txBody>
      </p:sp>
      <p:sp>
        <p:nvSpPr>
          <p:cNvPr id="5" name="フッター プレースホルダー 4"/>
          <p:cNvSpPr txBox="1">
            <a:spLocks noGrp="1"/>
          </p:cNvSpPr>
          <p:nvPr>
            <p:ph type="ftr" sz="quarter" idx="11"/>
          </p:nvPr>
        </p:nvSpPr>
        <p:spPr>
          <a:prstGeom prst="rect">
            <a:avLst/>
          </a:prstGeom>
        </p:spPr>
        <p:txBody>
          <a:bodyPr/>
          <a:lstStyle>
            <a:lvl1pPr lvl="0">
              <a:defRPr/>
            </a:lvl1pPr>
          </a:lstStyle>
          <a:p>
            <a:endParaRPr/>
          </a:p>
        </p:txBody>
      </p:sp>
      <p:sp>
        <p:nvSpPr>
          <p:cNvPr id="6" name="スライド番号プレースホルダー 5"/>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白紙">
    <p:spTree>
      <p:nvGrpSpPr>
        <p:cNvPr id="1" name=""/>
        <p:cNvGrpSpPr/>
        <p:nvPr/>
      </p:nvGrpSpPr>
      <p:grpSpPr>
        <a:xfrm>
          <a:off x="0" y="0"/>
          <a:ext cx="0" cy="0"/>
          <a:chOff x="0" y="0"/>
          <a:chExt cx="0" cy="0"/>
        </a:xfrm>
      </p:grpSpPr>
      <p:sp>
        <p:nvSpPr>
          <p:cNvPr id="2" name="日付プレースホルダー 1"/>
          <p:cNvSpPr txBox="1">
            <a:spLocks noGrp="1"/>
          </p:cNvSpPr>
          <p:nvPr>
            <p:ph type="dt" sz="half" idx="10"/>
          </p:nvPr>
        </p:nvSpPr>
        <p:spPr>
          <a:prstGeom prst="rect">
            <a:avLst/>
          </a:prstGeom>
        </p:spPr>
        <p:txBody>
          <a:bodyPr/>
          <a:lstStyle>
            <a:lvl1pPr lvl="0">
              <a:defRPr/>
            </a:lvl1pPr>
          </a:lstStyle>
          <a:p>
            <a:endParaRPr/>
          </a:p>
        </p:txBody>
      </p:sp>
      <p:sp>
        <p:nvSpPr>
          <p:cNvPr id="3" name="フッター プレースホルダー 2"/>
          <p:cNvSpPr txBox="1">
            <a:spLocks noGrp="1"/>
          </p:cNvSpPr>
          <p:nvPr>
            <p:ph type="ftr" sz="quarter" idx="11"/>
          </p:nvPr>
        </p:nvSpPr>
        <p:spPr>
          <a:prstGeom prst="rect">
            <a:avLst/>
          </a:prstGeom>
        </p:spPr>
        <p:txBody>
          <a:bodyPr/>
          <a:lstStyle>
            <a:lvl1pPr lvl="0">
              <a:defRPr/>
            </a:lvl1pPr>
          </a:lstStyle>
          <a:p>
            <a:endParaRPr/>
          </a:p>
        </p:txBody>
      </p:sp>
      <p:sp>
        <p:nvSpPr>
          <p:cNvPr id="4" name="スライド番号プレースホルダー 3"/>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タイトルとコンテンツ">
    <p:spTree>
      <p:nvGrpSpPr>
        <p:cNvPr id="1" name=""/>
        <p:cNvGrpSpPr/>
        <p:nvPr/>
      </p:nvGrpSpPr>
      <p:grpSpPr>
        <a:xfrm>
          <a:off x="0" y="0"/>
          <a:ext cx="0" cy="0"/>
          <a:chOff x="0" y="0"/>
          <a:chExt cx="0" cy="0"/>
        </a:xfrm>
      </p:grpSpPr>
      <p:sp>
        <p:nvSpPr>
          <p:cNvPr id="2" name="タイトル 1"/>
          <p:cNvSpPr txBox="1">
            <a:spLocks noGrp="1"/>
          </p:cNvSpPr>
          <p:nvPr>
            <p:ph type="title"/>
          </p:nvPr>
        </p:nvSpPr>
        <p:spPr>
          <a:prstGeom prst="rect">
            <a:avLst/>
          </a:prstGeom>
        </p:spPr>
        <p:txBody>
          <a:bodyPr/>
          <a:lstStyle>
            <a:lvl1pPr lvl="0">
              <a:defRPr/>
            </a:lvl1pPr>
          </a:lstStyle>
          <a:p>
            <a:pPr lvl="0" rtl="0"/>
            <a:r>
              <a:rPr lang="ja-JP"/>
              <a:t>マスター タイトルの書式設定</a:t>
            </a:r>
          </a:p>
        </p:txBody>
      </p:sp>
      <p:sp>
        <p:nvSpPr>
          <p:cNvPr id="3" name="テキスト プレースホルダー 2"/>
          <p:cNvSpPr txBox="1">
            <a:spLocks noGrp="1"/>
          </p:cNvSpPr>
          <p:nvPr>
            <p:ph type="body" idx="1"/>
          </p:nvPr>
        </p:nvSpPr>
        <p:spPr>
          <a:prstGeom prst="rect">
            <a:avLst/>
          </a:prstGeom>
        </p:spPr>
        <p:txBody>
          <a:bodyPr/>
          <a:lstStyle>
            <a:lvl1pPr lvl="0">
              <a:defRPr/>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4" name="日付プレースホルダー 3"/>
          <p:cNvSpPr txBox="1">
            <a:spLocks noGrp="1"/>
          </p:cNvSpPr>
          <p:nvPr>
            <p:ph type="dt" sz="half" idx="10"/>
          </p:nvPr>
        </p:nvSpPr>
        <p:spPr>
          <a:prstGeom prst="rect">
            <a:avLst/>
          </a:prstGeom>
        </p:spPr>
        <p:txBody>
          <a:bodyPr/>
          <a:lstStyle>
            <a:lvl1pPr lvl="0">
              <a:defRPr/>
            </a:lvl1pPr>
          </a:lstStyle>
          <a:p>
            <a:endParaRPr/>
          </a:p>
        </p:txBody>
      </p:sp>
      <p:sp>
        <p:nvSpPr>
          <p:cNvPr id="5" name="フッター プレースホルダー 4"/>
          <p:cNvSpPr txBox="1">
            <a:spLocks noGrp="1"/>
          </p:cNvSpPr>
          <p:nvPr>
            <p:ph type="ftr" sz="quarter" idx="11"/>
          </p:nvPr>
        </p:nvSpPr>
        <p:spPr>
          <a:prstGeom prst="rect">
            <a:avLst/>
          </a:prstGeom>
        </p:spPr>
        <p:txBody>
          <a:bodyPr/>
          <a:lstStyle>
            <a:lvl1pPr lvl="0">
              <a:defRPr/>
            </a:lvl1pPr>
          </a:lstStyle>
          <a:p>
            <a:endParaRPr/>
          </a:p>
        </p:txBody>
      </p:sp>
      <p:sp>
        <p:nvSpPr>
          <p:cNvPr id="6" name="スライド番号プレースホルダー 5"/>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縦書きタイトルと 縦書きテキスト">
    <p:spTree>
      <p:nvGrpSpPr>
        <p:cNvPr id="1" name=""/>
        <p:cNvGrpSpPr/>
        <p:nvPr/>
      </p:nvGrpSpPr>
      <p:grpSpPr>
        <a:xfrm>
          <a:off x="0" y="0"/>
          <a:ext cx="0" cy="0"/>
          <a:chOff x="0" y="0"/>
          <a:chExt cx="0" cy="0"/>
        </a:xfrm>
      </p:grpSpPr>
      <p:sp>
        <p:nvSpPr>
          <p:cNvPr id="2" name="タイトル 1"/>
          <p:cNvSpPr txBox="1">
            <a:spLocks noGrp="1"/>
          </p:cNvSpPr>
          <p:nvPr>
            <p:ph type="title"/>
          </p:nvPr>
        </p:nvSpPr>
        <p:spPr>
          <a:xfrm>
            <a:off x="10054590" y="384505"/>
            <a:ext cx="3120391" cy="8192135"/>
          </a:xfrm>
          <a:prstGeom prst="rect">
            <a:avLst/>
          </a:prstGeom>
        </p:spPr>
        <p:txBody>
          <a:bodyPr/>
          <a:lstStyle>
            <a:lvl1pPr lvl="0">
              <a:defRPr/>
            </a:lvl1pPr>
          </a:lstStyle>
          <a:p>
            <a:pPr lvl="0" rtl="0"/>
            <a:r>
              <a:rPr lang="ja-JP"/>
              <a:t>マスター タイトルの書式設定</a:t>
            </a:r>
          </a:p>
        </p:txBody>
      </p:sp>
      <p:sp>
        <p:nvSpPr>
          <p:cNvPr id="3" name="テキスト プレースホルダー 2"/>
          <p:cNvSpPr txBox="1">
            <a:spLocks noGrp="1"/>
          </p:cNvSpPr>
          <p:nvPr>
            <p:ph type="body" idx="1"/>
          </p:nvPr>
        </p:nvSpPr>
        <p:spPr>
          <a:xfrm>
            <a:off x="693424" y="384505"/>
            <a:ext cx="9147812" cy="8192135"/>
          </a:xfrm>
          <a:prstGeom prst="rect">
            <a:avLst/>
          </a:prstGeom>
        </p:spPr>
        <p:txBody>
          <a:bodyPr/>
          <a:lstStyle>
            <a:lvl1pPr lvl="0">
              <a:defRPr/>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4" name="日付プレースホルダー 3"/>
          <p:cNvSpPr txBox="1">
            <a:spLocks noGrp="1"/>
          </p:cNvSpPr>
          <p:nvPr>
            <p:ph type="dt" sz="half" idx="10"/>
          </p:nvPr>
        </p:nvSpPr>
        <p:spPr>
          <a:prstGeom prst="rect">
            <a:avLst/>
          </a:prstGeom>
        </p:spPr>
        <p:txBody>
          <a:bodyPr/>
          <a:lstStyle>
            <a:lvl1pPr lvl="0">
              <a:defRPr/>
            </a:lvl1pPr>
          </a:lstStyle>
          <a:p>
            <a:endParaRPr/>
          </a:p>
        </p:txBody>
      </p:sp>
      <p:sp>
        <p:nvSpPr>
          <p:cNvPr id="5" name="フッター プレースホルダー 4"/>
          <p:cNvSpPr txBox="1">
            <a:spLocks noGrp="1"/>
          </p:cNvSpPr>
          <p:nvPr>
            <p:ph type="ftr" sz="quarter" idx="11"/>
          </p:nvPr>
        </p:nvSpPr>
        <p:spPr>
          <a:prstGeom prst="rect">
            <a:avLst/>
          </a:prstGeom>
        </p:spPr>
        <p:txBody>
          <a:bodyPr/>
          <a:lstStyle>
            <a:lvl1pPr lvl="0">
              <a:defRPr/>
            </a:lvl1pPr>
          </a:lstStyle>
          <a:p>
            <a:endParaRPr/>
          </a:p>
        </p:txBody>
      </p:sp>
      <p:sp>
        <p:nvSpPr>
          <p:cNvPr id="6" name="スライド番号プレースホルダー 5"/>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比較">
    <p:spTree>
      <p:nvGrpSpPr>
        <p:cNvPr id="1" name=""/>
        <p:cNvGrpSpPr/>
        <p:nvPr/>
      </p:nvGrpSpPr>
      <p:grpSpPr>
        <a:xfrm>
          <a:off x="0" y="0"/>
          <a:ext cx="0" cy="0"/>
          <a:chOff x="0" y="0"/>
          <a:chExt cx="0" cy="0"/>
        </a:xfrm>
      </p:grpSpPr>
      <p:sp>
        <p:nvSpPr>
          <p:cNvPr id="2" name="タイトル 1"/>
          <p:cNvSpPr txBox="1">
            <a:spLocks noGrp="1"/>
          </p:cNvSpPr>
          <p:nvPr>
            <p:ph type="title"/>
          </p:nvPr>
        </p:nvSpPr>
        <p:spPr>
          <a:xfrm>
            <a:off x="640080" y="384493"/>
            <a:ext cx="11521440" cy="1600200"/>
          </a:xfrm>
          <a:prstGeom prst="rect">
            <a:avLst/>
          </a:prstGeom>
        </p:spPr>
        <p:txBody>
          <a:bodyPr/>
          <a:lstStyle>
            <a:lvl1pPr lvl="0" rtl="0">
              <a:defRPr/>
            </a:lvl1pPr>
          </a:lstStyle>
          <a:p>
            <a:pPr lvl="0" rtl="0"/>
            <a:r>
              <a:rPr lang="ja-JP"/>
              <a:t>マスター タイトルの書式設定</a:t>
            </a:r>
          </a:p>
        </p:txBody>
      </p:sp>
      <p:sp>
        <p:nvSpPr>
          <p:cNvPr id="3" name="テキスト プレースホルダー 2"/>
          <p:cNvSpPr txBox="1">
            <a:spLocks noGrp="1"/>
          </p:cNvSpPr>
          <p:nvPr>
            <p:ph type="body" idx="1"/>
          </p:nvPr>
        </p:nvSpPr>
        <p:spPr>
          <a:xfrm>
            <a:off x="640080" y="2149158"/>
            <a:ext cx="5656263" cy="895667"/>
          </a:xfrm>
          <a:prstGeom prst="rect">
            <a:avLst/>
          </a:prstGeom>
        </p:spPr>
        <p:txBody>
          <a:bodyPr anchor="b"/>
          <a:lstStyle>
            <a:lvl1pPr marL="0" lvl="0" indent="0" rtl="0">
              <a:buNone/>
              <a:defRPr sz="3200" b="1"/>
            </a:lvl1pPr>
          </a:lstStyle>
          <a:p>
            <a:pPr lvl="0" rtl="0"/>
            <a:r>
              <a:rPr lang="ja-JP"/>
              <a:t>マスター テキストの書式設定</a:t>
            </a:r>
          </a:p>
        </p:txBody>
      </p:sp>
      <p:sp>
        <p:nvSpPr>
          <p:cNvPr id="4" name="テキスト プレースホルダー 3"/>
          <p:cNvSpPr txBox="1">
            <a:spLocks noGrp="1"/>
          </p:cNvSpPr>
          <p:nvPr>
            <p:ph type="body" sz="half" idx="2"/>
          </p:nvPr>
        </p:nvSpPr>
        <p:spPr>
          <a:xfrm>
            <a:off x="640080" y="3044825"/>
            <a:ext cx="5656263" cy="5531803"/>
          </a:xfrm>
          <a:prstGeom prst="rect">
            <a:avLst/>
          </a:prstGeom>
        </p:spPr>
        <p:txBody>
          <a:bodyPr/>
          <a:lstStyle>
            <a:lvl1pPr lvl="0" rtl="0">
              <a:defRPr sz="3200"/>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5" name="テキスト プレースホルダー 4"/>
          <p:cNvSpPr txBox="1">
            <a:spLocks noGrp="1"/>
          </p:cNvSpPr>
          <p:nvPr>
            <p:ph type="body" sz="quarter" idx="3"/>
          </p:nvPr>
        </p:nvSpPr>
        <p:spPr>
          <a:xfrm>
            <a:off x="6503041" y="2149158"/>
            <a:ext cx="5658487" cy="895667"/>
          </a:xfrm>
          <a:prstGeom prst="rect">
            <a:avLst/>
          </a:prstGeom>
        </p:spPr>
        <p:txBody>
          <a:bodyPr anchor="b"/>
          <a:lstStyle>
            <a:lvl1pPr marL="0" lvl="0" indent="0" rtl="0">
              <a:buNone/>
              <a:defRPr sz="3200" b="1"/>
            </a:lvl1pPr>
          </a:lstStyle>
          <a:p>
            <a:pPr lvl="0" rtl="0"/>
            <a:r>
              <a:rPr lang="ja-JP"/>
              <a:t>マスター テキストの書式設定</a:t>
            </a:r>
          </a:p>
        </p:txBody>
      </p:sp>
      <p:sp>
        <p:nvSpPr>
          <p:cNvPr id="6" name="テキスト プレースホルダー 5"/>
          <p:cNvSpPr txBox="1">
            <a:spLocks noGrp="1"/>
          </p:cNvSpPr>
          <p:nvPr>
            <p:ph type="body" sz="quarter" idx="4"/>
          </p:nvPr>
        </p:nvSpPr>
        <p:spPr>
          <a:xfrm>
            <a:off x="6503041" y="3044825"/>
            <a:ext cx="5658487" cy="5531803"/>
          </a:xfrm>
          <a:prstGeom prst="rect">
            <a:avLst/>
          </a:prstGeom>
        </p:spPr>
        <p:txBody>
          <a:bodyPr/>
          <a:lstStyle>
            <a:lvl1pPr lvl="0" rtl="0">
              <a:defRPr sz="3200"/>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7" name="日付プレースホルダー 6"/>
          <p:cNvSpPr txBox="1">
            <a:spLocks noGrp="1"/>
          </p:cNvSpPr>
          <p:nvPr>
            <p:ph type="dt" sz="half" idx="10"/>
          </p:nvPr>
        </p:nvSpPr>
        <p:spPr>
          <a:prstGeom prst="rect">
            <a:avLst/>
          </a:prstGeom>
        </p:spPr>
        <p:txBody>
          <a:bodyPr/>
          <a:lstStyle>
            <a:lvl1pPr lvl="0">
              <a:defRPr/>
            </a:lvl1pPr>
          </a:lstStyle>
          <a:p>
            <a:endParaRPr/>
          </a:p>
        </p:txBody>
      </p:sp>
      <p:sp>
        <p:nvSpPr>
          <p:cNvPr id="8" name="フッター プレースホルダー 7"/>
          <p:cNvSpPr txBox="1">
            <a:spLocks noGrp="1"/>
          </p:cNvSpPr>
          <p:nvPr>
            <p:ph type="ftr" sz="quarter" idx="11"/>
          </p:nvPr>
        </p:nvSpPr>
        <p:spPr>
          <a:prstGeom prst="rect">
            <a:avLst/>
          </a:prstGeom>
        </p:spPr>
        <p:txBody>
          <a:bodyPr/>
          <a:lstStyle>
            <a:lvl1pPr lvl="0">
              <a:defRPr/>
            </a:lvl1pPr>
          </a:lstStyle>
          <a:p>
            <a:endParaRPr/>
          </a:p>
        </p:txBody>
      </p:sp>
      <p:sp>
        <p:nvSpPr>
          <p:cNvPr id="9" name="スライド番号プレースホルダー 8"/>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タイトルと 縦書きテキスト">
    <p:spTree>
      <p:nvGrpSpPr>
        <p:cNvPr id="1" name=""/>
        <p:cNvGrpSpPr/>
        <p:nvPr/>
      </p:nvGrpSpPr>
      <p:grpSpPr>
        <a:xfrm>
          <a:off x="0" y="0"/>
          <a:ext cx="0" cy="0"/>
          <a:chOff x="0" y="0"/>
          <a:chExt cx="0" cy="0"/>
        </a:xfrm>
      </p:grpSpPr>
      <p:sp>
        <p:nvSpPr>
          <p:cNvPr id="2" name="タイトル 1"/>
          <p:cNvSpPr txBox="1">
            <a:spLocks noGrp="1"/>
          </p:cNvSpPr>
          <p:nvPr>
            <p:ph type="title"/>
          </p:nvPr>
        </p:nvSpPr>
        <p:spPr>
          <a:prstGeom prst="rect">
            <a:avLst/>
          </a:prstGeom>
        </p:spPr>
        <p:txBody>
          <a:bodyPr/>
          <a:lstStyle>
            <a:lvl1pPr lvl="0">
              <a:defRPr/>
            </a:lvl1pPr>
          </a:lstStyle>
          <a:p>
            <a:pPr lvl="0" rtl="0"/>
            <a:r>
              <a:rPr lang="ja-JP"/>
              <a:t>マスター タイトルの書式設定</a:t>
            </a:r>
          </a:p>
        </p:txBody>
      </p:sp>
      <p:sp>
        <p:nvSpPr>
          <p:cNvPr id="3" name="テキスト プレースホルダー 2"/>
          <p:cNvSpPr txBox="1">
            <a:spLocks noGrp="1"/>
          </p:cNvSpPr>
          <p:nvPr>
            <p:ph type="body" idx="1"/>
          </p:nvPr>
        </p:nvSpPr>
        <p:spPr>
          <a:prstGeom prst="rect">
            <a:avLst/>
          </a:prstGeom>
        </p:spPr>
        <p:txBody>
          <a:bodyPr/>
          <a:lstStyle>
            <a:lvl1pPr lvl="0">
              <a:defRPr/>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4" name="日付プレースホルダー 3"/>
          <p:cNvSpPr txBox="1">
            <a:spLocks noGrp="1"/>
          </p:cNvSpPr>
          <p:nvPr>
            <p:ph type="dt" sz="half" idx="10"/>
          </p:nvPr>
        </p:nvSpPr>
        <p:spPr>
          <a:prstGeom prst="rect">
            <a:avLst/>
          </a:prstGeom>
        </p:spPr>
        <p:txBody>
          <a:bodyPr/>
          <a:lstStyle>
            <a:lvl1pPr lvl="0">
              <a:defRPr/>
            </a:lvl1pPr>
          </a:lstStyle>
          <a:p>
            <a:endParaRPr/>
          </a:p>
        </p:txBody>
      </p:sp>
      <p:sp>
        <p:nvSpPr>
          <p:cNvPr id="5" name="フッター プレースホルダー 4"/>
          <p:cNvSpPr txBox="1">
            <a:spLocks noGrp="1"/>
          </p:cNvSpPr>
          <p:nvPr>
            <p:ph type="ftr" sz="quarter" idx="11"/>
          </p:nvPr>
        </p:nvSpPr>
        <p:spPr>
          <a:prstGeom prst="rect">
            <a:avLst/>
          </a:prstGeom>
        </p:spPr>
        <p:txBody>
          <a:bodyPr/>
          <a:lstStyle>
            <a:lvl1pPr lvl="0">
              <a:defRPr/>
            </a:lvl1pPr>
          </a:lstStyle>
          <a:p>
            <a:endParaRPr/>
          </a:p>
        </p:txBody>
      </p:sp>
      <p:sp>
        <p:nvSpPr>
          <p:cNvPr id="6" name="スライド番号プレースホルダー 5"/>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2 つのコンテンツ">
    <p:spTree>
      <p:nvGrpSpPr>
        <p:cNvPr id="1" name=""/>
        <p:cNvGrpSpPr/>
        <p:nvPr/>
      </p:nvGrpSpPr>
      <p:grpSpPr>
        <a:xfrm>
          <a:off x="0" y="0"/>
          <a:ext cx="0" cy="0"/>
          <a:chOff x="0" y="0"/>
          <a:chExt cx="0" cy="0"/>
        </a:xfrm>
      </p:grpSpPr>
      <p:sp>
        <p:nvSpPr>
          <p:cNvPr id="2" name="タイトル 1"/>
          <p:cNvSpPr txBox="1">
            <a:spLocks noGrp="1"/>
          </p:cNvSpPr>
          <p:nvPr>
            <p:ph type="title"/>
          </p:nvPr>
        </p:nvSpPr>
        <p:spPr>
          <a:prstGeom prst="rect">
            <a:avLst/>
          </a:prstGeom>
        </p:spPr>
        <p:txBody>
          <a:bodyPr/>
          <a:lstStyle>
            <a:lvl1pPr lvl="0">
              <a:defRPr/>
            </a:lvl1pPr>
          </a:lstStyle>
          <a:p>
            <a:pPr lvl="0" rtl="0"/>
            <a:r>
              <a:rPr lang="ja-JP"/>
              <a:t>マスター タイトルの書式設定</a:t>
            </a:r>
          </a:p>
        </p:txBody>
      </p:sp>
      <p:sp>
        <p:nvSpPr>
          <p:cNvPr id="3" name="テキスト プレースホルダー 2"/>
          <p:cNvSpPr txBox="1">
            <a:spLocks noGrp="1"/>
          </p:cNvSpPr>
          <p:nvPr>
            <p:ph type="body" sz="half" idx="1"/>
          </p:nvPr>
        </p:nvSpPr>
        <p:spPr>
          <a:xfrm>
            <a:off x="693422" y="2240289"/>
            <a:ext cx="6134100" cy="6336348"/>
          </a:xfrm>
          <a:prstGeom prst="rect">
            <a:avLst/>
          </a:prstGeom>
        </p:spPr>
        <p:txBody>
          <a:bodyPr/>
          <a:lstStyle>
            <a:lvl1pPr lvl="0" rtl="0">
              <a:defRPr sz="3700"/>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4" name="テキスト プレースホルダー 3"/>
          <p:cNvSpPr txBox="1">
            <a:spLocks noGrp="1"/>
          </p:cNvSpPr>
          <p:nvPr>
            <p:ph type="body" sz="half" idx="2"/>
          </p:nvPr>
        </p:nvSpPr>
        <p:spPr>
          <a:xfrm>
            <a:off x="7040882" y="2240289"/>
            <a:ext cx="6134100" cy="6336348"/>
          </a:xfrm>
          <a:prstGeom prst="rect">
            <a:avLst/>
          </a:prstGeom>
        </p:spPr>
        <p:txBody>
          <a:bodyPr/>
          <a:lstStyle>
            <a:lvl1pPr lvl="0" rtl="0">
              <a:defRPr sz="3700"/>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5" name="日付プレースホルダー 4"/>
          <p:cNvSpPr txBox="1">
            <a:spLocks noGrp="1"/>
          </p:cNvSpPr>
          <p:nvPr>
            <p:ph type="dt" sz="half" idx="10"/>
          </p:nvPr>
        </p:nvSpPr>
        <p:spPr>
          <a:prstGeom prst="rect">
            <a:avLst/>
          </a:prstGeom>
        </p:spPr>
        <p:txBody>
          <a:bodyPr/>
          <a:lstStyle>
            <a:lvl1pPr lvl="0">
              <a:defRPr/>
            </a:lvl1pPr>
          </a:lstStyle>
          <a:p>
            <a:endParaRPr/>
          </a:p>
        </p:txBody>
      </p:sp>
      <p:sp>
        <p:nvSpPr>
          <p:cNvPr id="6" name="フッター プレースホルダー 5"/>
          <p:cNvSpPr txBox="1">
            <a:spLocks noGrp="1"/>
          </p:cNvSpPr>
          <p:nvPr>
            <p:ph type="ftr" sz="quarter" idx="11"/>
          </p:nvPr>
        </p:nvSpPr>
        <p:spPr>
          <a:prstGeom prst="rect">
            <a:avLst/>
          </a:prstGeom>
        </p:spPr>
        <p:txBody>
          <a:bodyPr/>
          <a:lstStyle>
            <a:lvl1pPr lvl="0">
              <a:defRPr/>
            </a:lvl1pPr>
          </a:lstStyle>
          <a:p>
            <a:endParaRPr/>
          </a:p>
        </p:txBody>
      </p:sp>
      <p:sp>
        <p:nvSpPr>
          <p:cNvPr id="7" name="スライド番号プレースホルダー 6"/>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タイトル付きの図">
    <p:spTree>
      <p:nvGrpSpPr>
        <p:cNvPr id="1" name=""/>
        <p:cNvGrpSpPr/>
        <p:nvPr/>
      </p:nvGrpSpPr>
      <p:grpSpPr>
        <a:xfrm>
          <a:off x="0" y="0"/>
          <a:ext cx="0" cy="0"/>
          <a:chOff x="0" y="0"/>
          <a:chExt cx="0" cy="0"/>
        </a:xfrm>
      </p:grpSpPr>
      <p:sp>
        <p:nvSpPr>
          <p:cNvPr id="2" name="タイトル 1"/>
          <p:cNvSpPr txBox="1">
            <a:spLocks noGrp="1"/>
          </p:cNvSpPr>
          <p:nvPr>
            <p:ph type="title"/>
          </p:nvPr>
        </p:nvSpPr>
        <p:spPr>
          <a:xfrm>
            <a:off x="2509203" y="6720840"/>
            <a:ext cx="7680960" cy="793433"/>
          </a:xfrm>
          <a:prstGeom prst="rect">
            <a:avLst/>
          </a:prstGeom>
        </p:spPr>
        <p:txBody>
          <a:bodyPr anchor="b"/>
          <a:lstStyle>
            <a:lvl1pPr lvl="0" algn="l" rtl="0">
              <a:defRPr sz="2700" b="1"/>
            </a:lvl1pPr>
          </a:lstStyle>
          <a:p>
            <a:pPr lvl="0" rtl="0"/>
            <a:r>
              <a:rPr lang="ja-JP"/>
              <a:t>マスター タイトルの書式設定</a:t>
            </a:r>
          </a:p>
        </p:txBody>
      </p:sp>
      <p:sp>
        <p:nvSpPr>
          <p:cNvPr id="3" name="図プレースホルダー 2"/>
          <p:cNvSpPr txBox="1">
            <a:spLocks noGrp="1"/>
          </p:cNvSpPr>
          <p:nvPr>
            <p:ph type="pic" idx="1"/>
          </p:nvPr>
        </p:nvSpPr>
        <p:spPr>
          <a:xfrm>
            <a:off x="2509203" y="857885"/>
            <a:ext cx="7680960" cy="5760720"/>
          </a:xfrm>
          <a:prstGeom prst="rect">
            <a:avLst/>
          </a:prstGeom>
        </p:spPr>
        <p:txBody>
          <a:bodyPr/>
          <a:lstStyle>
            <a:lvl1pPr marL="0" lvl="0" indent="0" rtl="0">
              <a:buNone/>
              <a:defRPr sz="4300"/>
            </a:lvl1pPr>
          </a:lstStyle>
          <a:p>
            <a:endParaRPr/>
          </a:p>
        </p:txBody>
      </p:sp>
      <p:sp>
        <p:nvSpPr>
          <p:cNvPr id="4" name="テキスト プレースホルダー 3"/>
          <p:cNvSpPr txBox="1">
            <a:spLocks noGrp="1"/>
          </p:cNvSpPr>
          <p:nvPr>
            <p:ph type="body" sz="half" idx="2"/>
          </p:nvPr>
        </p:nvSpPr>
        <p:spPr>
          <a:xfrm>
            <a:off x="2509203" y="7514273"/>
            <a:ext cx="7680960" cy="1126807"/>
          </a:xfrm>
          <a:prstGeom prst="rect">
            <a:avLst/>
          </a:prstGeom>
        </p:spPr>
        <p:txBody>
          <a:bodyPr/>
          <a:lstStyle>
            <a:lvl1pPr marL="0" lvl="0" indent="0" rtl="0">
              <a:buNone/>
              <a:defRPr sz="1900"/>
            </a:lvl1pPr>
          </a:lstStyle>
          <a:p>
            <a:pPr lvl="0" rtl="0"/>
            <a:r>
              <a:rPr lang="ja-JP"/>
              <a:t>マスター テキストの書式設定</a:t>
            </a:r>
          </a:p>
        </p:txBody>
      </p:sp>
      <p:sp>
        <p:nvSpPr>
          <p:cNvPr id="5" name="日付プレースホルダー 4"/>
          <p:cNvSpPr txBox="1">
            <a:spLocks noGrp="1"/>
          </p:cNvSpPr>
          <p:nvPr>
            <p:ph type="dt" sz="half" idx="10"/>
          </p:nvPr>
        </p:nvSpPr>
        <p:spPr>
          <a:prstGeom prst="rect">
            <a:avLst/>
          </a:prstGeom>
        </p:spPr>
        <p:txBody>
          <a:bodyPr/>
          <a:lstStyle>
            <a:lvl1pPr lvl="0">
              <a:defRPr/>
            </a:lvl1pPr>
          </a:lstStyle>
          <a:p>
            <a:endParaRPr/>
          </a:p>
        </p:txBody>
      </p:sp>
      <p:sp>
        <p:nvSpPr>
          <p:cNvPr id="6" name="フッター プレースホルダー 5"/>
          <p:cNvSpPr txBox="1">
            <a:spLocks noGrp="1"/>
          </p:cNvSpPr>
          <p:nvPr>
            <p:ph type="ftr" sz="quarter" idx="11"/>
          </p:nvPr>
        </p:nvSpPr>
        <p:spPr>
          <a:prstGeom prst="rect">
            <a:avLst/>
          </a:prstGeom>
        </p:spPr>
        <p:txBody>
          <a:bodyPr/>
          <a:lstStyle>
            <a:lvl1pPr lvl="0">
              <a:defRPr/>
            </a:lvl1pPr>
          </a:lstStyle>
          <a:p>
            <a:endParaRPr/>
          </a:p>
        </p:txBody>
      </p:sp>
      <p:sp>
        <p:nvSpPr>
          <p:cNvPr id="7" name="スライド番号プレースホルダー 6"/>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txBox="1">
            <a:spLocks noGrp="1"/>
          </p:cNvSpPr>
          <p:nvPr>
            <p:ph type="title"/>
          </p:nvPr>
        </p:nvSpPr>
        <p:spPr>
          <a:xfrm>
            <a:off x="640080" y="384493"/>
            <a:ext cx="11521440" cy="1600200"/>
          </a:xfrm>
          <a:prstGeom prst="rect">
            <a:avLst/>
          </a:prstGeom>
        </p:spPr>
        <p:txBody>
          <a:bodyPr lIns="122169" tIns="61085" rIns="122169" bIns="61085" anchor="ctr"/>
          <a:lstStyle>
            <a:lvl1pPr lvl="0">
              <a:defRPr/>
            </a:lvl1pPr>
          </a:lstStyle>
          <a:p>
            <a:pPr lvl="0" rtl="0"/>
            <a:r>
              <a:rPr lang="ja-JP"/>
              <a:t>マスター タイトルの書式設定</a:t>
            </a:r>
          </a:p>
        </p:txBody>
      </p:sp>
      <p:sp>
        <p:nvSpPr>
          <p:cNvPr id="3" name="テキスト プレースホルダー 2"/>
          <p:cNvSpPr txBox="1">
            <a:spLocks noGrp="1"/>
          </p:cNvSpPr>
          <p:nvPr>
            <p:ph type="body" idx="1"/>
          </p:nvPr>
        </p:nvSpPr>
        <p:spPr>
          <a:xfrm>
            <a:off x="640080" y="2240289"/>
            <a:ext cx="11521440" cy="6336348"/>
          </a:xfrm>
          <a:prstGeom prst="rect">
            <a:avLst/>
          </a:prstGeom>
        </p:spPr>
        <p:txBody>
          <a:bodyPr lIns="122169" tIns="61085" rIns="122169" bIns="61085"/>
          <a:lstStyle>
            <a:lvl1pPr lvl="0">
              <a:defRPr/>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4" name="日付プレースホルダー 3"/>
          <p:cNvSpPr txBox="1">
            <a:spLocks noGrp="1"/>
          </p:cNvSpPr>
          <p:nvPr>
            <p:ph type="dt" sz="half" idx="2"/>
          </p:nvPr>
        </p:nvSpPr>
        <p:spPr>
          <a:xfrm>
            <a:off x="640080" y="8898902"/>
            <a:ext cx="2987040" cy="511175"/>
          </a:xfrm>
          <a:prstGeom prst="rect">
            <a:avLst/>
          </a:prstGeom>
        </p:spPr>
        <p:txBody>
          <a:bodyPr lIns="122169" tIns="61085" rIns="122169" bIns="61085" anchor="ctr"/>
          <a:lstStyle>
            <a:lvl1pPr lvl="0" algn="l" rtl="0">
              <a:defRPr sz="1600">
                <a:solidFill>
                  <a:schemeClr val="tx1">
                    <a:tint val="75000"/>
                  </a:schemeClr>
                </a:solidFill>
              </a:defRPr>
            </a:lvl1pPr>
          </a:lstStyle>
          <a:p>
            <a:endParaRPr/>
          </a:p>
        </p:txBody>
      </p:sp>
      <p:sp>
        <p:nvSpPr>
          <p:cNvPr id="5" name="フッター プレースホルダー 4"/>
          <p:cNvSpPr txBox="1">
            <a:spLocks noGrp="1"/>
          </p:cNvSpPr>
          <p:nvPr>
            <p:ph type="ftr" sz="quarter" idx="3"/>
          </p:nvPr>
        </p:nvSpPr>
        <p:spPr>
          <a:xfrm>
            <a:off x="4373880" y="8898902"/>
            <a:ext cx="4053840" cy="511175"/>
          </a:xfrm>
          <a:prstGeom prst="rect">
            <a:avLst/>
          </a:prstGeom>
        </p:spPr>
        <p:txBody>
          <a:bodyPr lIns="122169" tIns="61085" rIns="122169" bIns="61085" anchor="ctr"/>
          <a:lstStyle>
            <a:lvl1pPr lvl="0" algn="ctr" rtl="0">
              <a:defRPr sz="1600">
                <a:solidFill>
                  <a:schemeClr val="tx1">
                    <a:tint val="75000"/>
                  </a:schemeClr>
                </a:solidFill>
              </a:defRPr>
            </a:lvl1pPr>
          </a:lstStyle>
          <a:p>
            <a:endParaRPr/>
          </a:p>
        </p:txBody>
      </p:sp>
      <p:sp>
        <p:nvSpPr>
          <p:cNvPr id="6" name="スライド番号プレースホルダー 5"/>
          <p:cNvSpPr txBox="1">
            <a:spLocks noGrp="1"/>
          </p:cNvSpPr>
          <p:nvPr>
            <p:ph type="sldNum" sz="quarter" idx="4"/>
          </p:nvPr>
        </p:nvSpPr>
        <p:spPr>
          <a:xfrm>
            <a:off x="9814560" y="9090027"/>
            <a:ext cx="2987040" cy="511175"/>
          </a:xfrm>
          <a:prstGeom prst="rect">
            <a:avLst/>
          </a:prstGeom>
        </p:spPr>
        <p:txBody>
          <a:bodyPr lIns="122169" tIns="61085" rIns="122169" bIns="61085" anchor="ctr"/>
          <a:lstStyle>
            <a:lvl1pPr lvl="0" algn="r" rtl="0">
              <a:defRPr sz="2700">
                <a:solidFill>
                  <a:schemeClr val="tx1"/>
                </a:solidFill>
              </a:defRPr>
            </a:lvl1pPr>
          </a:lstStyle>
          <a:p>
            <a:fld id="{8B38DBA3-52F9-4AF4-A6A4-FA4D7DB2F99C}" type="slidenum">
              <a:t>‹#›</a:t>
            </a:fld>
            <a:endParaRPr/>
          </a:p>
        </p:txBody>
      </p:sp>
    </p:spTree>
  </p:cSld>
  <p:clrMap bg1="lt1" tx1="dk1" bg2="lt2" tx2="dk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4" r:id="rId5"/>
    <p:sldLayoutId id="2147483655" r:id="rId6"/>
    <p:sldLayoutId id="2147483656" r:id="rId7"/>
    <p:sldLayoutId id="2147483657" r:id="rId8"/>
    <p:sldLayoutId id="2147483658" r:id="rId9"/>
    <p:sldLayoutId id="2147483660" r:id="rId10"/>
  </p:sldLayoutIdLst>
  <p:hf hdr="0" ftr="0" dt="0"/>
  <p:txStyles>
    <p:titleStyle>
      <a:lvl1pPr lvl="0" algn="ctr" rtl="0">
        <a:buNone/>
        <a:defRPr sz="5900">
          <a:solidFill>
            <a:schemeClr val="tx1"/>
          </a:solidFill>
          <a:latin typeface="Calibri"/>
        </a:defRPr>
      </a:lvl1pPr>
    </p:titleStyle>
    <p:bodyStyle>
      <a:lvl1pPr marL="458134" lvl="0" indent="-458134" algn="l" rtl="0">
        <a:spcBef>
          <a:spcPct val="20000"/>
        </a:spcBef>
        <a:buFont typeface="Arial"/>
        <a:buChar char="•"/>
        <a:defRPr sz="4300">
          <a:solidFill>
            <a:schemeClr val="tx1"/>
          </a:solidFill>
          <a:latin typeface="Calibri"/>
        </a:defRPr>
      </a:lvl1pPr>
      <a:lvl2pPr marL="992625" lvl="0" indent="-381780" algn="l" rtl="0">
        <a:spcBef>
          <a:spcPct val="20000"/>
        </a:spcBef>
        <a:buFont typeface="Arial"/>
        <a:buChar char="–"/>
        <a:defRPr sz="3700">
          <a:solidFill>
            <a:schemeClr val="tx1"/>
          </a:solidFill>
          <a:latin typeface="Calibri"/>
        </a:defRPr>
      </a:lvl2pPr>
      <a:lvl3pPr marL="1527116" lvl="0" indent="-305423" algn="l" rtl="0">
        <a:spcBef>
          <a:spcPct val="20000"/>
        </a:spcBef>
        <a:buFont typeface="Arial"/>
        <a:buChar char="•"/>
        <a:defRPr sz="3200">
          <a:solidFill>
            <a:schemeClr val="tx1"/>
          </a:solidFill>
          <a:latin typeface="Calibri"/>
        </a:defRPr>
      </a:lvl3pPr>
      <a:lvl4pPr marL="2137961" lvl="0" indent="-305423" algn="l" rtl="0">
        <a:spcBef>
          <a:spcPct val="20000"/>
        </a:spcBef>
        <a:buFont typeface="Arial"/>
        <a:buChar char="–"/>
        <a:defRPr sz="2700">
          <a:solidFill>
            <a:schemeClr val="tx1"/>
          </a:solidFill>
          <a:latin typeface="Calibri"/>
        </a:defRPr>
      </a:lvl4pPr>
      <a:lvl5pPr marL="2748808" lvl="0" indent="-305423" algn="l" rtl="0">
        <a:spcBef>
          <a:spcPct val="20000"/>
        </a:spcBef>
        <a:buFont typeface="Arial"/>
        <a:buChar char="»"/>
        <a:defRPr sz="2700">
          <a:solidFill>
            <a:schemeClr val="tx1"/>
          </a:solidFill>
          <a:latin typeface="Calibri"/>
        </a:defRPr>
      </a:lvl5pPr>
      <a:lvl6pPr marL="3359655" lvl="0" indent="-305423" algn="l" rtl="0">
        <a:spcBef>
          <a:spcPct val="20000"/>
        </a:spcBef>
        <a:buFont typeface="Arial"/>
        <a:buChar char="•"/>
        <a:defRPr sz="2700">
          <a:solidFill>
            <a:schemeClr val="tx1"/>
          </a:solidFill>
          <a:latin typeface="Calibri"/>
        </a:defRPr>
      </a:lvl6pPr>
      <a:lvl7pPr marL="3970500" lvl="0" indent="-305423" algn="l" rtl="0">
        <a:spcBef>
          <a:spcPct val="20000"/>
        </a:spcBef>
        <a:buFont typeface="Arial"/>
        <a:buChar char="•"/>
        <a:defRPr sz="2700">
          <a:solidFill>
            <a:schemeClr val="tx1"/>
          </a:solidFill>
          <a:latin typeface="Calibri"/>
        </a:defRPr>
      </a:lvl7pPr>
      <a:lvl8pPr marL="4581347" lvl="0" indent="-305423" algn="l" rtl="0">
        <a:spcBef>
          <a:spcPct val="20000"/>
        </a:spcBef>
        <a:buFont typeface="Arial"/>
        <a:buChar char="•"/>
        <a:defRPr sz="2700">
          <a:solidFill>
            <a:schemeClr val="tx1"/>
          </a:solidFill>
          <a:latin typeface="Calibri"/>
        </a:defRPr>
      </a:lvl8pPr>
      <a:lvl9pPr marL="5192192" lvl="0" indent="-305423" algn="l" rtl="0">
        <a:spcBef>
          <a:spcPct val="20000"/>
        </a:spcBef>
        <a:buFont typeface="Arial"/>
        <a:buChar char="•"/>
        <a:defRPr sz="2700">
          <a:solidFill>
            <a:schemeClr val="tx1"/>
          </a:solidFill>
          <a:latin typeface="Calibri"/>
        </a:defRPr>
      </a:lvl9pPr>
    </p:bodyStyle>
    <p:otherStyle>
      <a:lvl1pPr marL="0" lvl="0" algn="l" rtl="0">
        <a:defRPr sz="2400">
          <a:solidFill>
            <a:schemeClr val="tx1"/>
          </a:solidFill>
          <a:latin typeface="Calibri"/>
        </a:defRPr>
      </a:lvl1pPr>
      <a:lvl2pPr marL="610845" lvl="0" algn="l" rtl="0">
        <a:defRPr sz="2400">
          <a:solidFill>
            <a:schemeClr val="tx1"/>
          </a:solidFill>
          <a:latin typeface="Calibri"/>
        </a:defRPr>
      </a:lvl2pPr>
      <a:lvl3pPr marL="1221692" lvl="0" algn="l" rtl="0">
        <a:defRPr sz="2400">
          <a:solidFill>
            <a:schemeClr val="tx1"/>
          </a:solidFill>
          <a:latin typeface="Calibri"/>
        </a:defRPr>
      </a:lvl3pPr>
      <a:lvl4pPr marL="1832539" lvl="0" algn="l" rtl="0">
        <a:defRPr sz="2400">
          <a:solidFill>
            <a:schemeClr val="tx1"/>
          </a:solidFill>
          <a:latin typeface="Calibri"/>
        </a:defRPr>
      </a:lvl4pPr>
      <a:lvl5pPr marL="2443384" lvl="0" algn="l" rtl="0">
        <a:defRPr sz="2400">
          <a:solidFill>
            <a:schemeClr val="tx1"/>
          </a:solidFill>
          <a:latin typeface="Calibri"/>
        </a:defRPr>
      </a:lvl5pPr>
      <a:lvl6pPr marL="3054231" lvl="0" algn="l" rtl="0">
        <a:defRPr sz="2400">
          <a:solidFill>
            <a:schemeClr val="tx1"/>
          </a:solidFill>
          <a:latin typeface="Calibri"/>
        </a:defRPr>
      </a:lvl6pPr>
      <a:lvl7pPr marL="3665077" lvl="0" algn="l" rtl="0">
        <a:defRPr sz="2400">
          <a:solidFill>
            <a:schemeClr val="tx1"/>
          </a:solidFill>
          <a:latin typeface="Calibri"/>
        </a:defRPr>
      </a:lvl7pPr>
      <a:lvl8pPr marL="4275923" lvl="0" algn="l" rtl="0">
        <a:defRPr sz="2400">
          <a:solidFill>
            <a:schemeClr val="tx1"/>
          </a:solidFill>
          <a:latin typeface="Calibri"/>
        </a:defRPr>
      </a:lvl8pPr>
      <a:lvl9pPr marL="4886769" lvl="0" algn="l" rtl="0">
        <a:defRPr sz="2400">
          <a:solidFill>
            <a:schemeClr val="tx1"/>
          </a:solidFill>
          <a:latin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テキスト ボックス 32"/>
          <p:cNvSpPr txBox="1"/>
          <p:nvPr/>
        </p:nvSpPr>
        <p:spPr>
          <a:xfrm>
            <a:off x="51146" y="6620927"/>
            <a:ext cx="12672000" cy="2366336"/>
          </a:xfrm>
          <a:prstGeom prst="rect">
            <a:avLst/>
          </a:prstGeom>
          <a:ln>
            <a:solidFill>
              <a:schemeClr val="accent1"/>
            </a:solidFill>
          </a:ln>
        </p:spPr>
        <p:style>
          <a:lnRef idx="2">
            <a:schemeClr val="dk1"/>
          </a:lnRef>
          <a:fillRef idx="1">
            <a:schemeClr val="lt1"/>
          </a:fillRef>
          <a:effectRef idx="0">
            <a:schemeClr val="dk1"/>
          </a:effectRef>
          <a:fontRef idx="minor">
            <a:schemeClr val="dk1"/>
          </a:fontRef>
        </p:style>
        <p:txBody>
          <a:bodyPr wrap="square" lIns="122191" tIns="192427" rIns="122191" bIns="61096" rtlCol="0" anchor="t" anchorCtr="0">
            <a:noAutofit/>
          </a:bodyPr>
          <a:lstStyle/>
          <a:p>
            <a:pPr marL="458217" indent="-458217">
              <a:lnSpc>
                <a:spcPts val="1871"/>
              </a:lnSpc>
            </a:pPr>
            <a:endParaRPr lang="en-US" altLang="ja-JP" sz="1600" u="sng" dirty="0">
              <a:solidFill>
                <a:schemeClr val="tx1"/>
              </a:solidFill>
              <a:latin typeface="ＭＳ ゴシック" panose="020B0609070205080204" pitchFamily="49" charset="-128"/>
              <a:ea typeface="ＭＳ ゴシック" panose="020B0609070205080204" pitchFamily="49" charset="-128"/>
            </a:endParaRPr>
          </a:p>
          <a:p>
            <a:pPr marL="458217" indent="-458217">
              <a:lnSpc>
                <a:spcPts val="2200"/>
              </a:lnSpc>
            </a:pPr>
            <a:r>
              <a:rPr lang="ja-JP" altLang="en-US" sz="1600" u="sng" dirty="0">
                <a:solidFill>
                  <a:schemeClr val="tx1"/>
                </a:solidFill>
                <a:latin typeface="ＤＦ特太ゴシック体" panose="020B0509000000000000" pitchFamily="49" charset="-128"/>
                <a:ea typeface="ＤＦ特太ゴシック体" panose="020B0509000000000000" pitchFamily="49" charset="-128"/>
              </a:rPr>
              <a:t>１</a:t>
            </a:r>
            <a:r>
              <a:rPr lang="ja-JP" altLang="en-US" sz="1600" u="sng" dirty="0" smtClean="0">
                <a:solidFill>
                  <a:schemeClr val="tx1"/>
                </a:solidFill>
                <a:latin typeface="ＤＦ特太ゴシック体" panose="020B0509000000000000" pitchFamily="49" charset="-128"/>
                <a:ea typeface="ＤＦ特太ゴシック体" panose="020B0509000000000000" pitchFamily="49" charset="-128"/>
              </a:rPr>
              <a:t>．国及び地方公共団体の責務等</a:t>
            </a:r>
            <a:endParaRPr lang="en-US" altLang="ja-JP" sz="1600" b="1" dirty="0">
              <a:solidFill>
                <a:srgbClr val="FF0000"/>
              </a:solidFill>
              <a:latin typeface="ＤＦ特太ゴシック体" panose="020B0509000000000000" pitchFamily="49" charset="-128"/>
              <a:ea typeface="ＤＦ特太ゴシック体" panose="020B0509000000000000" pitchFamily="49" charset="-128"/>
            </a:endParaRPr>
          </a:p>
          <a:p>
            <a:pPr marL="266700" indent="-266700">
              <a:lnSpc>
                <a:spcPts val="2200"/>
              </a:lnSpc>
            </a:pPr>
            <a:r>
              <a:rPr lang="en-US" altLang="ja-JP" sz="1600" dirty="0" smtClean="0">
                <a:solidFill>
                  <a:schemeClr val="tx1"/>
                </a:solidFill>
                <a:latin typeface="ＭＳ ゴシック" panose="020B0609070205080204" pitchFamily="49" charset="-128"/>
                <a:ea typeface="ＭＳ ゴシック" panose="020B0609070205080204" pitchFamily="49" charset="-128"/>
              </a:rPr>
              <a:t>(1) </a:t>
            </a:r>
            <a:r>
              <a:rPr lang="ja-JP" altLang="en-US" sz="1600" dirty="0" smtClean="0">
                <a:solidFill>
                  <a:schemeClr val="tx1"/>
                </a:solidFill>
                <a:latin typeface="ＭＳ ゴシック" panose="020B0609070205080204" pitchFamily="49" charset="-128"/>
                <a:ea typeface="ＭＳ ゴシック" panose="020B0609070205080204" pitchFamily="49" charset="-128"/>
              </a:rPr>
              <a:t>国</a:t>
            </a:r>
            <a:r>
              <a:rPr lang="ja-JP" altLang="en-US" sz="1600" dirty="0">
                <a:solidFill>
                  <a:schemeClr val="tx1"/>
                </a:solidFill>
                <a:latin typeface="ＭＳ ゴシック" panose="020B0609070205080204" pitchFamily="49" charset="-128"/>
                <a:ea typeface="ＭＳ ゴシック" panose="020B0609070205080204" pitchFamily="49" charset="-128"/>
              </a:rPr>
              <a:t>及び地方公共団体は、望まない受動喫煙が生じないよう、受動喫煙を防止するための措置を総合的かつ効果的に推進するよう</a:t>
            </a:r>
            <a:r>
              <a:rPr lang="ja-JP" altLang="en-US" sz="1600" dirty="0" smtClean="0">
                <a:solidFill>
                  <a:schemeClr val="tx1"/>
                </a:solidFill>
                <a:latin typeface="ＭＳ ゴシック" panose="020B0609070205080204" pitchFamily="49" charset="-128"/>
                <a:ea typeface="ＭＳ ゴシック" panose="020B0609070205080204" pitchFamily="49" charset="-128"/>
              </a:rPr>
              <a:t>努める。</a:t>
            </a:r>
            <a:endParaRPr lang="en-US" altLang="ja-JP" sz="1600" dirty="0" smtClean="0">
              <a:solidFill>
                <a:schemeClr val="tx1"/>
              </a:solidFill>
              <a:latin typeface="ＭＳ ゴシック" panose="020B0609070205080204" pitchFamily="49" charset="-128"/>
              <a:ea typeface="ＭＳ ゴシック" panose="020B0609070205080204" pitchFamily="49" charset="-128"/>
            </a:endParaRPr>
          </a:p>
          <a:p>
            <a:pPr marL="273050" indent="-273050">
              <a:lnSpc>
                <a:spcPts val="2200"/>
              </a:lnSpc>
              <a:spcBef>
                <a:spcPts val="600"/>
              </a:spcBef>
            </a:pPr>
            <a:r>
              <a:rPr lang="en-US" altLang="ja-JP" sz="1600" dirty="0" smtClean="0">
                <a:solidFill>
                  <a:schemeClr val="tx1"/>
                </a:solidFill>
                <a:latin typeface="ＭＳ ゴシック" panose="020B0609070205080204" pitchFamily="49" charset="-128"/>
                <a:ea typeface="ＭＳ ゴシック" panose="020B0609070205080204" pitchFamily="49" charset="-128"/>
              </a:rPr>
              <a:t>(2) </a:t>
            </a:r>
            <a:r>
              <a:rPr lang="ja-JP" altLang="en-US" sz="1600" dirty="0" smtClean="0">
                <a:solidFill>
                  <a:schemeClr val="tx1"/>
                </a:solidFill>
                <a:latin typeface="ＭＳ ゴシック" panose="020B0609070205080204" pitchFamily="49" charset="-128"/>
                <a:ea typeface="ＭＳ ゴシック" panose="020B0609070205080204" pitchFamily="49" charset="-128"/>
              </a:rPr>
              <a:t>国、都道府県、市町村、多数の者が利用する施設等の管理権原者その他の関係者は、望まない受動喫煙が生じないよう、受動喫煙を防止するための措置の総合的かつ効果的な推進を図るため、相互に連携を図りながら協力するよう努める。</a:t>
            </a:r>
            <a:endParaRPr lang="en-US" altLang="ja-JP" sz="1600" dirty="0">
              <a:solidFill>
                <a:schemeClr val="tx1"/>
              </a:solidFill>
              <a:latin typeface="ＭＳ ゴシック" panose="020B0609070205080204" pitchFamily="49" charset="-128"/>
              <a:ea typeface="ＭＳ ゴシック" panose="020B0609070205080204" pitchFamily="49" charset="-128"/>
            </a:endParaRPr>
          </a:p>
          <a:p>
            <a:pPr marL="273050" indent="-273050">
              <a:lnSpc>
                <a:spcPts val="2200"/>
              </a:lnSpc>
              <a:spcBef>
                <a:spcPts val="600"/>
              </a:spcBef>
            </a:pPr>
            <a:r>
              <a:rPr lang="en-US" altLang="ja-JP" sz="1600" dirty="0" smtClean="0">
                <a:solidFill>
                  <a:schemeClr val="tx1"/>
                </a:solidFill>
                <a:latin typeface="ＭＳ ゴシック" panose="020B0609070205080204" pitchFamily="49" charset="-128"/>
                <a:ea typeface="ＭＳ ゴシック" panose="020B0609070205080204" pitchFamily="49" charset="-128"/>
              </a:rPr>
              <a:t>(3) </a:t>
            </a:r>
            <a:r>
              <a:rPr lang="ja-JP" altLang="en-US" sz="1600" dirty="0" smtClean="0">
                <a:solidFill>
                  <a:schemeClr val="tx1"/>
                </a:solidFill>
                <a:latin typeface="ＭＳ ゴシック" panose="020B0609070205080204" pitchFamily="49" charset="-128"/>
                <a:ea typeface="ＭＳ ゴシック" panose="020B0609070205080204" pitchFamily="49" charset="-128"/>
              </a:rPr>
              <a:t>国は、受動喫煙の防止に関する施策の策定に必要な調査研究を推進するよう努める。</a:t>
            </a:r>
            <a:endParaRPr lang="en-US" altLang="ja-JP" sz="1600" dirty="0" smtClean="0">
              <a:solidFill>
                <a:schemeClr val="tx1"/>
              </a:solidFill>
              <a:latin typeface="ＭＳ ゴシック" panose="020B0609070205080204" pitchFamily="49" charset="-128"/>
              <a:ea typeface="ＭＳ ゴシック" panose="020B0609070205080204" pitchFamily="49" charset="-128"/>
            </a:endParaRPr>
          </a:p>
          <a:p>
            <a:pPr marL="266700" indent="-266700">
              <a:lnSpc>
                <a:spcPts val="2200"/>
              </a:lnSpc>
            </a:pPr>
            <a:endParaRPr lang="en-US" altLang="ja-JP" sz="1600" b="1" u="sng" dirty="0">
              <a:solidFill>
                <a:srgbClr val="FF0000"/>
              </a:solidFill>
              <a:latin typeface="ＭＳ ゴシック" panose="020B0609070205080204" pitchFamily="49" charset="-128"/>
              <a:ea typeface="ＭＳ ゴシック" panose="020B0609070205080204" pitchFamily="49" charset="-128"/>
            </a:endParaRPr>
          </a:p>
        </p:txBody>
      </p:sp>
      <p:sp>
        <p:nvSpPr>
          <p:cNvPr id="19" name="テキスト ボックス 18"/>
          <p:cNvSpPr txBox="1"/>
          <p:nvPr/>
        </p:nvSpPr>
        <p:spPr>
          <a:xfrm>
            <a:off x="56548" y="1003879"/>
            <a:ext cx="12672000" cy="5247080"/>
          </a:xfrm>
          <a:prstGeom prst="rect">
            <a:avLst/>
          </a:prstGeom>
          <a:ln>
            <a:solidFill>
              <a:schemeClr val="accent1"/>
            </a:solidFill>
          </a:ln>
        </p:spPr>
        <p:style>
          <a:lnRef idx="2">
            <a:schemeClr val="dk1"/>
          </a:lnRef>
          <a:fillRef idx="1">
            <a:schemeClr val="lt1"/>
          </a:fillRef>
          <a:effectRef idx="0">
            <a:schemeClr val="dk1"/>
          </a:effectRef>
          <a:fontRef idx="minor">
            <a:schemeClr val="dk1"/>
          </a:fontRef>
        </p:style>
        <p:txBody>
          <a:bodyPr wrap="square" lIns="180000" tIns="144320" rIns="180000" bIns="48107" rtlCol="0" anchor="ctr">
            <a:normAutofit/>
          </a:bodyPr>
          <a:lstStyle/>
          <a:p>
            <a:pPr indent="241837">
              <a:lnSpc>
                <a:spcPts val="1871"/>
              </a:lnSpc>
            </a:pPr>
            <a:r>
              <a:rPr lang="ja-JP" altLang="en-US" sz="1800" dirty="0">
                <a:solidFill>
                  <a:schemeClr val="tx1"/>
                </a:solidFill>
                <a:latin typeface="ＭＳ ゴシック" panose="020B0609070205080204" pitchFamily="49" charset="-128"/>
                <a:ea typeface="ＭＳ ゴシック" panose="020B0609070205080204" pitchFamily="49" charset="-128"/>
              </a:rPr>
              <a:t>望まない受動喫煙の防止を図るため、多数の者が利用する施設等の区分に応じ、当該施設等の一定の場所を除き喫煙を禁止するとともに、当該施設等の管理について権原を有する者が講ずべき措置等について定める。</a:t>
            </a:r>
            <a:r>
              <a:rPr lang="ja-JP" altLang="en-US" sz="1800" dirty="0">
                <a:solidFill>
                  <a:schemeClr val="tx1"/>
                </a:solidFill>
              </a:rPr>
              <a:t>　</a:t>
            </a:r>
            <a:endParaRPr lang="en-US" altLang="ja-JP" sz="1800" dirty="0" smtClean="0">
              <a:solidFill>
                <a:schemeClr val="tx1"/>
              </a:solidFill>
            </a:endParaRPr>
          </a:p>
          <a:p>
            <a:pPr indent="241837">
              <a:lnSpc>
                <a:spcPts val="1871"/>
              </a:lnSpc>
            </a:pPr>
            <a:endParaRPr lang="en-US" altLang="ja-JP" sz="1600" dirty="0">
              <a:solidFill>
                <a:schemeClr val="tx1"/>
              </a:solidFill>
            </a:endParaRPr>
          </a:p>
          <a:p>
            <a:pPr indent="241837">
              <a:lnSpc>
                <a:spcPts val="1871"/>
              </a:lnSpc>
            </a:pPr>
            <a:r>
              <a:rPr lang="en-US" altLang="ja-JP" sz="1800"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800"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基本的考え方 第１</a:t>
            </a:r>
            <a:r>
              <a:rPr lang="en-US" altLang="ja-JP" sz="1800"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800"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「望まない受動喫煙」をなくす</a:t>
            </a:r>
            <a:endParaRPr lang="en-US" altLang="ja-JP" sz="1800"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180975" indent="84138" algn="just" fontAlgn="auto">
              <a:lnSpc>
                <a:spcPts val="2500"/>
              </a:lnSpc>
              <a:spcAft>
                <a:spcPts val="0"/>
              </a:spcAft>
            </a:pPr>
            <a:r>
              <a:rPr lang="ja-JP" altLang="en-US" sz="16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　受動</a:t>
            </a:r>
            <a:r>
              <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喫煙が他人に与える健康影響と、喫煙者が一定程度いる現状を踏まえ、屋内において、受動喫煙</a:t>
            </a:r>
            <a:r>
              <a:rPr lang="ja-JP" altLang="en-US" sz="16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にさらされる</a:t>
            </a:r>
            <a:r>
              <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ことを望まない者がそのような状況に置かれることのないようにすることを基本に、「</a:t>
            </a:r>
            <a:r>
              <a:rPr lang="ja-JP" altLang="en-US" sz="16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望まない受動</a:t>
            </a:r>
            <a:r>
              <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喫煙」をなくす</a:t>
            </a:r>
            <a:r>
              <a:rPr lang="ja-JP" altLang="en-US" sz="16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endParaRPr lang="en-US" altLang="ja-JP" sz="16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180975" indent="84138" algn="just" fontAlgn="auto">
              <a:lnSpc>
                <a:spcPts val="2500"/>
              </a:lnSpc>
              <a:spcAft>
                <a:spcPts val="0"/>
              </a:spcAft>
            </a:pPr>
            <a:endParaRPr lang="en-US" altLang="ja-JP"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180975" indent="84138" algn="just" fontAlgn="auto">
              <a:lnSpc>
                <a:spcPts val="2500"/>
              </a:lnSpc>
              <a:spcAft>
                <a:spcPts val="0"/>
              </a:spcAft>
            </a:pPr>
            <a:r>
              <a:rPr lang="en-US" altLang="ja-JP" sz="1800"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800"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基本的考え方 第２</a:t>
            </a:r>
            <a:r>
              <a:rPr lang="en-US" altLang="ja-JP" sz="1800"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800"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受動喫煙による健康影響が大きい子ども、患者等に特に配慮</a:t>
            </a:r>
          </a:p>
          <a:p>
            <a:pPr marL="265113" algn="just" fontAlgn="auto">
              <a:lnSpc>
                <a:spcPts val="2500"/>
              </a:lnSpc>
              <a:spcBef>
                <a:spcPts val="0"/>
              </a:spcBef>
              <a:spcAft>
                <a:spcPts val="0"/>
              </a:spcAft>
            </a:pPr>
            <a:r>
              <a:rPr lang="ja-JP" altLang="en-US" sz="16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　子ども</a:t>
            </a:r>
            <a:r>
              <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など</a:t>
            </a:r>
            <a:r>
              <a:rPr lang="en-US" altLang="ja-JP"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20</a:t>
            </a:r>
            <a:r>
              <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歳未満の者、患者等は受動喫煙による健康影響が大きいことを考慮し、こうした方々が主</a:t>
            </a:r>
            <a:r>
              <a:rPr lang="ja-JP" altLang="en-US" sz="16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たる利用者</a:t>
            </a:r>
            <a:r>
              <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となる施設や、屋外について、受動喫煙対策を一層徹底する</a:t>
            </a:r>
            <a:r>
              <a:rPr lang="ja-JP" altLang="en-US" sz="16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endParaRPr lang="en-US" altLang="ja-JP" sz="16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265113" algn="just">
              <a:lnSpc>
                <a:spcPts val="2500"/>
              </a:lnSpc>
            </a:pPr>
            <a:endParaRPr lang="en-US" altLang="ja-JP" sz="1600" u="sng"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265113" algn="just">
              <a:lnSpc>
                <a:spcPts val="2500"/>
              </a:lnSpc>
            </a:pPr>
            <a:r>
              <a:rPr lang="en-US" altLang="ja-JP" sz="1800" u="sng"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800"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基本的考え方 第３</a:t>
            </a:r>
            <a:r>
              <a:rPr lang="en-US" altLang="ja-JP" sz="1800"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800"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施設の類型・場所ごとに対策を実施</a:t>
            </a:r>
            <a:endParaRPr lang="en-US" altLang="ja-JP" sz="1800"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180975" indent="84138" algn="just" fontAlgn="auto">
              <a:lnSpc>
                <a:spcPts val="2500"/>
              </a:lnSpc>
              <a:spcBef>
                <a:spcPts val="0"/>
              </a:spcBef>
              <a:spcAft>
                <a:spcPts val="0"/>
              </a:spcAft>
            </a:pPr>
            <a:r>
              <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　</a:t>
            </a:r>
            <a:r>
              <a:rPr lang="ja-JP" altLang="en-US" sz="1600" dirty="0">
                <a:solidFill>
                  <a:schemeClr val="tx1"/>
                </a:solidFill>
                <a:latin typeface="+mn-ea"/>
                <a:cs typeface="メイリオ" panose="020B0604030504040204" pitchFamily="50" charset="-128"/>
              </a:rPr>
              <a:t>「望まない受動喫煙」をなくすという観点から、施設の類型・場所ごとに、主たる利用者の違いや</a:t>
            </a:r>
            <a:r>
              <a:rPr lang="ja-JP" altLang="en-US" sz="1600" dirty="0" smtClean="0">
                <a:solidFill>
                  <a:schemeClr val="tx1"/>
                </a:solidFill>
                <a:latin typeface="+mn-ea"/>
                <a:cs typeface="メイリオ" panose="020B0604030504040204" pitchFamily="50" charset="-128"/>
              </a:rPr>
              <a:t>、受動</a:t>
            </a:r>
            <a:r>
              <a:rPr lang="ja-JP" altLang="en-US" sz="1600" dirty="0">
                <a:solidFill>
                  <a:schemeClr val="tx1"/>
                </a:solidFill>
                <a:latin typeface="+mn-ea"/>
                <a:cs typeface="メイリオ" panose="020B0604030504040204" pitchFamily="50" charset="-128"/>
              </a:rPr>
              <a:t>喫煙が他人に与える健康影響の程度に応じ、禁煙措置や喫煙場所の特定を行うとともに</a:t>
            </a:r>
            <a:r>
              <a:rPr lang="ja-JP" altLang="en-US" sz="1600" dirty="0" smtClean="0">
                <a:solidFill>
                  <a:schemeClr val="tx1"/>
                </a:solidFill>
                <a:latin typeface="+mn-ea"/>
                <a:cs typeface="メイリオ" panose="020B0604030504040204" pitchFamily="50" charset="-128"/>
              </a:rPr>
              <a:t>、掲示</a:t>
            </a:r>
            <a:r>
              <a:rPr lang="ja-JP" altLang="en-US" sz="1600" dirty="0">
                <a:solidFill>
                  <a:schemeClr val="tx1"/>
                </a:solidFill>
                <a:latin typeface="+mn-ea"/>
                <a:cs typeface="メイリオ" panose="020B0604030504040204" pitchFamily="50" charset="-128"/>
              </a:rPr>
              <a:t>の義務付けなどの対策を講ずる。</a:t>
            </a:r>
            <a:endParaRPr lang="en-US" altLang="ja-JP" sz="1600" dirty="0">
              <a:solidFill>
                <a:schemeClr val="tx1"/>
              </a:solidFill>
              <a:latin typeface="+mn-ea"/>
              <a:cs typeface="メイリオ" panose="020B0604030504040204" pitchFamily="50" charset="-128"/>
            </a:endParaRPr>
          </a:p>
          <a:p>
            <a:pPr marL="180975" indent="84138" algn="just" fontAlgn="auto">
              <a:lnSpc>
                <a:spcPts val="2500"/>
              </a:lnSpc>
              <a:spcBef>
                <a:spcPts val="0"/>
              </a:spcBef>
              <a:spcAft>
                <a:spcPts val="0"/>
              </a:spcAft>
            </a:pPr>
            <a:r>
              <a:rPr lang="ja-JP" altLang="en-US" sz="1600" dirty="0">
                <a:latin typeface="ＭＳ ゴシック" panose="020B0609070205080204" pitchFamily="49" charset="-128"/>
                <a:ea typeface="ＭＳ ゴシック" panose="020B0609070205080204" pitchFamily="49" charset="-128"/>
              </a:rPr>
              <a:t>　</a:t>
            </a:r>
            <a:r>
              <a:rPr lang="ja-JP" altLang="en-US" sz="1600" dirty="0"/>
              <a:t>その際、既存の飲食店のうち経営規模が小さい事業者が運営するものについては、事業継続に配慮し</a:t>
            </a:r>
            <a:r>
              <a:rPr lang="ja-JP" altLang="en-US" sz="1600" dirty="0" smtClean="0"/>
              <a:t>、必要</a:t>
            </a:r>
            <a:r>
              <a:rPr lang="ja-JP" altLang="en-US" sz="1600" dirty="0"/>
              <a:t>な措置を講ずる</a:t>
            </a:r>
            <a:r>
              <a:rPr lang="ja-JP" altLang="en-US" sz="1600" dirty="0" smtClean="0"/>
              <a:t>。</a:t>
            </a:r>
            <a:endParaRPr lang="en-US" altLang="ja-JP" sz="1600" dirty="0">
              <a:solidFill>
                <a:schemeClr val="tx1"/>
              </a:solidFill>
            </a:endParaRPr>
          </a:p>
        </p:txBody>
      </p:sp>
      <p:sp>
        <p:nvSpPr>
          <p:cNvPr id="24" name="テキスト ボックス 23"/>
          <p:cNvSpPr txBox="1"/>
          <p:nvPr/>
        </p:nvSpPr>
        <p:spPr>
          <a:xfrm>
            <a:off x="43270" y="696144"/>
            <a:ext cx="1554397" cy="430888"/>
          </a:xfrm>
          <a:prstGeom prst="rect">
            <a:avLst/>
          </a:prstGeom>
          <a:solidFill>
            <a:schemeClr val="accent1">
              <a:lumMod val="20000"/>
              <a:lumOff val="8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wrap="square" lIns="122191" tIns="61096" rIns="122191" bIns="61096" rtlCol="0">
            <a:spAutoFit/>
          </a:bodyPr>
          <a:lstStyle/>
          <a:p>
            <a:pPr algn="ctr"/>
            <a:r>
              <a:rPr lang="ja-JP" altLang="en-US" sz="1900" dirty="0">
                <a:solidFill>
                  <a:schemeClr val="tx1"/>
                </a:solidFill>
                <a:latin typeface="ＤＦ特太ゴシック体" panose="020B0509000000000000" pitchFamily="49" charset="-128"/>
                <a:ea typeface="ＤＦ特太ゴシック体" panose="020B0509000000000000" pitchFamily="49" charset="-128"/>
              </a:rPr>
              <a:t>改正の趣旨</a:t>
            </a:r>
          </a:p>
        </p:txBody>
      </p:sp>
      <p:sp>
        <p:nvSpPr>
          <p:cNvPr id="31" name="テキスト ボックス 30"/>
          <p:cNvSpPr txBox="1"/>
          <p:nvPr/>
        </p:nvSpPr>
        <p:spPr>
          <a:xfrm>
            <a:off x="55985" y="6494279"/>
            <a:ext cx="1559514" cy="430888"/>
          </a:xfrm>
          <a:prstGeom prst="rect">
            <a:avLst/>
          </a:prstGeom>
          <a:solidFill>
            <a:schemeClr val="accent1">
              <a:lumMod val="20000"/>
              <a:lumOff val="8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wrap="square" lIns="122191" tIns="61096" rIns="122191" bIns="61096" rtlCol="0">
            <a:spAutoFit/>
          </a:bodyPr>
          <a:lstStyle/>
          <a:p>
            <a:pPr algn="ctr"/>
            <a:r>
              <a:rPr lang="ja-JP" altLang="en-US" sz="1900" dirty="0">
                <a:solidFill>
                  <a:schemeClr val="tx1"/>
                </a:solidFill>
                <a:latin typeface="ＤＦ特太ゴシック体" panose="020B0509000000000000" pitchFamily="49" charset="-128"/>
                <a:ea typeface="ＤＦ特太ゴシック体" panose="020B0509000000000000" pitchFamily="49" charset="-128"/>
              </a:rPr>
              <a:t>改正の概要</a:t>
            </a:r>
          </a:p>
        </p:txBody>
      </p:sp>
      <p:sp>
        <p:nvSpPr>
          <p:cNvPr id="2" name="スライド番号プレースホルダー 1"/>
          <p:cNvSpPr>
            <a:spLocks noGrp="1"/>
          </p:cNvSpPr>
          <p:nvPr>
            <p:ph type="sldNum" sz="quarter" idx="12"/>
          </p:nvPr>
        </p:nvSpPr>
        <p:spPr/>
        <p:txBody>
          <a:bodyPr/>
          <a:lstStyle/>
          <a:p>
            <a:fld id="{8B38DBA3-52F9-4AF4-A6A4-FA4D7DB2F99C}" type="slidenum">
              <a:rPr lang="en-US" altLang="ja-JP" smtClean="0"/>
              <a:t>1</a:t>
            </a:fld>
            <a:endParaRPr lang="ja-JP" altLang="en-US" dirty="0"/>
          </a:p>
        </p:txBody>
      </p:sp>
      <p:sp>
        <p:nvSpPr>
          <p:cNvPr id="8" name="正方形/長方形 7"/>
          <p:cNvSpPr/>
          <p:nvPr/>
        </p:nvSpPr>
        <p:spPr>
          <a:xfrm>
            <a:off x="7962" y="-9078"/>
            <a:ext cx="12801600" cy="488888"/>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45629" rIns="91258" bIns="45629" rtlCol="0" anchor="ctr"/>
          <a:lstStyle/>
          <a:p>
            <a:pPr algn="ctr" defTabSz="912482"/>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健康増進法の一部を改正する</a:t>
            </a:r>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法律（平成</a:t>
            </a:r>
            <a:r>
              <a:rPr lang="en-US" altLang="ja-JP"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年法律第</a:t>
            </a:r>
            <a:r>
              <a:rPr lang="en-US" altLang="ja-JP"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78</a:t>
            </a:r>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号）</a:t>
            </a:r>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　概要</a:t>
            </a:r>
            <a:endParaRPr lang="ja-JP" altLang="en-US" sz="2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604221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テキスト ボックス 32"/>
          <p:cNvSpPr txBox="1"/>
          <p:nvPr/>
        </p:nvSpPr>
        <p:spPr>
          <a:xfrm>
            <a:off x="32096" y="66988"/>
            <a:ext cx="12672000" cy="8604000"/>
          </a:xfrm>
          <a:prstGeom prst="rect">
            <a:avLst/>
          </a:prstGeom>
          <a:ln>
            <a:solidFill>
              <a:schemeClr val="accent1"/>
            </a:solidFill>
          </a:ln>
        </p:spPr>
        <p:style>
          <a:lnRef idx="2">
            <a:schemeClr val="dk1"/>
          </a:lnRef>
          <a:fillRef idx="1">
            <a:schemeClr val="lt1"/>
          </a:fillRef>
          <a:effectRef idx="0">
            <a:schemeClr val="dk1"/>
          </a:effectRef>
          <a:fontRef idx="minor">
            <a:schemeClr val="dk1"/>
          </a:fontRef>
        </p:style>
        <p:txBody>
          <a:bodyPr wrap="square" lIns="122191" tIns="192427" rIns="122191" bIns="61096" rtlCol="0" anchor="t" anchorCtr="0">
            <a:noAutofit/>
          </a:bodyPr>
          <a:lstStyle/>
          <a:p>
            <a:pPr marL="458217" indent="-458217">
              <a:lnSpc>
                <a:spcPts val="1000"/>
              </a:lnSpc>
            </a:pPr>
            <a:r>
              <a:rPr lang="ja-JP" altLang="en-US" sz="1600" u="sng" dirty="0" smtClean="0">
                <a:solidFill>
                  <a:schemeClr val="tx1"/>
                </a:solidFill>
                <a:latin typeface="ＤＦ特太ゴシック体" panose="020B0509000000000000" pitchFamily="49" charset="-128"/>
                <a:ea typeface="ＤＦ特太ゴシック体" panose="020B0509000000000000" pitchFamily="49" charset="-128"/>
              </a:rPr>
              <a:t>２．</a:t>
            </a:r>
            <a:r>
              <a:rPr lang="ja-JP" altLang="en-US" sz="1600" u="sng" dirty="0">
                <a:solidFill>
                  <a:schemeClr val="tx1"/>
                </a:solidFill>
                <a:latin typeface="ＤＦ特太ゴシック体" panose="020B0509000000000000" pitchFamily="49" charset="-128"/>
                <a:ea typeface="ＤＦ特太ゴシック体" panose="020B0509000000000000" pitchFamily="49" charset="-128"/>
              </a:rPr>
              <a:t>多数の者が利用する施設</a:t>
            </a:r>
            <a:r>
              <a:rPr lang="ja-JP" altLang="en-US" sz="1600" u="sng" dirty="0" smtClean="0">
                <a:solidFill>
                  <a:schemeClr val="tx1"/>
                </a:solidFill>
                <a:latin typeface="ＤＦ特太ゴシック体" panose="020B0509000000000000" pitchFamily="49" charset="-128"/>
                <a:ea typeface="ＤＦ特太ゴシック体" panose="020B0509000000000000" pitchFamily="49" charset="-128"/>
              </a:rPr>
              <a:t>等における喫煙の禁止等</a:t>
            </a:r>
            <a:endParaRPr lang="en-US" altLang="ja-JP" sz="1600" dirty="0" smtClean="0">
              <a:solidFill>
                <a:srgbClr val="FF0000"/>
              </a:solidFill>
              <a:latin typeface="ＭＳ ゴシック" panose="020B0609070205080204" pitchFamily="49" charset="-128"/>
              <a:ea typeface="ＭＳ ゴシック" panose="020B0609070205080204" pitchFamily="49" charset="-128"/>
            </a:endParaRPr>
          </a:p>
          <a:p>
            <a:pPr>
              <a:lnSpc>
                <a:spcPts val="1871"/>
              </a:lnSpc>
            </a:pPr>
            <a:r>
              <a:rPr lang="en-US" altLang="ja-JP" sz="1600" dirty="0" smtClean="0">
                <a:solidFill>
                  <a:schemeClr val="tx1"/>
                </a:solidFill>
                <a:latin typeface="ＭＳ ゴシック" panose="020B0609070205080204" pitchFamily="49" charset="-128"/>
                <a:ea typeface="ＭＳ ゴシック" panose="020B0609070205080204" pitchFamily="49" charset="-128"/>
              </a:rPr>
              <a:t>(1) </a:t>
            </a:r>
            <a:r>
              <a:rPr lang="ja-JP" altLang="en-US" sz="1600" dirty="0" smtClean="0">
                <a:solidFill>
                  <a:schemeClr val="tx1"/>
                </a:solidFill>
                <a:latin typeface="ＭＳ ゴシック" panose="020B0609070205080204" pitchFamily="49" charset="-128"/>
                <a:ea typeface="ＭＳ ゴシック" panose="020B0609070205080204" pitchFamily="49" charset="-128"/>
              </a:rPr>
              <a:t>多数の者が利用する施設等の類型に応じ、その利用者に対して、一定の場所以外の場所における喫煙を禁止する。</a:t>
            </a:r>
            <a:endParaRPr lang="en-US" altLang="ja-JP" sz="1600" b="1" u="sng" dirty="0" smtClean="0">
              <a:solidFill>
                <a:srgbClr val="FF0000"/>
              </a:solidFill>
              <a:latin typeface="ＭＳ ゴシック" panose="020B0609070205080204" pitchFamily="49" charset="-128"/>
              <a:ea typeface="ＭＳ ゴシック" panose="020B0609070205080204" pitchFamily="49" charset="-128"/>
            </a:endParaRPr>
          </a:p>
          <a:p>
            <a:pPr marL="266700" indent="-266700">
              <a:lnSpc>
                <a:spcPts val="1871"/>
              </a:lnSpc>
            </a:pPr>
            <a:r>
              <a:rPr lang="en-US" altLang="ja-JP" sz="1600" dirty="0" smtClean="0">
                <a:solidFill>
                  <a:schemeClr val="tx1"/>
                </a:solidFill>
                <a:latin typeface="ＭＳ ゴシック" panose="020B0609070205080204" pitchFamily="49" charset="-128"/>
                <a:ea typeface="ＭＳ ゴシック" panose="020B0609070205080204" pitchFamily="49" charset="-128"/>
              </a:rPr>
              <a:t>(2) </a:t>
            </a:r>
            <a:r>
              <a:rPr lang="ja-JP" altLang="en-US" sz="1600" dirty="0" smtClean="0">
                <a:solidFill>
                  <a:schemeClr val="tx1"/>
                </a:solidFill>
                <a:latin typeface="ＭＳ ゴシック" panose="020B0609070205080204" pitchFamily="49" charset="-128"/>
                <a:ea typeface="ＭＳ ゴシック" panose="020B0609070205080204" pitchFamily="49" charset="-128"/>
              </a:rPr>
              <a:t>都道府県知事（保健所設置市区にあっては、市長又は区長。以下同じ。）は、</a:t>
            </a:r>
            <a:r>
              <a:rPr lang="en-US" altLang="ja-JP" sz="1600" dirty="0" smtClean="0">
                <a:solidFill>
                  <a:schemeClr val="tx1"/>
                </a:solidFill>
                <a:latin typeface="ＭＳ ゴシック" panose="020B0609070205080204" pitchFamily="49" charset="-128"/>
                <a:ea typeface="ＭＳ ゴシック" panose="020B0609070205080204" pitchFamily="49" charset="-128"/>
              </a:rPr>
              <a:t>(1)</a:t>
            </a:r>
            <a:r>
              <a:rPr lang="ja-JP" altLang="en-US" sz="1600" dirty="0" err="1" smtClean="0">
                <a:solidFill>
                  <a:schemeClr val="tx1"/>
                </a:solidFill>
                <a:latin typeface="ＭＳ ゴシック" panose="020B0609070205080204" pitchFamily="49" charset="-128"/>
                <a:ea typeface="ＭＳ ゴシック" panose="020B0609070205080204" pitchFamily="49" charset="-128"/>
              </a:rPr>
              <a:t>に違</a:t>
            </a:r>
            <a:r>
              <a:rPr lang="ja-JP" altLang="en-US" sz="1600" dirty="0" smtClean="0">
                <a:solidFill>
                  <a:schemeClr val="tx1"/>
                </a:solidFill>
                <a:latin typeface="ＭＳ ゴシック" panose="020B0609070205080204" pitchFamily="49" charset="-128"/>
                <a:ea typeface="ＭＳ ゴシック" panose="020B0609070205080204" pitchFamily="49" charset="-128"/>
              </a:rPr>
              <a:t>反している者に対して、喫煙の中止等を命ずることができる。</a:t>
            </a:r>
            <a:endParaRPr lang="en-US" altLang="ja-JP" sz="1600" b="1" u="sng" dirty="0" smtClean="0">
              <a:solidFill>
                <a:srgbClr val="FF0000"/>
              </a:solidFill>
              <a:latin typeface="ＤＦ特太ゴシック体" panose="020B0509000000000000" pitchFamily="49" charset="-128"/>
              <a:ea typeface="ＤＦ特太ゴシック体" panose="020B0509000000000000" pitchFamily="49" charset="-128"/>
            </a:endParaRPr>
          </a:p>
          <a:p>
            <a:pPr marL="458217" indent="-458217">
              <a:lnSpc>
                <a:spcPts val="1871"/>
              </a:lnSpc>
            </a:pPr>
            <a:r>
              <a:rPr lang="ja-JP" altLang="en-US" sz="1600" dirty="0" smtClean="0">
                <a:solidFill>
                  <a:schemeClr val="tx1"/>
                </a:solidFill>
                <a:latin typeface="ＭＳ ゴシック" panose="020B0609070205080204" pitchFamily="49" charset="-128"/>
                <a:ea typeface="ＭＳ ゴシック" panose="020B0609070205080204" pitchFamily="49" charset="-128"/>
              </a:rPr>
              <a:t> </a:t>
            </a:r>
            <a:endParaRPr lang="en-US" altLang="ja-JP" sz="1600" dirty="0">
              <a:solidFill>
                <a:schemeClr val="tx1"/>
              </a:solidFill>
              <a:latin typeface="ＭＳ ゴシック" panose="020B0609070205080204" pitchFamily="49" charset="-128"/>
              <a:ea typeface="ＭＳ ゴシック" panose="020B0609070205080204" pitchFamily="49" charset="-128"/>
            </a:endParaRPr>
          </a:p>
          <a:p>
            <a:pPr marL="192427" indent="-458217"/>
            <a:endParaRPr lang="en-US" altLang="ja-JP" sz="1600" dirty="0">
              <a:solidFill>
                <a:schemeClr val="tx1"/>
              </a:solidFill>
              <a:latin typeface="ＭＳ ゴシック" panose="020B0609070205080204" pitchFamily="49" charset="-128"/>
              <a:ea typeface="ＭＳ ゴシック" panose="020B0609070205080204" pitchFamily="49" charset="-128"/>
            </a:endParaRPr>
          </a:p>
          <a:p>
            <a:pPr marL="192427" indent="-458217"/>
            <a:endParaRPr lang="en-US" altLang="ja-JP" sz="1600" dirty="0">
              <a:solidFill>
                <a:schemeClr val="tx1"/>
              </a:solidFill>
              <a:latin typeface="ＭＳ ゴシック" panose="020B0609070205080204" pitchFamily="49" charset="-128"/>
              <a:ea typeface="ＭＳ ゴシック" panose="020B0609070205080204" pitchFamily="49" charset="-128"/>
            </a:endParaRPr>
          </a:p>
          <a:p>
            <a:pPr marL="192427" indent="-458217"/>
            <a:endParaRPr lang="en-US" altLang="ja-JP" sz="1600" dirty="0">
              <a:solidFill>
                <a:schemeClr val="tx1"/>
              </a:solidFill>
              <a:latin typeface="ＭＳ ゴシック" panose="020B0609070205080204" pitchFamily="49" charset="-128"/>
              <a:ea typeface="ＭＳ ゴシック" panose="020B0609070205080204" pitchFamily="49" charset="-128"/>
            </a:endParaRPr>
          </a:p>
          <a:p>
            <a:pPr marL="192427" indent="-458217"/>
            <a:endParaRPr lang="en-US" altLang="ja-JP" sz="1600" dirty="0">
              <a:solidFill>
                <a:schemeClr val="tx1"/>
              </a:solidFill>
              <a:latin typeface="ＭＳ ゴシック" panose="020B0609070205080204" pitchFamily="49" charset="-128"/>
              <a:ea typeface="ＭＳ ゴシック" panose="020B0609070205080204" pitchFamily="49" charset="-128"/>
            </a:endParaRPr>
          </a:p>
          <a:p>
            <a:pPr marL="509130" indent="-776424">
              <a:lnSpc>
                <a:spcPts val="2004"/>
              </a:lnSpc>
            </a:pPr>
            <a:r>
              <a:rPr lang="ja-JP" altLang="en-US" sz="1600" dirty="0">
                <a:solidFill>
                  <a:schemeClr val="tx1"/>
                </a:solidFill>
                <a:latin typeface="ＭＳ ゴシック" panose="020B0609070205080204" pitchFamily="49" charset="-128"/>
                <a:ea typeface="ＭＳ ゴシック" panose="020B0609070205080204" pitchFamily="49" charset="-128"/>
              </a:rPr>
              <a:t>　</a:t>
            </a:r>
            <a:endParaRPr lang="en-US" altLang="ja-JP" sz="1600" dirty="0">
              <a:solidFill>
                <a:schemeClr val="tx1"/>
              </a:solidFill>
              <a:latin typeface="ＭＳ ゴシック" panose="020B0609070205080204" pitchFamily="49" charset="-128"/>
              <a:ea typeface="ＭＳ ゴシック" panose="020B0609070205080204" pitchFamily="49" charset="-128"/>
            </a:endParaRPr>
          </a:p>
          <a:p>
            <a:pPr marL="509130" indent="-776424">
              <a:lnSpc>
                <a:spcPts val="2004"/>
              </a:lnSpc>
            </a:pPr>
            <a:endParaRPr lang="en-US" altLang="ja-JP" sz="1600" dirty="0">
              <a:solidFill>
                <a:schemeClr val="tx1"/>
              </a:solidFill>
              <a:latin typeface="ＭＳ ゴシック" panose="020B0609070205080204" pitchFamily="49" charset="-128"/>
              <a:ea typeface="ＭＳ ゴシック" panose="020B0609070205080204" pitchFamily="49" charset="-128"/>
            </a:endParaRPr>
          </a:p>
          <a:p>
            <a:pPr marL="509130" indent="-776424">
              <a:lnSpc>
                <a:spcPts val="2004"/>
              </a:lnSpc>
            </a:pPr>
            <a:endParaRPr lang="en-US" altLang="ja-JP" sz="1600" dirty="0">
              <a:solidFill>
                <a:schemeClr val="tx1"/>
              </a:solidFill>
              <a:latin typeface="ＭＳ ゴシック" panose="020B0609070205080204" pitchFamily="49" charset="-128"/>
              <a:ea typeface="ＭＳ ゴシック" panose="020B0609070205080204" pitchFamily="49" charset="-128"/>
            </a:endParaRPr>
          </a:p>
          <a:p>
            <a:pPr marL="509130" indent="-776424">
              <a:lnSpc>
                <a:spcPts val="2004"/>
              </a:lnSpc>
            </a:pPr>
            <a:endParaRPr lang="en-US" altLang="ja-JP" sz="1600" dirty="0">
              <a:solidFill>
                <a:schemeClr val="tx1"/>
              </a:solidFill>
              <a:latin typeface="ＭＳ ゴシック" panose="020B0609070205080204" pitchFamily="49" charset="-128"/>
              <a:ea typeface="ＭＳ ゴシック" panose="020B0609070205080204" pitchFamily="49" charset="-128"/>
            </a:endParaRPr>
          </a:p>
          <a:p>
            <a:pPr marL="483674" indent="-241837">
              <a:lnSpc>
                <a:spcPts val="1737"/>
              </a:lnSpc>
            </a:pPr>
            <a:endParaRPr lang="en-US" altLang="ja-JP" sz="1600" dirty="0">
              <a:solidFill>
                <a:schemeClr val="tx1"/>
              </a:solidFill>
              <a:latin typeface="ＭＳ ゴシック" panose="020B0609070205080204" pitchFamily="49" charset="-128"/>
              <a:ea typeface="ＭＳ ゴシック" panose="020B0609070205080204" pitchFamily="49" charset="-128"/>
            </a:endParaRPr>
          </a:p>
          <a:p>
            <a:pPr marL="483674" indent="-241837">
              <a:lnSpc>
                <a:spcPts val="1069"/>
              </a:lnSpc>
            </a:pPr>
            <a:endParaRPr lang="en-US" altLang="ja-JP" sz="1600" dirty="0">
              <a:solidFill>
                <a:schemeClr val="tx1"/>
              </a:solidFill>
              <a:latin typeface="ＭＳ ゴシック" panose="020B0609070205080204" pitchFamily="49" charset="-128"/>
              <a:ea typeface="ＭＳ ゴシック" panose="020B0609070205080204" pitchFamily="49" charset="-128"/>
            </a:endParaRPr>
          </a:p>
          <a:p>
            <a:pPr marL="483674" indent="-241837">
              <a:lnSpc>
                <a:spcPts val="1871"/>
              </a:lnSpc>
            </a:pPr>
            <a:endParaRPr lang="en-US" altLang="ja-JP" sz="1600" dirty="0">
              <a:solidFill>
                <a:schemeClr val="tx1"/>
              </a:solidFill>
              <a:latin typeface="ＭＳ ゴシック" panose="020B0609070205080204" pitchFamily="49" charset="-128"/>
              <a:ea typeface="ＭＳ ゴシック" panose="020B0609070205080204" pitchFamily="49" charset="-128"/>
            </a:endParaRPr>
          </a:p>
          <a:p>
            <a:pPr marL="483674" indent="-241837">
              <a:lnSpc>
                <a:spcPts val="1871"/>
              </a:lnSpc>
            </a:pPr>
            <a:endParaRPr lang="en-US" altLang="ja-JP" sz="1600" dirty="0" smtClean="0">
              <a:solidFill>
                <a:schemeClr val="tx1"/>
              </a:solidFill>
              <a:latin typeface="ＭＳ ゴシック" panose="020B0609070205080204" pitchFamily="49" charset="-128"/>
              <a:ea typeface="ＭＳ ゴシック" panose="020B0609070205080204" pitchFamily="49" charset="-128"/>
            </a:endParaRPr>
          </a:p>
          <a:p>
            <a:pPr marL="483674" indent="-241837">
              <a:lnSpc>
                <a:spcPts val="1871"/>
              </a:lnSpc>
            </a:pPr>
            <a:endParaRPr lang="en-US" altLang="ja-JP" sz="1600" dirty="0">
              <a:solidFill>
                <a:schemeClr val="tx1"/>
              </a:solidFill>
              <a:latin typeface="ＭＳ ゴシック" panose="020B0609070205080204" pitchFamily="49" charset="-128"/>
              <a:ea typeface="ＭＳ ゴシック" panose="020B0609070205080204" pitchFamily="49" charset="-128"/>
            </a:endParaRPr>
          </a:p>
          <a:p>
            <a:pPr marL="483674" indent="-241837">
              <a:lnSpc>
                <a:spcPts val="1871"/>
              </a:lnSpc>
            </a:pPr>
            <a:endParaRPr lang="en-US" altLang="ja-JP" sz="1600" dirty="0" smtClean="0">
              <a:solidFill>
                <a:schemeClr val="tx1"/>
              </a:solidFill>
              <a:latin typeface="ＭＳ ゴシック" panose="020B0609070205080204" pitchFamily="49" charset="-128"/>
              <a:ea typeface="ＭＳ ゴシック" panose="020B0609070205080204" pitchFamily="49" charset="-128"/>
            </a:endParaRPr>
          </a:p>
          <a:p>
            <a:pPr marL="483674" indent="-241837">
              <a:lnSpc>
                <a:spcPts val="1871"/>
              </a:lnSpc>
            </a:pPr>
            <a:endParaRPr lang="en-US" altLang="ja-JP" sz="1600" dirty="0" smtClean="0">
              <a:solidFill>
                <a:schemeClr val="tx1"/>
              </a:solidFill>
              <a:latin typeface="ＭＳ ゴシック" panose="020B0609070205080204" pitchFamily="49" charset="-128"/>
              <a:ea typeface="ＭＳ ゴシック" panose="020B0609070205080204" pitchFamily="49" charset="-128"/>
            </a:endParaRPr>
          </a:p>
          <a:p>
            <a:pPr marL="483674" indent="-241837">
              <a:lnSpc>
                <a:spcPts val="1871"/>
              </a:lnSpc>
            </a:pPr>
            <a:endParaRPr lang="en-US" altLang="ja-JP" sz="1600" dirty="0">
              <a:solidFill>
                <a:schemeClr val="tx1"/>
              </a:solidFill>
              <a:latin typeface="ＭＳ ゴシック" panose="020B0609070205080204" pitchFamily="49" charset="-128"/>
              <a:ea typeface="ＭＳ ゴシック" panose="020B0609070205080204" pitchFamily="49" charset="-128"/>
            </a:endParaRPr>
          </a:p>
          <a:p>
            <a:pPr marL="355600" indent="-355600">
              <a:lnSpc>
                <a:spcPts val="1871"/>
              </a:lnSpc>
              <a:spcBef>
                <a:spcPts val="1200"/>
              </a:spcBef>
            </a:pPr>
            <a:r>
              <a:rPr lang="en-US" altLang="ja-JP" sz="1600" dirty="0" smtClean="0">
                <a:solidFill>
                  <a:schemeClr val="tx1"/>
                </a:solidFill>
                <a:latin typeface="ＭＳ ゴシック" panose="020B0609070205080204" pitchFamily="49" charset="-128"/>
                <a:ea typeface="ＭＳ ゴシック" panose="020B0609070205080204" pitchFamily="49" charset="-128"/>
              </a:rPr>
              <a:t>(3) </a:t>
            </a:r>
            <a:r>
              <a:rPr lang="ja-JP" altLang="en-US" sz="1600" dirty="0" smtClean="0">
                <a:solidFill>
                  <a:schemeClr val="tx1"/>
                </a:solidFill>
                <a:latin typeface="ＭＳ ゴシック" panose="020B0609070205080204" pitchFamily="49" charset="-128"/>
                <a:ea typeface="ＭＳ ゴシック" panose="020B0609070205080204" pitchFamily="49" charset="-128"/>
              </a:rPr>
              <a:t>旅館・ホテルの客室等、人の居住の用に供する場所は、</a:t>
            </a:r>
            <a:r>
              <a:rPr lang="en-US" altLang="ja-JP" sz="1600" dirty="0" smtClean="0">
                <a:solidFill>
                  <a:schemeClr val="tx1"/>
                </a:solidFill>
                <a:latin typeface="ＭＳ ゴシック" panose="020B0609070205080204" pitchFamily="49" charset="-128"/>
                <a:ea typeface="ＭＳ ゴシック" panose="020B0609070205080204" pitchFamily="49" charset="-128"/>
              </a:rPr>
              <a:t>(1)</a:t>
            </a:r>
            <a:r>
              <a:rPr lang="ja-JP" altLang="en-US" sz="1600" dirty="0" smtClean="0">
                <a:solidFill>
                  <a:schemeClr val="tx1"/>
                </a:solidFill>
                <a:latin typeface="ＭＳ ゴシック" panose="020B0609070205080204" pitchFamily="49" charset="-128"/>
                <a:ea typeface="ＭＳ ゴシック" panose="020B0609070205080204" pitchFamily="49" charset="-128"/>
              </a:rPr>
              <a:t>の適用除外とする。</a:t>
            </a:r>
            <a:endParaRPr lang="en-US" altLang="ja-JP" sz="1600" b="1" u="sng" dirty="0" smtClean="0">
              <a:solidFill>
                <a:srgbClr val="FF0000"/>
              </a:solidFill>
              <a:latin typeface="ＭＳ ゴシック" panose="020B0609070205080204" pitchFamily="49" charset="-128"/>
              <a:ea typeface="ＭＳ ゴシック" panose="020B0609070205080204" pitchFamily="49" charset="-128"/>
            </a:endParaRPr>
          </a:p>
          <a:p>
            <a:pPr marL="355600" indent="-355600">
              <a:lnSpc>
                <a:spcPts val="1871"/>
              </a:lnSpc>
            </a:pPr>
            <a:r>
              <a:rPr lang="en-US" altLang="ja-JP" sz="1600" dirty="0" smtClean="0">
                <a:solidFill>
                  <a:schemeClr val="tx1"/>
                </a:solidFill>
                <a:latin typeface="ＭＳ ゴシック" panose="020B0609070205080204" pitchFamily="49" charset="-128"/>
                <a:ea typeface="ＭＳ ゴシック" panose="020B0609070205080204" pitchFamily="49" charset="-128"/>
              </a:rPr>
              <a:t>(4) </a:t>
            </a:r>
            <a:r>
              <a:rPr lang="ja-JP" altLang="en-US" sz="1600" dirty="0" smtClean="0">
                <a:solidFill>
                  <a:schemeClr val="tx1"/>
                </a:solidFill>
                <a:latin typeface="ＭＳ ゴシック" panose="020B0609070205080204" pitchFamily="49" charset="-128"/>
                <a:ea typeface="ＭＳ ゴシック" panose="020B0609070205080204" pitchFamily="49" charset="-128"/>
              </a:rPr>
              <a:t>喫煙をすることが</a:t>
            </a:r>
            <a:r>
              <a:rPr lang="ja-JP" altLang="en-US" sz="1600" dirty="0">
                <a:solidFill>
                  <a:schemeClr val="tx1"/>
                </a:solidFill>
                <a:latin typeface="ＭＳ ゴシック" panose="020B0609070205080204" pitchFamily="49" charset="-128"/>
                <a:ea typeface="ＭＳ ゴシック" panose="020B0609070205080204" pitchFamily="49" charset="-128"/>
              </a:rPr>
              <a:t>できる</a:t>
            </a:r>
            <a:r>
              <a:rPr lang="ja-JP" altLang="en-US" sz="1600" dirty="0" smtClean="0">
                <a:solidFill>
                  <a:schemeClr val="tx1"/>
                </a:solidFill>
                <a:latin typeface="ＭＳ ゴシック" panose="020B0609070205080204" pitchFamily="49" charset="-128"/>
                <a:ea typeface="ＭＳ ゴシック" panose="020B0609070205080204" pitchFamily="49" charset="-128"/>
              </a:rPr>
              <a:t>室には</a:t>
            </a:r>
            <a:r>
              <a:rPr lang="en-US" altLang="ja-JP" sz="1600" dirty="0" smtClean="0">
                <a:solidFill>
                  <a:schemeClr val="tx1"/>
                </a:solidFill>
                <a:latin typeface="ＭＳ ゴシック" panose="020B0609070205080204" pitchFamily="49" charset="-128"/>
                <a:ea typeface="ＭＳ ゴシック" panose="020B0609070205080204" pitchFamily="49" charset="-128"/>
              </a:rPr>
              <a:t>20</a:t>
            </a:r>
            <a:r>
              <a:rPr lang="ja-JP" altLang="en-US" sz="1600" dirty="0" smtClean="0">
                <a:solidFill>
                  <a:schemeClr val="tx1"/>
                </a:solidFill>
                <a:latin typeface="ＭＳ ゴシック" panose="020B0609070205080204" pitchFamily="49" charset="-128"/>
                <a:ea typeface="ＭＳ ゴシック" panose="020B0609070205080204" pitchFamily="49" charset="-128"/>
              </a:rPr>
              <a:t>歳未満の者を立ち入らせてはならないものとする。</a:t>
            </a:r>
            <a:endParaRPr lang="en-US" altLang="ja-JP" sz="1600" b="1" u="sng" dirty="0" smtClean="0">
              <a:solidFill>
                <a:srgbClr val="FF0000"/>
              </a:solidFill>
              <a:latin typeface="ＭＳ ゴシック" panose="020B0609070205080204" pitchFamily="49" charset="-128"/>
              <a:ea typeface="ＭＳ ゴシック" panose="020B0609070205080204" pitchFamily="49" charset="-128"/>
            </a:endParaRPr>
          </a:p>
          <a:p>
            <a:pPr marL="266700" indent="-266700">
              <a:lnSpc>
                <a:spcPts val="1871"/>
              </a:lnSpc>
            </a:pPr>
            <a:r>
              <a:rPr lang="en-US" altLang="ja-JP" sz="1600" dirty="0" smtClean="0">
                <a:solidFill>
                  <a:schemeClr val="tx1"/>
                </a:solidFill>
                <a:latin typeface="ＭＳ ゴシック" panose="020B0609070205080204" pitchFamily="49" charset="-128"/>
                <a:ea typeface="ＭＳ ゴシック" panose="020B0609070205080204" pitchFamily="49" charset="-128"/>
              </a:rPr>
              <a:t>(5) </a:t>
            </a:r>
            <a:r>
              <a:rPr lang="ja-JP" altLang="en-US" sz="1600" dirty="0">
                <a:solidFill>
                  <a:schemeClr val="tx1"/>
                </a:solidFill>
                <a:latin typeface="ＭＳ ゴシック" panose="020B0609070205080204" pitchFamily="49" charset="-128"/>
                <a:ea typeface="ＭＳ ゴシック" panose="020B0609070205080204" pitchFamily="49" charset="-128"/>
              </a:rPr>
              <a:t>屋外や家庭等において喫煙をする際、望まない受動喫煙を生じさせることがないよう周囲の状況に配慮しなければ</a:t>
            </a:r>
            <a:r>
              <a:rPr lang="ja-JP" altLang="en-US" sz="1600" dirty="0" smtClean="0">
                <a:solidFill>
                  <a:schemeClr val="tx1"/>
                </a:solidFill>
                <a:latin typeface="ＭＳ ゴシック" panose="020B0609070205080204" pitchFamily="49" charset="-128"/>
                <a:ea typeface="ＭＳ ゴシック" panose="020B0609070205080204" pitchFamily="49" charset="-128"/>
              </a:rPr>
              <a:t>ならないものとする。</a:t>
            </a:r>
            <a:endParaRPr lang="en-US" altLang="ja-JP" sz="1600" b="1" u="sng" dirty="0">
              <a:solidFill>
                <a:srgbClr val="FF0000"/>
              </a:solidFill>
              <a:latin typeface="ＭＳ ゴシック" panose="020B0609070205080204" pitchFamily="49" charset="-128"/>
              <a:ea typeface="ＭＳ ゴシック" panose="020B0609070205080204" pitchFamily="49" charset="-128"/>
            </a:endParaRPr>
          </a:p>
          <a:p>
            <a:pPr marL="118797" indent="-118797">
              <a:lnSpc>
                <a:spcPts val="2138"/>
              </a:lnSpc>
              <a:spcBef>
                <a:spcPts val="600"/>
              </a:spcBef>
            </a:pPr>
            <a:r>
              <a:rPr lang="ja-JP" altLang="en-US" sz="1600" u="sng" dirty="0" smtClean="0">
                <a:solidFill>
                  <a:schemeClr val="tx1"/>
                </a:solidFill>
                <a:latin typeface="ＤＦ特太ゴシック体" panose="020B0509000000000000" pitchFamily="49" charset="-128"/>
                <a:ea typeface="ＤＦ特太ゴシック体" panose="020B0509000000000000" pitchFamily="49" charset="-128"/>
              </a:rPr>
              <a:t>３</a:t>
            </a:r>
            <a:r>
              <a:rPr lang="ja-JP" altLang="en-US" sz="1600" u="sng" dirty="0">
                <a:solidFill>
                  <a:schemeClr val="tx1"/>
                </a:solidFill>
                <a:latin typeface="ＤＦ特太ゴシック体" panose="020B0509000000000000" pitchFamily="49" charset="-128"/>
                <a:ea typeface="ＤＦ特太ゴシック体" panose="020B0509000000000000" pitchFamily="49" charset="-128"/>
              </a:rPr>
              <a:t>．施設等の管理権原者等の</a:t>
            </a:r>
            <a:r>
              <a:rPr lang="ja-JP" altLang="en-US" sz="1600" u="sng" dirty="0" smtClean="0">
                <a:solidFill>
                  <a:schemeClr val="tx1"/>
                </a:solidFill>
                <a:latin typeface="ＤＦ特太ゴシック体" panose="020B0509000000000000" pitchFamily="49" charset="-128"/>
                <a:ea typeface="ＤＦ特太ゴシック体" panose="020B0509000000000000" pitchFamily="49" charset="-128"/>
              </a:rPr>
              <a:t>責務等</a:t>
            </a:r>
            <a:endParaRPr lang="en-US" altLang="ja-JP" sz="1600" dirty="0">
              <a:solidFill>
                <a:schemeClr val="tx1"/>
              </a:solidFill>
              <a:latin typeface="ＭＳ ゴシック" panose="020B0609070205080204" pitchFamily="49" charset="-128"/>
              <a:ea typeface="ＭＳ ゴシック" panose="020B0609070205080204" pitchFamily="49" charset="-128"/>
            </a:endParaRPr>
          </a:p>
          <a:p>
            <a:pPr marL="342900" indent="-342900">
              <a:lnSpc>
                <a:spcPts val="1871"/>
              </a:lnSpc>
              <a:buAutoNum type="arabicParenBoth"/>
            </a:pPr>
            <a:r>
              <a:rPr lang="ja-JP" altLang="en-US" sz="1600" dirty="0" smtClean="0">
                <a:solidFill>
                  <a:schemeClr val="tx1"/>
                </a:solidFill>
                <a:latin typeface="ＭＳ ゴシック" panose="020B0609070205080204" pitchFamily="49" charset="-128"/>
                <a:ea typeface="ＭＳ ゴシック" panose="020B0609070205080204" pitchFamily="49" charset="-128"/>
              </a:rPr>
              <a:t> 施設</a:t>
            </a:r>
            <a:r>
              <a:rPr lang="ja-JP" altLang="en-US" sz="1600" dirty="0">
                <a:solidFill>
                  <a:schemeClr val="tx1"/>
                </a:solidFill>
                <a:latin typeface="ＭＳ ゴシック" panose="020B0609070205080204" pitchFamily="49" charset="-128"/>
                <a:ea typeface="ＭＳ ゴシック" panose="020B0609070205080204" pitchFamily="49" charset="-128"/>
              </a:rPr>
              <a:t>等</a:t>
            </a:r>
            <a:r>
              <a:rPr lang="ja-JP" altLang="en-US" sz="1600" dirty="0" smtClean="0">
                <a:solidFill>
                  <a:schemeClr val="tx1"/>
                </a:solidFill>
                <a:latin typeface="ＭＳ ゴシック" panose="020B0609070205080204" pitchFamily="49" charset="-128"/>
                <a:ea typeface="ＭＳ ゴシック" panose="020B0609070205080204" pitchFamily="49" charset="-128"/>
              </a:rPr>
              <a:t>の管理権原者等は、喫煙が禁止された場所に喫煙</a:t>
            </a:r>
            <a:r>
              <a:rPr lang="ja-JP" altLang="en-US" sz="1600" dirty="0">
                <a:solidFill>
                  <a:schemeClr val="tx1"/>
                </a:solidFill>
                <a:latin typeface="ＭＳ ゴシック" panose="020B0609070205080204" pitchFamily="49" charset="-128"/>
                <a:ea typeface="ＭＳ ゴシック" panose="020B0609070205080204" pitchFamily="49" charset="-128"/>
              </a:rPr>
              <a:t>器具・設備（灰皿等</a:t>
            </a:r>
            <a:r>
              <a:rPr lang="ja-JP" altLang="en-US" sz="1600" dirty="0" smtClean="0">
                <a:solidFill>
                  <a:schemeClr val="tx1"/>
                </a:solidFill>
                <a:latin typeface="ＭＳ ゴシック" panose="020B0609070205080204" pitchFamily="49" charset="-128"/>
                <a:ea typeface="ＭＳ ゴシック" panose="020B0609070205080204" pitchFamily="49" charset="-128"/>
              </a:rPr>
              <a:t>）を設置してはならないものとする。</a:t>
            </a:r>
            <a:endParaRPr lang="en-US" altLang="ja-JP" sz="1600" b="1" u="sng" dirty="0" smtClean="0">
              <a:solidFill>
                <a:srgbClr val="FF0000"/>
              </a:solidFill>
              <a:latin typeface="ＭＳ ゴシック" panose="020B0609070205080204" pitchFamily="49" charset="-128"/>
              <a:ea typeface="ＭＳ ゴシック" panose="020B0609070205080204" pitchFamily="49" charset="-128"/>
            </a:endParaRPr>
          </a:p>
          <a:p>
            <a:pPr marL="266700" indent="-266700">
              <a:lnSpc>
                <a:spcPts val="1871"/>
              </a:lnSpc>
            </a:pPr>
            <a:r>
              <a:rPr lang="en-US" altLang="ja-JP" sz="1600" dirty="0" smtClean="0">
                <a:solidFill>
                  <a:schemeClr val="tx1"/>
                </a:solidFill>
                <a:latin typeface="ＭＳ ゴシック" panose="020B0609070205080204" pitchFamily="49" charset="-128"/>
                <a:ea typeface="ＭＳ ゴシック" panose="020B0609070205080204" pitchFamily="49" charset="-128"/>
              </a:rPr>
              <a:t>(2) </a:t>
            </a:r>
            <a:r>
              <a:rPr lang="ja-JP" altLang="en-US" sz="1600" dirty="0" smtClean="0">
                <a:solidFill>
                  <a:schemeClr val="tx1"/>
                </a:solidFill>
                <a:latin typeface="ＭＳ ゴシック" panose="020B0609070205080204" pitchFamily="49" charset="-128"/>
                <a:ea typeface="ＭＳ ゴシック" panose="020B0609070205080204" pitchFamily="49" charset="-128"/>
              </a:rPr>
              <a:t>都道府県知事は、施設等の管理権原者等が</a:t>
            </a:r>
            <a:r>
              <a:rPr lang="en-US" altLang="ja-JP" sz="1600" dirty="0" smtClean="0">
                <a:solidFill>
                  <a:schemeClr val="tx1"/>
                </a:solidFill>
                <a:latin typeface="ＭＳ ゴシック" panose="020B0609070205080204" pitchFamily="49" charset="-128"/>
                <a:ea typeface="ＭＳ ゴシック" panose="020B0609070205080204" pitchFamily="49" charset="-128"/>
              </a:rPr>
              <a:t>(1)</a:t>
            </a:r>
            <a:r>
              <a:rPr lang="ja-JP" altLang="en-US" sz="1600" dirty="0" err="1" smtClean="0">
                <a:solidFill>
                  <a:schemeClr val="tx1"/>
                </a:solidFill>
                <a:latin typeface="ＭＳ ゴシック" panose="020B0609070205080204" pitchFamily="49" charset="-128"/>
                <a:ea typeface="ＭＳ ゴシック" panose="020B0609070205080204" pitchFamily="49" charset="-128"/>
              </a:rPr>
              <a:t>に違</a:t>
            </a:r>
            <a:r>
              <a:rPr lang="ja-JP" altLang="en-US" sz="1600" dirty="0" smtClean="0">
                <a:solidFill>
                  <a:schemeClr val="tx1"/>
                </a:solidFill>
                <a:latin typeface="ＭＳ ゴシック" panose="020B0609070205080204" pitchFamily="49" charset="-128"/>
                <a:ea typeface="ＭＳ ゴシック" panose="020B0609070205080204" pitchFamily="49" charset="-128"/>
              </a:rPr>
              <a:t>反しているとき等は、勧告、命令等を行うことができる。</a:t>
            </a:r>
            <a:endParaRPr lang="en-US" altLang="ja-JP" sz="1600" b="1" u="sng" dirty="0" smtClean="0">
              <a:solidFill>
                <a:srgbClr val="FF0000"/>
              </a:solidFill>
              <a:latin typeface="ＭＳ ゴシック" panose="020B0609070205080204" pitchFamily="49" charset="-128"/>
              <a:ea typeface="ＭＳ ゴシック" panose="020B0609070205080204" pitchFamily="49" charset="-128"/>
            </a:endParaRPr>
          </a:p>
          <a:p>
            <a:pPr marL="458217" indent="-458217">
              <a:lnSpc>
                <a:spcPts val="2004"/>
              </a:lnSpc>
              <a:spcBef>
                <a:spcPts val="600"/>
              </a:spcBef>
            </a:pPr>
            <a:r>
              <a:rPr lang="ja-JP" altLang="en-US" sz="1600" u="sng" dirty="0" smtClean="0">
                <a:solidFill>
                  <a:schemeClr val="tx1"/>
                </a:solidFill>
                <a:latin typeface="ＤＦ特太ゴシック体" panose="020B0509000000000000" pitchFamily="49" charset="-128"/>
                <a:ea typeface="ＤＦ特太ゴシック体" panose="020B0509000000000000" pitchFamily="49" charset="-128"/>
              </a:rPr>
              <a:t>４．その他</a:t>
            </a:r>
            <a:endParaRPr lang="en-US" altLang="ja-JP" sz="1600" u="sng" dirty="0">
              <a:solidFill>
                <a:schemeClr val="tx1"/>
              </a:solidFill>
              <a:latin typeface="ＤＦ特太ゴシック体" panose="020B0509000000000000" pitchFamily="49" charset="-128"/>
              <a:ea typeface="ＤＦ特太ゴシック体" panose="020B0509000000000000" pitchFamily="49" charset="-128"/>
            </a:endParaRPr>
          </a:p>
          <a:p>
            <a:pPr marL="458217" indent="-458217">
              <a:lnSpc>
                <a:spcPts val="2004"/>
              </a:lnSpc>
            </a:pPr>
            <a:r>
              <a:rPr lang="en-US" altLang="ja-JP" sz="1600" dirty="0" smtClean="0">
                <a:solidFill>
                  <a:schemeClr val="tx1"/>
                </a:solidFill>
                <a:latin typeface="ＭＳ ゴシック" panose="020B0609070205080204" pitchFamily="49" charset="-128"/>
                <a:ea typeface="ＭＳ ゴシック" panose="020B0609070205080204" pitchFamily="49" charset="-128"/>
              </a:rPr>
              <a:t>(1) </a:t>
            </a:r>
            <a:r>
              <a:rPr lang="ja-JP" altLang="en-US" sz="1600" dirty="0">
                <a:solidFill>
                  <a:schemeClr val="tx1"/>
                </a:solidFill>
                <a:latin typeface="ＭＳ ゴシック" panose="020B0609070205080204" pitchFamily="49" charset="-128"/>
                <a:ea typeface="ＭＳ ゴシック" panose="020B0609070205080204" pitchFamily="49" charset="-128"/>
              </a:rPr>
              <a:t>改正</a:t>
            </a:r>
            <a:r>
              <a:rPr lang="ja-JP" altLang="en-US" sz="1600" dirty="0" smtClean="0">
                <a:solidFill>
                  <a:schemeClr val="tx1"/>
                </a:solidFill>
                <a:latin typeface="ＭＳ ゴシック" panose="020B0609070205080204" pitchFamily="49" charset="-128"/>
                <a:ea typeface="ＭＳ ゴシック" panose="020B0609070205080204" pitchFamily="49" charset="-128"/>
              </a:rPr>
              <a:t>後の</a:t>
            </a:r>
            <a:r>
              <a:rPr lang="ja-JP" altLang="en-US" sz="1600" dirty="0">
                <a:solidFill>
                  <a:schemeClr val="tx1"/>
                </a:solidFill>
                <a:latin typeface="ＭＳ ゴシック" panose="020B0609070205080204" pitchFamily="49" charset="-128"/>
                <a:ea typeface="ＭＳ ゴシック" panose="020B0609070205080204" pitchFamily="49" charset="-128"/>
              </a:rPr>
              <a:t>健康増進法</a:t>
            </a:r>
            <a:r>
              <a:rPr lang="ja-JP" altLang="en-US" sz="1600" dirty="0" smtClean="0">
                <a:solidFill>
                  <a:schemeClr val="tx1"/>
                </a:solidFill>
                <a:latin typeface="ＭＳ ゴシック" panose="020B0609070205080204" pitchFamily="49" charset="-128"/>
                <a:ea typeface="ＭＳ ゴシック" panose="020B0609070205080204" pitchFamily="49" charset="-128"/>
              </a:rPr>
              <a:t>の規定に違反した者について、所要の罰則規定を設ける。</a:t>
            </a:r>
            <a:endParaRPr lang="en-US" altLang="ja-JP" sz="1600" b="1" u="sng" dirty="0" smtClean="0">
              <a:solidFill>
                <a:srgbClr val="FF0000"/>
              </a:solidFill>
              <a:latin typeface="ＭＳ ゴシック" panose="020B0609070205080204" pitchFamily="49" charset="-128"/>
              <a:ea typeface="ＭＳ ゴシック" panose="020B0609070205080204" pitchFamily="49" charset="-128"/>
            </a:endParaRPr>
          </a:p>
          <a:p>
            <a:pPr marL="266700" indent="-266700">
              <a:lnSpc>
                <a:spcPts val="2004"/>
              </a:lnSpc>
            </a:pPr>
            <a:r>
              <a:rPr lang="en-US" altLang="ja-JP" sz="1600" dirty="0" smtClean="0">
                <a:solidFill>
                  <a:schemeClr val="tx1"/>
                </a:solidFill>
                <a:latin typeface="ＭＳ ゴシック" panose="020B0609070205080204" pitchFamily="49" charset="-128"/>
                <a:ea typeface="ＭＳ ゴシック" panose="020B0609070205080204" pitchFamily="49" charset="-128"/>
              </a:rPr>
              <a:t>(2)</a:t>
            </a:r>
            <a:r>
              <a:rPr lang="ja-JP" altLang="en-US" sz="1600" dirty="0" smtClean="0">
                <a:solidFill>
                  <a:schemeClr val="tx1"/>
                </a:solidFill>
                <a:latin typeface="ＭＳ ゴシック" panose="020B0609070205080204" pitchFamily="49" charset="-128"/>
                <a:ea typeface="ＭＳ ゴシック" panose="020B0609070205080204" pitchFamily="49" charset="-128"/>
              </a:rPr>
              <a:t> </a:t>
            </a:r>
            <a:r>
              <a:rPr lang="ja-JP" altLang="en-US" sz="1600" dirty="0">
                <a:solidFill>
                  <a:schemeClr val="tx1"/>
                </a:solidFill>
                <a:latin typeface="ＭＳ ゴシック" panose="020B0609070205080204" pitchFamily="49" charset="-128"/>
                <a:ea typeface="ＭＳ ゴシック" panose="020B0609070205080204" pitchFamily="49" charset="-128"/>
              </a:rPr>
              <a:t>この法律の施行の際現に業務に従事する者を使用する者は、当該業務従事者の望まない受動喫煙を防止するため</a:t>
            </a:r>
            <a:r>
              <a:rPr lang="ja-JP" altLang="en-US" sz="1600" dirty="0" smtClean="0">
                <a:solidFill>
                  <a:schemeClr val="tx1"/>
                </a:solidFill>
                <a:latin typeface="ＭＳ ゴシック" panose="020B0609070205080204" pitchFamily="49" charset="-128"/>
                <a:ea typeface="ＭＳ ゴシック" panose="020B0609070205080204" pitchFamily="49" charset="-128"/>
              </a:rPr>
              <a:t>、適切</a:t>
            </a:r>
            <a:r>
              <a:rPr lang="ja-JP" altLang="en-US" sz="1600" dirty="0">
                <a:solidFill>
                  <a:schemeClr val="tx1"/>
                </a:solidFill>
                <a:latin typeface="ＭＳ ゴシック" panose="020B0609070205080204" pitchFamily="49" charset="-128"/>
                <a:ea typeface="ＭＳ ゴシック" panose="020B0609070205080204" pitchFamily="49" charset="-128"/>
              </a:rPr>
              <a:t>な措置をとるよう</a:t>
            </a:r>
            <a:r>
              <a:rPr lang="ja-JP" altLang="en-US" sz="1600" dirty="0" smtClean="0">
                <a:solidFill>
                  <a:schemeClr val="tx1"/>
                </a:solidFill>
                <a:latin typeface="ＭＳ ゴシック" panose="020B0609070205080204" pitchFamily="49" charset="-128"/>
                <a:ea typeface="ＭＳ ゴシック" panose="020B0609070205080204" pitchFamily="49" charset="-128"/>
              </a:rPr>
              <a:t>努めるものとする。</a:t>
            </a:r>
            <a:endParaRPr lang="en-US" altLang="ja-JP" sz="1600" dirty="0" smtClean="0">
              <a:solidFill>
                <a:schemeClr val="tx1"/>
              </a:solidFill>
              <a:latin typeface="ＭＳ ゴシック" panose="020B0609070205080204" pitchFamily="49" charset="-128"/>
              <a:ea typeface="ＭＳ ゴシック" panose="020B0609070205080204" pitchFamily="49" charset="-128"/>
            </a:endParaRPr>
          </a:p>
          <a:p>
            <a:pPr marL="266700" indent="-266700">
              <a:lnSpc>
                <a:spcPts val="2004"/>
              </a:lnSpc>
            </a:pPr>
            <a:r>
              <a:rPr lang="en-US" altLang="ja-JP" sz="1600" dirty="0" smtClean="0">
                <a:solidFill>
                  <a:schemeClr val="tx1"/>
                </a:solidFill>
                <a:latin typeface="ＭＳ ゴシック" panose="020B0609070205080204" pitchFamily="49" charset="-128"/>
                <a:ea typeface="ＭＳ ゴシック" panose="020B0609070205080204" pitchFamily="49" charset="-128"/>
              </a:rPr>
              <a:t>(3) </a:t>
            </a:r>
            <a:r>
              <a:rPr lang="ja-JP" altLang="en-US" sz="1600" dirty="0" smtClean="0">
                <a:solidFill>
                  <a:schemeClr val="tx1"/>
                </a:solidFill>
                <a:latin typeface="ＭＳ ゴシック" panose="020B0609070205080204" pitchFamily="49" charset="-128"/>
                <a:ea typeface="ＭＳ ゴシック" panose="020B0609070205080204" pitchFamily="49" charset="-128"/>
              </a:rPr>
              <a:t>法律</a:t>
            </a:r>
            <a:r>
              <a:rPr lang="ja-JP" altLang="en-US" sz="1600" dirty="0">
                <a:solidFill>
                  <a:schemeClr val="tx1"/>
                </a:solidFill>
                <a:latin typeface="ＭＳ ゴシック" panose="020B0609070205080204" pitchFamily="49" charset="-128"/>
                <a:ea typeface="ＭＳ ゴシック" panose="020B0609070205080204" pitchFamily="49" charset="-128"/>
              </a:rPr>
              <a:t>の施行後５年を経過した場合において</a:t>
            </a:r>
            <a:r>
              <a:rPr lang="ja-JP" altLang="en-US" sz="1600" dirty="0" smtClean="0">
                <a:solidFill>
                  <a:schemeClr val="tx1"/>
                </a:solidFill>
                <a:latin typeface="ＭＳ ゴシック" panose="020B0609070205080204" pitchFamily="49" charset="-128"/>
                <a:ea typeface="ＭＳ ゴシック" panose="020B0609070205080204" pitchFamily="49" charset="-128"/>
              </a:rPr>
              <a:t>、改正後の規定の施行</a:t>
            </a:r>
            <a:r>
              <a:rPr lang="ja-JP" altLang="en-US" sz="1600" dirty="0">
                <a:solidFill>
                  <a:schemeClr val="tx1"/>
                </a:solidFill>
                <a:latin typeface="ＭＳ ゴシック" panose="020B0609070205080204" pitchFamily="49" charset="-128"/>
                <a:ea typeface="ＭＳ ゴシック" panose="020B0609070205080204" pitchFamily="49" charset="-128"/>
              </a:rPr>
              <a:t>の</a:t>
            </a:r>
            <a:r>
              <a:rPr lang="ja-JP" altLang="en-US" sz="1600" dirty="0" smtClean="0">
                <a:solidFill>
                  <a:schemeClr val="tx1"/>
                </a:solidFill>
                <a:latin typeface="ＭＳ ゴシック" panose="020B0609070205080204" pitchFamily="49" charset="-128"/>
                <a:ea typeface="ＭＳ ゴシック" panose="020B0609070205080204" pitchFamily="49" charset="-128"/>
              </a:rPr>
              <a:t>状況について検討を加え、必要があると認めるときは、その結果に基づいて必要な措置を講ずるものとする。</a:t>
            </a:r>
            <a:endParaRPr lang="en-US" altLang="ja-JP" sz="1600" b="1" u="sng" dirty="0">
              <a:solidFill>
                <a:srgbClr val="FF0000"/>
              </a:solidFill>
              <a:latin typeface="ＭＳ ゴシック" panose="020B0609070205080204" pitchFamily="49" charset="-128"/>
              <a:ea typeface="ＭＳ ゴシック" panose="020B0609070205080204" pitchFamily="49" charset="-128"/>
            </a:endParaRPr>
          </a:p>
          <a:p>
            <a:pPr marL="355600" indent="-355600">
              <a:lnSpc>
                <a:spcPts val="1871"/>
              </a:lnSpc>
            </a:pPr>
            <a:endParaRPr lang="en-US" altLang="ja-JP" sz="1600" b="1" u="sng" dirty="0">
              <a:solidFill>
                <a:srgbClr val="FF0000"/>
              </a:solidFill>
              <a:latin typeface="ＭＳ ゴシック" panose="020B0609070205080204" pitchFamily="49" charset="-128"/>
              <a:ea typeface="ＭＳ ゴシック" panose="020B0609070205080204" pitchFamily="49" charset="-128"/>
            </a:endParaRPr>
          </a:p>
          <a:p>
            <a:pPr marL="355600" indent="-355600">
              <a:lnSpc>
                <a:spcPts val="1871"/>
              </a:lnSpc>
            </a:pPr>
            <a:endParaRPr lang="en-US" altLang="ja-JP" sz="1600" b="1" u="sng" dirty="0">
              <a:solidFill>
                <a:srgbClr val="FF0000"/>
              </a:solidFill>
              <a:latin typeface="+mn-ea"/>
            </a:endParaRPr>
          </a:p>
        </p:txBody>
      </p:sp>
      <p:sp>
        <p:nvSpPr>
          <p:cNvPr id="15" name="テキスト ボックス 14"/>
          <p:cNvSpPr txBox="1"/>
          <p:nvPr/>
        </p:nvSpPr>
        <p:spPr>
          <a:xfrm>
            <a:off x="197973" y="4012382"/>
            <a:ext cx="12683547" cy="1649152"/>
          </a:xfrm>
          <a:prstGeom prst="rect">
            <a:avLst/>
          </a:prstGeom>
          <a:noFill/>
        </p:spPr>
        <p:txBody>
          <a:bodyPr wrap="square" lIns="122191" tIns="48107" rIns="122191" bIns="61096" rtlCol="0" anchor="ctr">
            <a:spAutoFit/>
          </a:bodyPr>
          <a:lstStyle/>
          <a:p>
            <a:pPr indent="-610956">
              <a:lnSpc>
                <a:spcPts val="1470"/>
              </a:lnSpc>
            </a:pP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１　</a:t>
            </a:r>
            <a:r>
              <a:rPr lang="ja-JP" altLang="en-US" sz="1400" dirty="0" smtClean="0">
                <a:latin typeface="ＭＳ ゴシック" panose="020B0609070205080204" pitchFamily="49" charset="-128"/>
                <a:ea typeface="ＭＳ ゴシック" panose="020B0609070205080204" pitchFamily="49" charset="-128"/>
              </a:rPr>
              <a:t>屋外で受動喫煙を防止するために必要な措置がとられた場所に、喫煙場所を設置することができる。</a:t>
            </a:r>
            <a:endParaRPr lang="en-US" altLang="ja-JP" sz="1400" dirty="0" smtClean="0">
              <a:latin typeface="ＭＳ ゴシック" panose="020B0609070205080204" pitchFamily="49" charset="-128"/>
              <a:ea typeface="ＭＳ ゴシック" panose="020B0609070205080204" pitchFamily="49" charset="-128"/>
            </a:endParaRPr>
          </a:p>
          <a:p>
            <a:pPr indent="-610956">
              <a:lnSpc>
                <a:spcPts val="1470"/>
              </a:lnSpc>
            </a:pP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２　たばこのうち、当該たばこから発生した煙が他人の健康を損なうおそれがあることが明らかでないたばことして厚生労働大臣が指定するもの。</a:t>
            </a:r>
          </a:p>
          <a:p>
            <a:pPr marL="531813" indent="-531813">
              <a:lnSpc>
                <a:spcPts val="1470"/>
              </a:lnSpc>
            </a:pP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３</a:t>
            </a: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一</a:t>
            </a:r>
            <a:r>
              <a:rPr lang="ja-JP" altLang="en-US" sz="1400" dirty="0">
                <a:latin typeface="ＭＳ ゴシック" panose="020B0609070205080204" pitchFamily="49" charset="-128"/>
                <a:ea typeface="ＭＳ ゴシック" panose="020B0609070205080204" pitchFamily="49" charset="-128"/>
              </a:rPr>
              <a:t>の大規模会社が発行済株式の総数の二分の一以上を</a:t>
            </a:r>
            <a:r>
              <a:rPr lang="ja-JP" altLang="en-US" sz="1400" dirty="0" smtClean="0">
                <a:latin typeface="ＭＳ ゴシック" panose="020B0609070205080204" pitchFamily="49" charset="-128"/>
                <a:ea typeface="ＭＳ ゴシック" panose="020B0609070205080204" pitchFamily="49" charset="-128"/>
              </a:rPr>
              <a:t>有する会社である場合</a:t>
            </a:r>
            <a:r>
              <a:rPr lang="ja-JP" altLang="en-US" sz="1400" dirty="0">
                <a:latin typeface="ＭＳ ゴシック" panose="020B0609070205080204" pitchFamily="49" charset="-128"/>
                <a:ea typeface="ＭＳ ゴシック" panose="020B0609070205080204" pitchFamily="49" charset="-128"/>
              </a:rPr>
              <a:t>などを除く</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marL="531813" indent="-531813">
              <a:lnSpc>
                <a:spcPts val="1470"/>
              </a:lnSpc>
            </a:pPr>
            <a:r>
              <a:rPr lang="ja-JP" altLang="en-US" sz="1400" dirty="0" smtClean="0">
                <a:latin typeface="ＭＳ ゴシック" panose="020B0609070205080204" pitchFamily="49" charset="-128"/>
                <a:ea typeface="ＭＳ ゴシック" panose="020B0609070205080204" pitchFamily="49" charset="-128"/>
              </a:rPr>
              <a:t>注</a:t>
            </a:r>
            <a:r>
              <a:rPr lang="ja-JP" altLang="en-US" sz="1400" dirty="0">
                <a:latin typeface="ＭＳ ゴシック" panose="020B0609070205080204" pitchFamily="49" charset="-128"/>
                <a:ea typeface="ＭＳ ゴシック" panose="020B0609070205080204" pitchFamily="49" charset="-128"/>
              </a:rPr>
              <a:t>：喫煙をすることができる場所については、施設等の管理権原者による標識の掲示が必要。</a:t>
            </a:r>
            <a:endParaRPr lang="en-US" altLang="ja-JP" sz="1400" b="1" u="sng" dirty="0">
              <a:solidFill>
                <a:srgbClr val="FF0000"/>
              </a:solidFill>
              <a:latin typeface="ＭＳ ゴシック" panose="020B0609070205080204" pitchFamily="49" charset="-128"/>
              <a:ea typeface="ＭＳ ゴシック" panose="020B0609070205080204" pitchFamily="49" charset="-128"/>
            </a:endParaRPr>
          </a:p>
          <a:p>
            <a:pPr marL="361950" indent="-361950">
              <a:lnSpc>
                <a:spcPts val="1470"/>
              </a:lnSpc>
            </a:pPr>
            <a:r>
              <a:rPr lang="ja-JP" altLang="en-US" sz="1400" dirty="0">
                <a:latin typeface="ＭＳ ゴシック" panose="020B0609070205080204" pitchFamily="49" charset="-128"/>
                <a:ea typeface="ＭＳ ゴシック" panose="020B0609070205080204" pitchFamily="49" charset="-128"/>
              </a:rPr>
              <a:t>注：公衆喫煙所、たばこ販売店、たばこの対面販売（出張販売によるものを含む。）をしていることなどの一定の条件を満たしたバーやスナック等といった喫煙を主目的とする施設について、法律上の類型を設ける</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a:latin typeface="ＭＳ ゴシック" panose="020B0609070205080204" pitchFamily="49" charset="-128"/>
              <a:ea typeface="ＭＳ ゴシック" panose="020B0609070205080204" pitchFamily="49" charset="-128"/>
            </a:endParaRPr>
          </a:p>
          <a:p>
            <a:pPr marL="361950" indent="-361950">
              <a:lnSpc>
                <a:spcPts val="1470"/>
              </a:lnSpc>
            </a:pPr>
            <a:endParaRPr lang="ja-JP" altLang="en-US" sz="1400" b="1" u="sng" dirty="0">
              <a:solidFill>
                <a:srgbClr val="FF0000"/>
              </a:solidFill>
              <a:latin typeface="ＭＳ ゴシック" panose="020B0609070205080204" pitchFamily="49" charset="-128"/>
              <a:ea typeface="ＭＳ ゴシック" panose="020B0609070205080204" pitchFamily="49" charset="-128"/>
            </a:endParaRPr>
          </a:p>
          <a:p>
            <a:pPr marL="531813" indent="-531813">
              <a:lnSpc>
                <a:spcPts val="1470"/>
              </a:lnSpc>
            </a:pPr>
            <a:endParaRPr lang="en-US" altLang="ja-JP" sz="1400" b="1" u="sng" dirty="0">
              <a:solidFill>
                <a:srgbClr val="FF0000"/>
              </a:solidFill>
              <a:latin typeface="ＭＳ ゴシック" panose="020B0609070205080204" pitchFamily="49" charset="-128"/>
              <a:ea typeface="ＭＳ ゴシック" panose="020B0609070205080204" pitchFamily="49"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939013243"/>
              </p:ext>
            </p:extLst>
          </p:nvPr>
        </p:nvGraphicFramePr>
        <p:xfrm>
          <a:off x="197973" y="1439466"/>
          <a:ext cx="6300000" cy="2520280"/>
        </p:xfrm>
        <a:graphic>
          <a:graphicData uri="http://schemas.openxmlformats.org/drawingml/2006/table">
            <a:tbl>
              <a:tblPr firstRow="1" firstCol="1" bandRow="1">
                <a:tableStyleId>{2D5ABB26-0587-4C30-8999-92F81FD0307C}</a:tableStyleId>
              </a:tblPr>
              <a:tblGrid>
                <a:gridCol w="718989">
                  <a:extLst>
                    <a:ext uri="{9D8B030D-6E8A-4147-A177-3AD203B41FA5}">
                      <a16:colId xmlns:a16="http://schemas.microsoft.com/office/drawing/2014/main" val="20000"/>
                    </a:ext>
                  </a:extLst>
                </a:gridCol>
                <a:gridCol w="2980263">
                  <a:extLst>
                    <a:ext uri="{9D8B030D-6E8A-4147-A177-3AD203B41FA5}">
                      <a16:colId xmlns:a16="http://schemas.microsoft.com/office/drawing/2014/main" val="20001"/>
                    </a:ext>
                  </a:extLst>
                </a:gridCol>
                <a:gridCol w="2600748">
                  <a:extLst>
                    <a:ext uri="{9D8B030D-6E8A-4147-A177-3AD203B41FA5}">
                      <a16:colId xmlns:a16="http://schemas.microsoft.com/office/drawing/2014/main" val="20002"/>
                    </a:ext>
                  </a:extLst>
                </a:gridCol>
              </a:tblGrid>
              <a:tr h="216024">
                <a:tc gridSpan="2">
                  <a:txBody>
                    <a:bodyPr/>
                    <a:lstStyle/>
                    <a:p>
                      <a:pPr marL="0" marR="0" indent="0" algn="ctr" defTabSz="914400" rtl="0" eaLnBrk="1" fontAlgn="auto" latinLnBrk="0" hangingPunct="1">
                        <a:lnSpc>
                          <a:spcPts val="1300"/>
                        </a:lnSpc>
                        <a:spcBef>
                          <a:spcPts val="0"/>
                        </a:spcBef>
                        <a:spcAft>
                          <a:spcPts val="0"/>
                        </a:spcAft>
                        <a:buClrTx/>
                        <a:buSzTx/>
                        <a:buFontTx/>
                        <a:buNone/>
                        <a:tabLst/>
                        <a:defRPr/>
                      </a:pPr>
                      <a:endParaRPr lang="ja-JP" altLang="ja-JP" sz="1300" b="0" kern="10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endParaRPr>
                    </a:p>
                  </a:txBody>
                  <a:tcPr marL="71280" marR="712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88900" marR="0" lvl="0" indent="0" algn="ctr" defTabSz="914400" rtl="0" eaLnBrk="1" fontAlgn="base" latinLnBrk="0" hangingPunct="1">
                        <a:lnSpc>
                          <a:spcPts val="1200"/>
                        </a:lnSpc>
                        <a:spcBef>
                          <a:spcPts val="0"/>
                        </a:spcBef>
                        <a:spcAft>
                          <a:spcPts val="0"/>
                        </a:spcAft>
                        <a:buClrTx/>
                        <a:buSzTx/>
                        <a:buFontTx/>
                        <a:buNone/>
                        <a:tabLst/>
                        <a:defRPr/>
                      </a:pPr>
                      <a:endParaRPr kumimoji="1" lang="en-US" altLang="ja-JP" sz="13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txBody>
                  <a:tcPr marL="71280" marR="712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20080">
                <a:tc gridSpan="2">
                  <a:txBody>
                    <a:bodyPr/>
                    <a:lstStyle/>
                    <a:p>
                      <a:pPr marL="0" marR="0" indent="0" algn="l" defTabSz="914400" rtl="0" eaLnBrk="1" fontAlgn="auto" latinLnBrk="0" hangingPunct="1">
                        <a:lnSpc>
                          <a:spcPts val="1800"/>
                        </a:lnSpc>
                        <a:spcBef>
                          <a:spcPts val="0"/>
                        </a:spcBef>
                        <a:spcAft>
                          <a:spcPts val="0"/>
                        </a:spcAft>
                        <a:buClrTx/>
                        <a:buSzTx/>
                        <a:buFontTx/>
                        <a:buNone/>
                        <a:tabLst/>
                        <a:defRPr/>
                      </a:pPr>
                      <a:r>
                        <a:rPr lang="ja-JP" altLang="en-US" sz="1400" b="1" u="none" kern="100" baseline="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rPr>
                        <a:t>Ａ 学校・病院・児童福祉施設等、行政機関</a:t>
                      </a:r>
                      <a:endParaRPr lang="en-US" altLang="ja-JP" sz="1400" b="1" u="none" kern="100" baseline="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endParaRPr>
                    </a:p>
                    <a:p>
                      <a:pPr marL="0" marR="0" indent="0" algn="l" defTabSz="914400" rtl="0" eaLnBrk="1" fontAlgn="auto" latinLnBrk="0" hangingPunct="1">
                        <a:lnSpc>
                          <a:spcPts val="1800"/>
                        </a:lnSpc>
                        <a:spcBef>
                          <a:spcPts val="0"/>
                        </a:spcBef>
                        <a:spcAft>
                          <a:spcPts val="0"/>
                        </a:spcAft>
                        <a:buClrTx/>
                        <a:buSzTx/>
                        <a:buFontTx/>
                        <a:buNone/>
                        <a:tabLst/>
                        <a:defRPr/>
                      </a:pPr>
                      <a:r>
                        <a:rPr lang="ja-JP" altLang="en-US" sz="1400" b="1" u="none" kern="100" baseline="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rPr>
                        <a:t>　旅客運送事業自動車・航空機</a:t>
                      </a:r>
                      <a:endParaRPr lang="ja-JP" altLang="ja-JP" sz="1400" b="1" u="none" kern="100" baseline="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endParaRPr>
                    </a:p>
                  </a:txBody>
                  <a:tcPr marL="88311" marR="883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88900" marR="0" lvl="0" indent="0" algn="ctr" defTabSz="914400" rtl="0" eaLnBrk="1" fontAlgn="base" latinLnBrk="0" hangingPunct="1">
                        <a:lnSpc>
                          <a:spcPts val="2000"/>
                        </a:lnSpc>
                        <a:spcBef>
                          <a:spcPts val="0"/>
                        </a:spcBef>
                        <a:spcAft>
                          <a:spcPts val="0"/>
                        </a:spcAft>
                        <a:buClrTx/>
                        <a:buSzTx/>
                        <a:buFontTx/>
                        <a:buNone/>
                        <a:tabLst/>
                        <a:defRPr/>
                      </a:pPr>
                      <a:r>
                        <a:rPr kumimoji="1" lang="ja-JP" altLang="en-US" sz="1400" b="1" i="0" u="none" strike="noStrike" cap="none" normalizeH="0" baseline="0" dirty="0" smtClean="0">
                          <a:ln>
                            <a:noFill/>
                          </a:ln>
                          <a:solidFill>
                            <a:schemeClr val="bg1"/>
                          </a:solidFill>
                          <a:effectLst/>
                          <a:latin typeface="ＭＳ ゴシック" panose="020B0609070205080204" pitchFamily="49" charset="-128"/>
                          <a:ea typeface="ＭＳ ゴシック" panose="020B0609070205080204" pitchFamily="49" charset="-128"/>
                          <a:cs typeface="Times New Roman" pitchFamily="18" charset="0"/>
                        </a:rPr>
                        <a:t>禁煙</a:t>
                      </a:r>
                      <a:endParaRPr kumimoji="1" lang="en-US" altLang="ja-JP" sz="1400" b="1" i="0" u="none" strike="noStrike" cap="none" normalizeH="0" baseline="0" dirty="0" smtClean="0">
                        <a:ln>
                          <a:noFill/>
                        </a:ln>
                        <a:solidFill>
                          <a:schemeClr val="bg1"/>
                        </a:solidFill>
                        <a:effectLst/>
                        <a:latin typeface="ＭＳ ゴシック" panose="020B0609070205080204" pitchFamily="49" charset="-128"/>
                        <a:ea typeface="ＭＳ ゴシック" panose="020B0609070205080204" pitchFamily="49" charset="-128"/>
                        <a:cs typeface="Times New Roman" pitchFamily="18" charset="0"/>
                      </a:endParaRPr>
                    </a:p>
                    <a:p>
                      <a:pPr marL="88900" marR="0" lvl="0" indent="0" algn="ctr" defTabSz="914400" rtl="0" eaLnBrk="1" fontAlgn="base" latinLnBrk="0" hangingPunct="1">
                        <a:lnSpc>
                          <a:spcPts val="2000"/>
                        </a:lnSpc>
                        <a:spcBef>
                          <a:spcPts val="0"/>
                        </a:spcBef>
                        <a:spcAft>
                          <a:spcPts val="0"/>
                        </a:spcAft>
                        <a:buClrTx/>
                        <a:buSzTx/>
                        <a:buFontTx/>
                        <a:buNone/>
                        <a:tabLst/>
                        <a:defRPr/>
                      </a:pPr>
                      <a:r>
                        <a:rPr kumimoji="1" lang="ja-JP" altLang="en-US" sz="1400" b="1" i="0" u="none" strike="noStrike" cap="none" normalizeH="0" baseline="0" dirty="0" smtClean="0">
                          <a:ln>
                            <a:noFill/>
                          </a:ln>
                          <a:solidFill>
                            <a:schemeClr val="bg1"/>
                          </a:solidFill>
                          <a:effectLst/>
                          <a:latin typeface="ＭＳ ゴシック" panose="020B0609070205080204" pitchFamily="49" charset="-128"/>
                          <a:ea typeface="ＭＳ ゴシック" panose="020B0609070205080204" pitchFamily="49" charset="-128"/>
                          <a:cs typeface="Times New Roman" pitchFamily="18" charset="0"/>
                        </a:rPr>
                        <a:t>（敷地内禁煙（</a:t>
                      </a:r>
                      <a:r>
                        <a:rPr kumimoji="1" lang="en-US" altLang="ja-JP" sz="1400" b="1" i="0" u="none" strike="noStrike" cap="none" normalizeH="0" baseline="0" dirty="0" smtClean="0">
                          <a:ln>
                            <a:noFill/>
                          </a:ln>
                          <a:solidFill>
                            <a:schemeClr val="bg1"/>
                          </a:solidFill>
                          <a:effectLst/>
                          <a:latin typeface="ＭＳ ゴシック" panose="020B0609070205080204" pitchFamily="49" charset="-128"/>
                          <a:ea typeface="ＭＳ ゴシック" panose="020B0609070205080204" pitchFamily="49" charset="-128"/>
                          <a:cs typeface="Times New Roman" pitchFamily="18" charset="0"/>
                        </a:rPr>
                        <a:t>※</a:t>
                      </a:r>
                      <a:r>
                        <a:rPr kumimoji="1" lang="ja-JP" altLang="en-US" sz="1400" b="1" i="0" u="none" strike="noStrike" cap="none" normalizeH="0" baseline="0" dirty="0" smtClean="0">
                          <a:ln>
                            <a:noFill/>
                          </a:ln>
                          <a:solidFill>
                            <a:schemeClr val="bg1"/>
                          </a:solidFill>
                          <a:effectLst/>
                          <a:latin typeface="ＭＳ ゴシック" panose="020B0609070205080204" pitchFamily="49" charset="-128"/>
                          <a:ea typeface="ＭＳ ゴシック" panose="020B0609070205080204" pitchFamily="49" charset="-128"/>
                          <a:cs typeface="Times New Roman" pitchFamily="18" charset="0"/>
                        </a:rPr>
                        <a:t>１））</a:t>
                      </a:r>
                      <a:endParaRPr kumimoji="1" lang="en-US" altLang="ja-JP" sz="1400" b="1" i="0" u="none" strike="noStrike" cap="none" normalizeH="0" baseline="0" dirty="0" smtClean="0">
                        <a:ln>
                          <a:noFill/>
                        </a:ln>
                        <a:solidFill>
                          <a:schemeClr val="bg1"/>
                        </a:solidFill>
                        <a:effectLst/>
                        <a:latin typeface="ＭＳ ゴシック" panose="020B0609070205080204" pitchFamily="49" charset="-128"/>
                        <a:ea typeface="ＭＳ ゴシック" panose="020B0609070205080204" pitchFamily="49" charset="-128"/>
                        <a:cs typeface="Times New Roman" pitchFamily="18" charset="0"/>
                      </a:endParaRPr>
                    </a:p>
                  </a:txBody>
                  <a:tcPr marL="71280" marR="712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0001"/>
                  </a:ext>
                </a:extLst>
              </a:tr>
              <a:tr h="602632">
                <a:tc gridSpan="2">
                  <a:txBody>
                    <a:bodyPr/>
                    <a:lstStyle/>
                    <a:p>
                      <a:pPr marL="36000" indent="0" algn="l">
                        <a:lnSpc>
                          <a:spcPts val="1800"/>
                        </a:lnSpc>
                        <a:spcAft>
                          <a:spcPts val="0"/>
                        </a:spcAft>
                      </a:pPr>
                      <a:r>
                        <a:rPr lang="ja-JP" altLang="en-US" sz="1400" b="1" kern="10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rPr>
                        <a:t>Ｂ 上記以外の多数の者が利用する施設、</a:t>
                      </a:r>
                      <a:endParaRPr lang="en-US" altLang="ja-JP" sz="1400" b="1" kern="10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endParaRPr>
                    </a:p>
                    <a:p>
                      <a:pPr marL="36000" indent="0" algn="l">
                        <a:lnSpc>
                          <a:spcPts val="1800"/>
                        </a:lnSpc>
                        <a:spcAft>
                          <a:spcPts val="0"/>
                        </a:spcAft>
                      </a:pPr>
                      <a:r>
                        <a:rPr lang="ja-JP" altLang="en-US" sz="1400" b="1" kern="10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rPr>
                        <a:t>　旅客運送事業船舶・鉄道</a:t>
                      </a:r>
                      <a:endParaRPr lang="en-US" altLang="ja-JP" sz="1400" b="1" kern="10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endParaRPr>
                    </a:p>
                  </a:txBody>
                  <a:tcPr marL="44156" marR="441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kumimoji="1" lang="ja-JP" altLang="en-US"/>
                    </a:p>
                  </a:txBody>
                  <a:tcPr/>
                </a:tc>
                <a:tc rowSpan="2">
                  <a:txBody>
                    <a:bodyPr/>
                    <a:lstStyle/>
                    <a:p>
                      <a:pPr marL="0" marR="0" lvl="0" indent="0" algn="ctr" defTabSz="914400" rtl="0" eaLnBrk="1" fontAlgn="auto" latinLnBrk="0" hangingPunct="1">
                        <a:lnSpc>
                          <a:spcPts val="2000"/>
                        </a:lnSpc>
                        <a:spcBef>
                          <a:spcPts val="0"/>
                        </a:spcBef>
                        <a:spcAft>
                          <a:spcPts val="0"/>
                        </a:spcAft>
                        <a:buClrTx/>
                        <a:buSzTx/>
                        <a:buFontTx/>
                        <a:buNone/>
                        <a:tabLst/>
                        <a:defRPr/>
                      </a:pPr>
                      <a:r>
                        <a:rPr kumimoji="1" lang="ja-JP" altLang="en-US" sz="14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原則屋内禁煙</a:t>
                      </a:r>
                    </a:p>
                    <a:p>
                      <a:pPr marL="0" marR="0" lvl="0" indent="0" algn="ctr" defTabSz="914400" rtl="0" eaLnBrk="1" fontAlgn="auto" latinLnBrk="0" hangingPunct="1">
                        <a:lnSpc>
                          <a:spcPts val="2000"/>
                        </a:lnSpc>
                        <a:spcBef>
                          <a:spcPts val="1200"/>
                        </a:spcBef>
                        <a:spcAft>
                          <a:spcPts val="0"/>
                        </a:spcAft>
                        <a:buClrTx/>
                        <a:buSzTx/>
                        <a:buFontTx/>
                        <a:buNone/>
                        <a:tabLst/>
                        <a:defRPr/>
                      </a:pPr>
                      <a:r>
                        <a:rPr kumimoji="1" lang="en-US" altLang="ja-JP" sz="14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 (</a:t>
                      </a:r>
                      <a:r>
                        <a:rPr kumimoji="1" lang="ja-JP" altLang="en-US" sz="14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喫煙専用室（喫煙のみ）内</a:t>
                      </a:r>
                      <a:endParaRPr kumimoji="1" lang="en-US" altLang="ja-JP" sz="14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p>
                      <a:pPr marL="0" marR="0" lvl="0" indent="0" algn="ctr" defTabSz="914400" rtl="0" eaLnBrk="1" fontAlgn="auto" latinLnBrk="0" hangingPunct="1">
                        <a:lnSpc>
                          <a:spcPts val="2000"/>
                        </a:lnSpc>
                        <a:spcBef>
                          <a:spcPts val="0"/>
                        </a:spcBef>
                        <a:spcAft>
                          <a:spcPts val="0"/>
                        </a:spcAft>
                        <a:buClrTx/>
                        <a:buSzTx/>
                        <a:buFontTx/>
                        <a:buNone/>
                        <a:tabLst/>
                        <a:defRPr/>
                      </a:pPr>
                      <a:r>
                        <a:rPr kumimoji="1" lang="ja-JP" altLang="en-US" sz="14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でのみ喫煙可</a:t>
                      </a:r>
                      <a:r>
                        <a:rPr kumimoji="1" lang="en-US" altLang="ja-JP" sz="14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endParaRPr kumimoji="1" lang="en-US" altLang="ja-JP" sz="1400" b="1" i="0" u="none" strike="noStrike" kern="1200" cap="none" normalizeH="0" baseline="0" dirty="0" smtClean="0">
                        <a:ln>
                          <a:noFill/>
                        </a:ln>
                        <a:solidFill>
                          <a:srgbClr val="008000"/>
                        </a:solidFill>
                        <a:effectLst/>
                        <a:latin typeface="ＭＳ ゴシック" panose="020B0609070205080204" pitchFamily="49" charset="-128"/>
                        <a:ea typeface="ＭＳ ゴシック" panose="020B0609070205080204" pitchFamily="49" charset="-128"/>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2"/>
                  </a:ext>
                </a:extLst>
              </a:tr>
              <a:tr h="981544">
                <a:tc>
                  <a:txBody>
                    <a:bodyPr/>
                    <a:lstStyle/>
                    <a:p>
                      <a:pPr marL="85725" indent="0" algn="ctr">
                        <a:lnSpc>
                          <a:spcPts val="1200"/>
                        </a:lnSpc>
                        <a:spcBef>
                          <a:spcPts val="600"/>
                        </a:spcBef>
                        <a:spcAft>
                          <a:spcPts val="0"/>
                        </a:spcAft>
                      </a:pPr>
                      <a:endParaRPr lang="en-US" altLang="ja-JP" sz="1400" b="1" kern="100" dirty="0" smtClean="0">
                        <a:solidFill>
                          <a:schemeClr val="tx1"/>
                        </a:solidFill>
                        <a:effectLst/>
                        <a:latin typeface="+mn-ea"/>
                        <a:ea typeface="+mn-ea"/>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indent="0" algn="ctr">
                        <a:lnSpc>
                          <a:spcPts val="1200"/>
                        </a:lnSpc>
                        <a:spcBef>
                          <a:spcPts val="600"/>
                        </a:spcBef>
                        <a:spcAft>
                          <a:spcPts val="0"/>
                        </a:spcAft>
                      </a:pPr>
                      <a:r>
                        <a:rPr lang="ja-JP" altLang="en-US" sz="1400" b="1" kern="10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rPr>
                        <a:t>飲食店</a:t>
                      </a:r>
                      <a:endParaRPr lang="en-US" altLang="ja-JP" sz="1400" b="1" kern="10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lvl="0" indent="0" algn="ctr" defTabSz="914400" rtl="0" eaLnBrk="1" fontAlgn="auto" latinLnBrk="0" hangingPunct="1">
                        <a:lnSpc>
                          <a:spcPts val="2000"/>
                        </a:lnSpc>
                        <a:spcBef>
                          <a:spcPts val="0"/>
                        </a:spcBef>
                        <a:spcAft>
                          <a:spcPts val="0"/>
                        </a:spcAft>
                        <a:buClrTx/>
                        <a:buSzTx/>
                        <a:buFontTx/>
                        <a:buNone/>
                        <a:tabLst/>
                        <a:defRPr/>
                      </a:pPr>
                      <a:endParaRPr kumimoji="1" lang="en-US" altLang="ja-JP" sz="1400" b="1" i="0" u="none" strike="noStrike" kern="1200" cap="none" normalizeH="0" baseline="0" dirty="0" smtClean="0">
                        <a:ln>
                          <a:noFill/>
                        </a:ln>
                        <a:solidFill>
                          <a:srgbClr val="008000"/>
                        </a:solidFill>
                        <a:effectLst/>
                        <a:latin typeface="ＭＳ ゴシック" panose="020B0609070205080204" pitchFamily="49" charset="-128"/>
                        <a:ea typeface="ＭＳ ゴシック" panose="020B0609070205080204" pitchFamily="49" charset="-128"/>
                        <a:cs typeface="Times New Roman" pitchFamily="18" charset="0"/>
                      </a:endParaRPr>
                    </a:p>
                  </a:txBody>
                  <a:tcPr marL="0" marR="0" marT="50400" marB="956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3"/>
                  </a:ext>
                </a:extLst>
              </a:tr>
            </a:tbl>
          </a:graphicData>
        </a:graphic>
      </p:graphicFrame>
      <p:graphicFrame>
        <p:nvGraphicFramePr>
          <p:cNvPr id="21" name="表 20"/>
          <p:cNvGraphicFramePr>
            <a:graphicFrameLocks noGrp="1"/>
          </p:cNvGraphicFramePr>
          <p:nvPr>
            <p:extLst>
              <p:ext uri="{D42A27DB-BD31-4B8C-83A1-F6EECF244321}">
                <p14:modId xmlns:p14="http://schemas.microsoft.com/office/powerpoint/2010/main" val="1917507948"/>
              </p:ext>
            </p:extLst>
          </p:nvPr>
        </p:nvGraphicFramePr>
        <p:xfrm>
          <a:off x="6616824" y="1979168"/>
          <a:ext cx="2290683" cy="1980578"/>
        </p:xfrm>
        <a:graphic>
          <a:graphicData uri="http://schemas.openxmlformats.org/drawingml/2006/table">
            <a:tbl>
              <a:tblPr firstRow="1" firstCol="1" bandRow="1">
                <a:tableStyleId>{2D5ABB26-0587-4C30-8999-92F81FD0307C}</a:tableStyleId>
              </a:tblPr>
              <a:tblGrid>
                <a:gridCol w="2290683">
                  <a:extLst>
                    <a:ext uri="{9D8B030D-6E8A-4147-A177-3AD203B41FA5}">
                      <a16:colId xmlns:a16="http://schemas.microsoft.com/office/drawing/2014/main" val="20000"/>
                    </a:ext>
                  </a:extLst>
                </a:gridCol>
              </a:tblGrid>
              <a:tr h="396402">
                <a:tc>
                  <a:txBody>
                    <a:bodyPr/>
                    <a:lstStyle/>
                    <a:p>
                      <a:pPr marL="88900" marR="0" lvl="0" indent="0" algn="ctr" defTabSz="914400" rtl="0" eaLnBrk="1" fontAlgn="base" latinLnBrk="0" hangingPunct="1">
                        <a:lnSpc>
                          <a:spcPts val="1200"/>
                        </a:lnSpc>
                        <a:spcBef>
                          <a:spcPts val="0"/>
                        </a:spcBef>
                        <a:spcAft>
                          <a:spcPts val="0"/>
                        </a:spcAft>
                        <a:buClrTx/>
                        <a:buSzTx/>
                        <a:buFontTx/>
                        <a:buNone/>
                        <a:tabLst/>
                        <a:defRPr/>
                      </a:pPr>
                      <a:endParaRPr kumimoji="1" lang="en-US" altLang="ja-JP" sz="1300" b="1"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txBody>
                  <a:tcPr marL="71280" marR="712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584176">
                <a:tc>
                  <a:txBody>
                    <a:bodyPr/>
                    <a:lstStyle/>
                    <a:p>
                      <a:pPr marL="0" marR="0" lvl="0" indent="0" algn="ctr" defTabSz="914400" rtl="0" eaLnBrk="1" fontAlgn="auto" latinLnBrk="0" hangingPunct="1">
                        <a:lnSpc>
                          <a:spcPts val="2000"/>
                        </a:lnSpc>
                        <a:spcBef>
                          <a:spcPts val="0"/>
                        </a:spcBef>
                        <a:spcAft>
                          <a:spcPts val="0"/>
                        </a:spcAft>
                        <a:buClrTx/>
                        <a:buSzTx/>
                        <a:buFontTx/>
                        <a:buNone/>
                        <a:tabLst/>
                        <a:defRPr/>
                      </a:pPr>
                      <a:r>
                        <a:rPr kumimoji="1" lang="en-US" altLang="ja-JP" sz="14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r>
                        <a:rPr kumimoji="1" lang="ja-JP" altLang="en-US" sz="14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加熱式たばこ</a:t>
                      </a:r>
                      <a:r>
                        <a:rPr kumimoji="1" lang="ja-JP" altLang="en-US" sz="12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r>
                        <a:rPr kumimoji="1" lang="en-US" altLang="ja-JP" sz="12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r>
                        <a:rPr kumimoji="1" lang="ja-JP" altLang="en-US" sz="12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２）</a:t>
                      </a:r>
                      <a:r>
                        <a:rPr kumimoji="1" lang="en-US" altLang="ja-JP" sz="14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p>
                    <a:p>
                      <a:pPr marL="0" marR="0" lvl="0" indent="0" algn="ctr" defTabSz="914400" rtl="0" eaLnBrk="1" fontAlgn="auto" latinLnBrk="0" hangingPunct="1">
                        <a:lnSpc>
                          <a:spcPts val="2000"/>
                        </a:lnSpc>
                        <a:spcBef>
                          <a:spcPts val="0"/>
                        </a:spcBef>
                        <a:spcAft>
                          <a:spcPts val="0"/>
                        </a:spcAft>
                        <a:buClrTx/>
                        <a:buSzTx/>
                        <a:buFontTx/>
                        <a:buNone/>
                        <a:tabLst/>
                        <a:defRPr/>
                      </a:pPr>
                      <a:endParaRPr kumimoji="1" lang="en-US" altLang="ja-JP" sz="14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p>
                      <a:pPr marL="0" marR="0" lvl="0" indent="0" algn="ctr" defTabSz="914400" rtl="0" eaLnBrk="1" fontAlgn="auto" latinLnBrk="0" hangingPunct="1">
                        <a:lnSpc>
                          <a:spcPts val="2000"/>
                        </a:lnSpc>
                        <a:spcBef>
                          <a:spcPts val="0"/>
                        </a:spcBef>
                        <a:spcAft>
                          <a:spcPts val="0"/>
                        </a:spcAft>
                        <a:buClrTx/>
                        <a:buSzTx/>
                        <a:buFontTx/>
                        <a:buNone/>
                        <a:tabLst/>
                        <a:defRPr/>
                      </a:pPr>
                      <a:r>
                        <a:rPr kumimoji="1" lang="ja-JP" altLang="en-US" sz="14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原則屋内禁煙</a:t>
                      </a:r>
                    </a:p>
                    <a:p>
                      <a:pPr marL="0" marR="0" lvl="0" indent="0" algn="ctr" defTabSz="914400" rtl="0" eaLnBrk="1" fontAlgn="auto" latinLnBrk="0" hangingPunct="1">
                        <a:lnSpc>
                          <a:spcPts val="2000"/>
                        </a:lnSpc>
                        <a:spcBef>
                          <a:spcPts val="1200"/>
                        </a:spcBef>
                        <a:spcAft>
                          <a:spcPts val="0"/>
                        </a:spcAft>
                        <a:buClrTx/>
                        <a:buSzTx/>
                        <a:buFontTx/>
                        <a:buNone/>
                        <a:tabLst/>
                        <a:defRPr/>
                      </a:pPr>
                      <a:r>
                        <a:rPr kumimoji="1" lang="en-US" altLang="ja-JP" sz="14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r>
                        <a:rPr kumimoji="1" lang="ja-JP" altLang="en-US" sz="14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喫煙室（飲食等も可）内</a:t>
                      </a:r>
                      <a:endParaRPr kumimoji="1" lang="en-US" altLang="ja-JP" sz="14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p>
                      <a:pPr marL="0" marR="0" lvl="0" indent="0" algn="ctr" defTabSz="914400" rtl="0" eaLnBrk="1" fontAlgn="auto" latinLnBrk="0" hangingPunct="1">
                        <a:lnSpc>
                          <a:spcPts val="2000"/>
                        </a:lnSpc>
                        <a:spcBef>
                          <a:spcPts val="0"/>
                        </a:spcBef>
                        <a:spcAft>
                          <a:spcPts val="0"/>
                        </a:spcAft>
                        <a:buClrTx/>
                        <a:buSzTx/>
                        <a:buFontTx/>
                        <a:buNone/>
                        <a:tabLst/>
                        <a:defRPr/>
                      </a:pPr>
                      <a:r>
                        <a:rPr kumimoji="1" lang="ja-JP" altLang="en-US" sz="1400" b="1" i="0" u="none" strike="noStrike" kern="1200" cap="none" normalizeH="0" baseline="0" dirty="0" err="1"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での喫</a:t>
                      </a:r>
                      <a:r>
                        <a:rPr kumimoji="1" lang="ja-JP" altLang="en-US" sz="14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煙可</a:t>
                      </a:r>
                      <a:r>
                        <a:rPr kumimoji="1" lang="en-US" altLang="ja-JP" sz="14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endParaRPr kumimoji="1" lang="ja-JP" altLang="en-US" sz="14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1"/>
                  </a:ext>
                </a:extLst>
              </a:tr>
            </a:tbl>
          </a:graphicData>
        </a:graphic>
      </p:graphicFrame>
      <p:graphicFrame>
        <p:nvGraphicFramePr>
          <p:cNvPr id="22" name="表 21"/>
          <p:cNvGraphicFramePr>
            <a:graphicFrameLocks noGrp="1"/>
          </p:cNvGraphicFramePr>
          <p:nvPr>
            <p:extLst>
              <p:ext uri="{D42A27DB-BD31-4B8C-83A1-F6EECF244321}">
                <p14:modId xmlns:p14="http://schemas.microsoft.com/office/powerpoint/2010/main" val="1307172865"/>
              </p:ext>
            </p:extLst>
          </p:nvPr>
        </p:nvGraphicFramePr>
        <p:xfrm>
          <a:off x="6539746" y="1439466"/>
          <a:ext cx="6084000" cy="216000"/>
        </p:xfrm>
        <a:graphic>
          <a:graphicData uri="http://schemas.openxmlformats.org/drawingml/2006/table">
            <a:tbl>
              <a:tblPr firstRow="1" firstCol="1" bandRow="1">
                <a:tableStyleId>{2D5ABB26-0587-4C30-8999-92F81FD0307C}</a:tableStyleId>
              </a:tblPr>
              <a:tblGrid>
                <a:gridCol w="6084000">
                  <a:extLst>
                    <a:ext uri="{9D8B030D-6E8A-4147-A177-3AD203B41FA5}">
                      <a16:colId xmlns:a16="http://schemas.microsoft.com/office/drawing/2014/main" val="20000"/>
                    </a:ext>
                  </a:extLst>
                </a:gridCol>
              </a:tblGrid>
              <a:tr h="216000">
                <a:tc>
                  <a:txBody>
                    <a:bodyPr/>
                    <a:lstStyle/>
                    <a:p>
                      <a:pPr marL="88900" marR="0" lvl="0" indent="0" algn="ctr" defTabSz="914400" rtl="0" eaLnBrk="1" fontAlgn="base" latinLnBrk="0" hangingPunct="1">
                        <a:lnSpc>
                          <a:spcPts val="1200"/>
                        </a:lnSpc>
                        <a:spcBef>
                          <a:spcPts val="0"/>
                        </a:spcBef>
                        <a:spcAft>
                          <a:spcPts val="0"/>
                        </a:spcAft>
                        <a:buClrTx/>
                        <a:buSzTx/>
                        <a:buFontTx/>
                        <a:buNone/>
                        <a:tabLst/>
                        <a:defRPr/>
                      </a:pPr>
                      <a:r>
                        <a:rPr kumimoji="1" lang="ja-JP" altLang="en-US" sz="1300" b="1"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経過措置</a:t>
                      </a:r>
                      <a:endParaRPr kumimoji="1" lang="en-US" altLang="ja-JP" sz="1300" b="1"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txBody>
                  <a:tcPr marL="71280" marR="712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graphicFrame>
        <p:nvGraphicFramePr>
          <p:cNvPr id="23" name="表 22"/>
          <p:cNvGraphicFramePr>
            <a:graphicFrameLocks noGrp="1"/>
          </p:cNvGraphicFramePr>
          <p:nvPr>
            <p:extLst>
              <p:ext uri="{D42A27DB-BD31-4B8C-83A1-F6EECF244321}">
                <p14:modId xmlns:p14="http://schemas.microsoft.com/office/powerpoint/2010/main" val="2831353474"/>
              </p:ext>
            </p:extLst>
          </p:nvPr>
        </p:nvGraphicFramePr>
        <p:xfrm>
          <a:off x="8957488" y="2679564"/>
          <a:ext cx="3636000" cy="1281477"/>
        </p:xfrm>
        <a:graphic>
          <a:graphicData uri="http://schemas.openxmlformats.org/drawingml/2006/table">
            <a:tbl>
              <a:tblPr firstRow="1" firstCol="1" bandRow="1">
                <a:tableStyleId>{2D5ABB26-0587-4C30-8999-92F81FD0307C}</a:tableStyleId>
              </a:tblPr>
              <a:tblGrid>
                <a:gridCol w="3636000">
                  <a:extLst>
                    <a:ext uri="{9D8B030D-6E8A-4147-A177-3AD203B41FA5}">
                      <a16:colId xmlns:a16="http://schemas.microsoft.com/office/drawing/2014/main" val="20000"/>
                    </a:ext>
                  </a:extLst>
                </a:gridCol>
              </a:tblGrid>
              <a:tr h="240077">
                <a:tc>
                  <a:txBody>
                    <a:bodyPr/>
                    <a:lstStyle/>
                    <a:p>
                      <a:pPr marL="88900" marR="0" lvl="0" indent="0" algn="ctr" defTabSz="914400" rtl="0" eaLnBrk="1" fontAlgn="base" latinLnBrk="0" hangingPunct="1">
                        <a:lnSpc>
                          <a:spcPts val="1200"/>
                        </a:lnSpc>
                        <a:spcBef>
                          <a:spcPts val="0"/>
                        </a:spcBef>
                        <a:spcAft>
                          <a:spcPts val="0"/>
                        </a:spcAft>
                        <a:buClrTx/>
                        <a:buSzTx/>
                        <a:buFontTx/>
                        <a:buNone/>
                        <a:tabLst/>
                        <a:defRPr/>
                      </a:pPr>
                      <a:endParaRPr kumimoji="1" lang="en-US" altLang="ja-JP" sz="1300" b="1"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txBody>
                  <a:tcPr marL="71280" marR="712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019923">
                <a:tc>
                  <a:txBody>
                    <a:bodyPr/>
                    <a:lstStyle/>
                    <a:p>
                      <a:pPr marL="0" marR="0" indent="0" algn="ctr" defTabSz="914400" rtl="0" eaLnBrk="1" fontAlgn="auto" latinLnBrk="0" hangingPunct="1">
                        <a:lnSpc>
                          <a:spcPts val="2000"/>
                        </a:lnSpc>
                        <a:spcBef>
                          <a:spcPts val="0"/>
                        </a:spcBef>
                        <a:spcAft>
                          <a:spcPts val="0"/>
                        </a:spcAft>
                        <a:buClrTx/>
                        <a:buSzTx/>
                        <a:buFontTx/>
                        <a:buNone/>
                        <a:tabLst/>
                        <a:defRPr/>
                      </a:pPr>
                      <a:r>
                        <a:rPr lang="ja-JP" altLang="en-US" sz="1400" b="1" dirty="0" smtClean="0">
                          <a:solidFill>
                            <a:schemeClr val="tx1"/>
                          </a:solidFill>
                          <a:latin typeface="ＭＳ ゴシック" panose="020B0609070205080204" pitchFamily="49" charset="-128"/>
                          <a:ea typeface="ＭＳ ゴシック" panose="020B0609070205080204" pitchFamily="49" charset="-128"/>
                        </a:rPr>
                        <a:t>既存特定飲食提供施設</a:t>
                      </a:r>
                      <a:endParaRPr lang="en-US" altLang="ja-JP" sz="1200" b="1" dirty="0" smtClean="0">
                        <a:solidFill>
                          <a:schemeClr val="tx1"/>
                        </a:solidFill>
                        <a:latin typeface="ＭＳ ゴシック" panose="020B0609070205080204" pitchFamily="49" charset="-128"/>
                        <a:ea typeface="ＭＳ ゴシック" panose="020B0609070205080204" pitchFamily="49" charset="-128"/>
                      </a:endParaRPr>
                    </a:p>
                    <a:p>
                      <a:pPr marL="0" marR="0" indent="0" algn="ctr" defTabSz="914400" rtl="0" eaLnBrk="1" fontAlgn="auto" latinLnBrk="0" hangingPunct="1">
                        <a:lnSpc>
                          <a:spcPts val="1400"/>
                        </a:lnSpc>
                        <a:spcBef>
                          <a:spcPts val="0"/>
                        </a:spcBef>
                        <a:spcAft>
                          <a:spcPts val="0"/>
                        </a:spcAft>
                        <a:buClrTx/>
                        <a:buSzTx/>
                        <a:buFontTx/>
                        <a:buNone/>
                        <a:tabLst/>
                        <a:defRPr/>
                      </a:pPr>
                      <a:r>
                        <a:rPr lang="ja-JP" altLang="en-US" sz="1400" b="1" dirty="0" smtClean="0">
                          <a:solidFill>
                            <a:schemeClr val="tx1"/>
                          </a:solidFill>
                          <a:latin typeface="ＭＳ ゴシック" panose="020B0609070205080204" pitchFamily="49" charset="-128"/>
                          <a:ea typeface="ＭＳ ゴシック" panose="020B0609070205080204" pitchFamily="49" charset="-128"/>
                        </a:rPr>
                        <a:t>（個人又は中小企業（資本金又は出資の総額</a:t>
                      </a:r>
                      <a:r>
                        <a:rPr lang="en-US" altLang="ja-JP" sz="1400" b="1" dirty="0" smtClean="0">
                          <a:solidFill>
                            <a:schemeClr val="tx1"/>
                          </a:solidFill>
                          <a:latin typeface="ＭＳ ゴシック" panose="020B0609070205080204" pitchFamily="49" charset="-128"/>
                          <a:ea typeface="ＭＳ ゴシック" panose="020B0609070205080204" pitchFamily="49" charset="-128"/>
                        </a:rPr>
                        <a:t>5000</a:t>
                      </a:r>
                      <a:r>
                        <a:rPr lang="ja-JP" altLang="en-US" sz="1400" b="1" dirty="0" smtClean="0">
                          <a:solidFill>
                            <a:schemeClr val="tx1"/>
                          </a:solidFill>
                          <a:latin typeface="ＭＳ ゴシック" panose="020B0609070205080204" pitchFamily="49" charset="-128"/>
                          <a:ea typeface="ＭＳ ゴシック" panose="020B0609070205080204" pitchFamily="49" charset="-128"/>
                        </a:rPr>
                        <a:t>万円以下</a:t>
                      </a:r>
                      <a:r>
                        <a:rPr lang="ja-JP" altLang="en-US" sz="1200" b="1" dirty="0" smtClean="0">
                          <a:solidFill>
                            <a:schemeClr val="tx1"/>
                          </a:solidFill>
                          <a:latin typeface="ＭＳ ゴシック" panose="020B0609070205080204" pitchFamily="49" charset="-128"/>
                          <a:ea typeface="ＭＳ ゴシック" panose="020B0609070205080204" pitchFamily="49" charset="-128"/>
                        </a:rPr>
                        <a:t>（</a:t>
                      </a:r>
                      <a:r>
                        <a:rPr lang="en-US" altLang="ja-JP" sz="1200" b="1" dirty="0" smtClean="0">
                          <a:solidFill>
                            <a:schemeClr val="tx1"/>
                          </a:solidFill>
                          <a:latin typeface="ＭＳ ゴシック" panose="020B0609070205080204" pitchFamily="49" charset="-128"/>
                          <a:ea typeface="ＭＳ ゴシック" panose="020B0609070205080204" pitchFamily="49" charset="-128"/>
                        </a:rPr>
                        <a:t>※</a:t>
                      </a:r>
                      <a:r>
                        <a:rPr lang="ja-JP" altLang="en-US" sz="1200" b="1" dirty="0" smtClean="0">
                          <a:solidFill>
                            <a:schemeClr val="tx1"/>
                          </a:solidFill>
                          <a:latin typeface="ＭＳ ゴシック" panose="020B0609070205080204" pitchFamily="49" charset="-128"/>
                          <a:ea typeface="ＭＳ ゴシック" panose="020B0609070205080204" pitchFamily="49" charset="-128"/>
                        </a:rPr>
                        <a:t>３））</a:t>
                      </a:r>
                      <a:endParaRPr lang="en-US" altLang="ja-JP" sz="1200" b="1" dirty="0" smtClean="0">
                        <a:solidFill>
                          <a:schemeClr val="tx1"/>
                        </a:solidFill>
                        <a:latin typeface="ＭＳ ゴシック" panose="020B0609070205080204" pitchFamily="49" charset="-128"/>
                        <a:ea typeface="ＭＳ ゴシック" panose="020B0609070205080204" pitchFamily="49" charset="-128"/>
                      </a:endParaRPr>
                    </a:p>
                    <a:p>
                      <a:pPr algn="ctr">
                        <a:lnSpc>
                          <a:spcPts val="1400"/>
                        </a:lnSpc>
                      </a:pPr>
                      <a:r>
                        <a:rPr lang="ja-JP" altLang="en-US" sz="1400" b="1" dirty="0" smtClean="0">
                          <a:solidFill>
                            <a:schemeClr val="tx1"/>
                          </a:solidFill>
                          <a:latin typeface="ＭＳ ゴシック" panose="020B0609070205080204" pitchFamily="49" charset="-128"/>
                          <a:ea typeface="ＭＳ ゴシック" panose="020B0609070205080204" pitchFamily="49" charset="-128"/>
                        </a:rPr>
                        <a:t>かつ　客席面積</a:t>
                      </a:r>
                      <a:r>
                        <a:rPr lang="en-US" altLang="ja-JP" sz="1400" b="1" dirty="0" smtClean="0">
                          <a:solidFill>
                            <a:schemeClr val="tx1"/>
                          </a:solidFill>
                          <a:latin typeface="ＭＳ ゴシック" panose="020B0609070205080204" pitchFamily="49" charset="-128"/>
                          <a:ea typeface="ＭＳ ゴシック" panose="020B0609070205080204" pitchFamily="49" charset="-128"/>
                        </a:rPr>
                        <a:t>100</a:t>
                      </a:r>
                      <a:r>
                        <a:rPr lang="ja-JP" altLang="en-US" sz="1400" b="1" dirty="0" smtClean="0">
                          <a:solidFill>
                            <a:schemeClr val="tx1"/>
                          </a:solidFill>
                          <a:latin typeface="ＭＳ ゴシック" panose="020B0609070205080204" pitchFamily="49" charset="-128"/>
                          <a:ea typeface="ＭＳ ゴシック" panose="020B0609070205080204" pitchFamily="49" charset="-128"/>
                        </a:rPr>
                        <a:t>㎡以下の飲食店）</a:t>
                      </a:r>
                      <a:endParaRPr lang="en-US" altLang="ja-JP" sz="1400" b="1" u="sng" dirty="0" smtClean="0">
                        <a:solidFill>
                          <a:schemeClr val="tx1"/>
                        </a:solidFill>
                        <a:latin typeface="ＭＳ ゴシック" panose="020B0609070205080204" pitchFamily="49" charset="-128"/>
                        <a:ea typeface="ＭＳ ゴシック" panose="020B0609070205080204" pitchFamily="49" charset="-128"/>
                      </a:endParaRPr>
                    </a:p>
                    <a:p>
                      <a:pPr algn="ctr">
                        <a:lnSpc>
                          <a:spcPts val="2000"/>
                        </a:lnSpc>
                      </a:pPr>
                      <a:r>
                        <a:rPr lang="ja-JP" altLang="en-US" sz="1400" b="1" dirty="0" smtClean="0">
                          <a:solidFill>
                            <a:schemeClr val="tx1"/>
                          </a:solidFill>
                          <a:latin typeface="ＭＳ ゴシック" panose="020B0609070205080204" pitchFamily="49" charset="-128"/>
                          <a:ea typeface="ＭＳ ゴシック" panose="020B0609070205080204" pitchFamily="49" charset="-128"/>
                        </a:rPr>
                        <a:t>標識の掲示により喫煙可</a:t>
                      </a:r>
                      <a:endParaRPr lang="en-US" altLang="ja-JP" sz="1400" b="1" dirty="0" smtClean="0">
                        <a:solidFill>
                          <a:schemeClr val="tx1"/>
                        </a:solidFill>
                        <a:latin typeface="ＭＳ ゴシック" panose="020B0609070205080204" pitchFamily="49" charset="-128"/>
                        <a:ea typeface="ＭＳ ゴシック" panose="020B0609070205080204" pitchFamily="49"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cxnSp>
        <p:nvCxnSpPr>
          <p:cNvPr id="5" name="直線コネクタ 4"/>
          <p:cNvCxnSpPr/>
          <p:nvPr/>
        </p:nvCxnSpPr>
        <p:spPr>
          <a:xfrm>
            <a:off x="515194" y="2015530"/>
            <a:ext cx="331200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37499" y="8833128"/>
            <a:ext cx="12672000" cy="720000"/>
          </a:xfrm>
          <a:prstGeom prst="rect">
            <a:avLst/>
          </a:prstGeom>
          <a:ln>
            <a:solidFill>
              <a:schemeClr val="accent1"/>
            </a:solidFill>
          </a:ln>
        </p:spPr>
        <p:style>
          <a:lnRef idx="2">
            <a:schemeClr val="dk1"/>
          </a:lnRef>
          <a:fillRef idx="1">
            <a:schemeClr val="lt1"/>
          </a:fillRef>
          <a:effectRef idx="0">
            <a:schemeClr val="dk1"/>
          </a:effectRef>
          <a:fontRef idx="minor">
            <a:schemeClr val="dk1"/>
          </a:fontRef>
        </p:style>
        <p:txBody>
          <a:bodyPr wrap="square" lIns="96214" tIns="48107" rIns="96214" bIns="61096" rtlCol="0" anchor="t" anchorCtr="0">
            <a:noAutofit/>
          </a:bodyPr>
          <a:lstStyle/>
          <a:p>
            <a:pPr>
              <a:lnSpc>
                <a:spcPts val="1737"/>
              </a:lnSpc>
            </a:pPr>
            <a:endParaRPr lang="en-US" altLang="ja-JP" sz="1600" dirty="0" smtClean="0">
              <a:solidFill>
                <a:schemeClr val="tx1"/>
              </a:solidFill>
              <a:latin typeface="ＭＳ ゴシック" panose="020B0609070205080204" pitchFamily="49" charset="-128"/>
              <a:ea typeface="ＭＳ ゴシック" panose="020B0609070205080204" pitchFamily="49" charset="-128"/>
            </a:endParaRPr>
          </a:p>
          <a:p>
            <a:pPr>
              <a:lnSpc>
                <a:spcPts val="1737"/>
              </a:lnSpc>
            </a:pPr>
            <a:r>
              <a:rPr lang="ja-JP" altLang="en-US" sz="1600" dirty="0">
                <a:solidFill>
                  <a:schemeClr val="tx1"/>
                </a:solidFill>
                <a:latin typeface="ＭＳ ゴシック" panose="020B0609070205080204" pitchFamily="49" charset="-128"/>
                <a:ea typeface="ＭＳ ゴシック" panose="020B0609070205080204" pitchFamily="49" charset="-128"/>
              </a:rPr>
              <a:t>　</a:t>
            </a:r>
            <a:r>
              <a:rPr lang="en-US" altLang="ja-JP" sz="1600" dirty="0" smtClean="0">
                <a:solidFill>
                  <a:schemeClr val="tx1"/>
                </a:solidFill>
                <a:latin typeface="ＭＳ ゴシック" panose="020B0609070205080204" pitchFamily="49" charset="-128"/>
                <a:ea typeface="ＭＳ ゴシック" panose="020B0609070205080204" pitchFamily="49" charset="-128"/>
              </a:rPr>
              <a:t>2020</a:t>
            </a:r>
            <a:r>
              <a:rPr lang="ja-JP" altLang="en-US" sz="1600" dirty="0">
                <a:solidFill>
                  <a:schemeClr val="tx1"/>
                </a:solidFill>
                <a:latin typeface="ＭＳ ゴシック" panose="020B0609070205080204" pitchFamily="49" charset="-128"/>
                <a:ea typeface="ＭＳ ゴシック" panose="020B0609070205080204" pitchFamily="49" charset="-128"/>
              </a:rPr>
              <a:t>年４月</a:t>
            </a:r>
            <a:r>
              <a:rPr lang="ja-JP" altLang="en-US" sz="1600" dirty="0" smtClean="0">
                <a:solidFill>
                  <a:schemeClr val="tx1"/>
                </a:solidFill>
                <a:latin typeface="ＭＳ ゴシック" panose="020B0609070205080204" pitchFamily="49" charset="-128"/>
                <a:ea typeface="ＭＳ ゴシック" panose="020B0609070205080204" pitchFamily="49" charset="-128"/>
              </a:rPr>
              <a:t>１日（ただし、１及び２</a:t>
            </a:r>
            <a:r>
              <a:rPr lang="en-US" altLang="ja-JP" sz="1600" dirty="0" smtClean="0">
                <a:solidFill>
                  <a:schemeClr val="tx1"/>
                </a:solidFill>
                <a:latin typeface="ＭＳ ゴシック" panose="020B0609070205080204" pitchFamily="49" charset="-128"/>
                <a:ea typeface="ＭＳ ゴシック" panose="020B0609070205080204" pitchFamily="49" charset="-128"/>
              </a:rPr>
              <a:t>(5)</a:t>
            </a:r>
            <a:r>
              <a:rPr lang="ja-JP" altLang="en-US" sz="1600" dirty="0" smtClean="0">
                <a:solidFill>
                  <a:schemeClr val="tx1"/>
                </a:solidFill>
                <a:latin typeface="ＭＳ ゴシック" panose="020B0609070205080204" pitchFamily="49" charset="-128"/>
                <a:ea typeface="ＭＳ ゴシック" panose="020B0609070205080204" pitchFamily="49" charset="-128"/>
              </a:rPr>
              <a:t>については公布</a:t>
            </a:r>
            <a:r>
              <a:rPr lang="ja-JP" altLang="en-US" sz="1600" dirty="0">
                <a:solidFill>
                  <a:schemeClr val="tx1"/>
                </a:solidFill>
                <a:latin typeface="ＭＳ ゴシック" panose="020B0609070205080204" pitchFamily="49" charset="-128"/>
                <a:ea typeface="ＭＳ ゴシック" panose="020B0609070205080204" pitchFamily="49" charset="-128"/>
              </a:rPr>
              <a:t>の日から起算して６月を超えない範囲内において政令で定める日</a:t>
            </a:r>
            <a:r>
              <a:rPr lang="ja-JP" altLang="en-US" sz="1600" dirty="0" smtClean="0">
                <a:solidFill>
                  <a:schemeClr val="tx1"/>
                </a:solidFill>
                <a:latin typeface="ＭＳ ゴシック" panose="020B0609070205080204" pitchFamily="49" charset="-128"/>
                <a:ea typeface="ＭＳ ゴシック" panose="020B0609070205080204" pitchFamily="49" charset="-128"/>
              </a:rPr>
              <a:t>、２</a:t>
            </a:r>
            <a:r>
              <a:rPr lang="en-US" altLang="ja-JP" sz="1600" dirty="0">
                <a:solidFill>
                  <a:schemeClr val="tx1"/>
                </a:solidFill>
                <a:latin typeface="ＭＳ ゴシック" panose="020B0609070205080204" pitchFamily="49" charset="-128"/>
                <a:ea typeface="ＭＳ ゴシック" panose="020B0609070205080204" pitchFamily="49" charset="-128"/>
              </a:rPr>
              <a:t>.</a:t>
            </a:r>
            <a:r>
              <a:rPr lang="ja-JP" altLang="en-US" sz="1600" dirty="0">
                <a:solidFill>
                  <a:schemeClr val="tx1"/>
                </a:solidFill>
                <a:latin typeface="ＭＳ ゴシック" panose="020B0609070205080204" pitchFamily="49" charset="-128"/>
                <a:ea typeface="ＭＳ ゴシック" panose="020B0609070205080204" pitchFamily="49" charset="-128"/>
              </a:rPr>
              <a:t>Ａ二重線部の施設に関する規定については公布の日から起算して１年６月を超えない範囲内において政令で定める日</a:t>
            </a:r>
            <a:r>
              <a:rPr lang="ja-JP" altLang="en-US" sz="1600" dirty="0" smtClean="0">
                <a:solidFill>
                  <a:schemeClr val="tx1"/>
                </a:solidFill>
                <a:latin typeface="ＭＳ ゴシック" panose="020B0609070205080204" pitchFamily="49" charset="-128"/>
                <a:ea typeface="ＭＳ ゴシック" panose="020B0609070205080204" pitchFamily="49" charset="-128"/>
              </a:rPr>
              <a:t>）</a:t>
            </a:r>
            <a:endParaRPr lang="en-US" altLang="ja-JP" sz="1600" b="1" u="sng" dirty="0">
              <a:solidFill>
                <a:srgbClr val="FF0000"/>
              </a:solidFill>
              <a:latin typeface="ＭＳ ゴシック" panose="020B0609070205080204" pitchFamily="49" charset="-128"/>
              <a:ea typeface="ＭＳ ゴシック" panose="020B0609070205080204" pitchFamily="49" charset="-128"/>
            </a:endParaRPr>
          </a:p>
        </p:txBody>
      </p:sp>
      <p:sp>
        <p:nvSpPr>
          <p:cNvPr id="17" name="テキスト ボックス 16"/>
          <p:cNvSpPr txBox="1"/>
          <p:nvPr/>
        </p:nvSpPr>
        <p:spPr>
          <a:xfrm>
            <a:off x="37499" y="8738746"/>
            <a:ext cx="1553929" cy="324000"/>
          </a:xfrm>
          <a:prstGeom prst="rect">
            <a:avLst/>
          </a:prstGeom>
          <a:solidFill>
            <a:schemeClr val="accent1">
              <a:lumMod val="20000"/>
              <a:lumOff val="8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wrap="square" lIns="122191" tIns="61096" rIns="122191" bIns="61096" rtlCol="0">
            <a:spAutoFit/>
          </a:bodyPr>
          <a:lstStyle/>
          <a:p>
            <a:pPr algn="ctr">
              <a:lnSpc>
                <a:spcPts val="2000"/>
              </a:lnSpc>
            </a:pPr>
            <a:r>
              <a:rPr lang="ja-JP" altLang="en-US" sz="1900" dirty="0">
                <a:solidFill>
                  <a:schemeClr val="tx1"/>
                </a:solidFill>
                <a:latin typeface="ＤＦ特太ゴシック体" panose="020B0509000000000000" pitchFamily="49" charset="-128"/>
                <a:ea typeface="ＤＦ特太ゴシック体" panose="020B0509000000000000" pitchFamily="49" charset="-128"/>
              </a:rPr>
              <a:t>施行期日</a:t>
            </a:r>
          </a:p>
        </p:txBody>
      </p:sp>
      <p:sp>
        <p:nvSpPr>
          <p:cNvPr id="2" name="スライド番号プレースホルダー 1"/>
          <p:cNvSpPr>
            <a:spLocks noGrp="1"/>
          </p:cNvSpPr>
          <p:nvPr>
            <p:ph type="sldNum" sz="quarter" idx="12"/>
          </p:nvPr>
        </p:nvSpPr>
        <p:spPr>
          <a:xfrm>
            <a:off x="9814560" y="9147177"/>
            <a:ext cx="2987040" cy="511175"/>
          </a:xfrm>
        </p:spPr>
        <p:txBody>
          <a:bodyPr/>
          <a:lstStyle/>
          <a:p>
            <a:fld id="{8B38DBA3-52F9-4AF4-A6A4-FA4D7DB2F99C}" type="slidenum">
              <a:rPr lang="en-US" altLang="ja-JP" smtClean="0"/>
              <a:t>2</a:t>
            </a:fld>
            <a:endParaRPr lang="ja-JP" altLang="en-US" dirty="0"/>
          </a:p>
        </p:txBody>
      </p:sp>
      <p:sp>
        <p:nvSpPr>
          <p:cNvPr id="12" name="右中かっこ 11"/>
          <p:cNvSpPr/>
          <p:nvPr/>
        </p:nvSpPr>
        <p:spPr>
          <a:xfrm rot="16200000">
            <a:off x="10680612" y="996780"/>
            <a:ext cx="180000" cy="3636000"/>
          </a:xfrm>
          <a:prstGeom prst="rightBrace">
            <a:avLst>
              <a:gd name="adj1" fmla="val 25871"/>
              <a:gd name="adj2" fmla="val 50000"/>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3" name="テキスト ボックス 12"/>
          <p:cNvSpPr txBox="1"/>
          <p:nvPr/>
        </p:nvSpPr>
        <p:spPr>
          <a:xfrm>
            <a:off x="9353128" y="2437394"/>
            <a:ext cx="3235484" cy="307777"/>
          </a:xfrm>
          <a:prstGeom prst="rect">
            <a:avLst/>
          </a:prstGeom>
          <a:noFill/>
        </p:spPr>
        <p:txBody>
          <a:bodyPr wrap="square" lIns="0" rIns="0" rtlCol="0">
            <a:spAutoFit/>
          </a:bodyPr>
          <a:lstStyle/>
          <a:p>
            <a:r>
              <a:rPr lang="ja-JP" altLang="en-US" sz="1400" b="1" dirty="0">
                <a:latin typeface="ＭＳ ゴシック" panose="020B0609070205080204" pitchFamily="49" charset="-128"/>
                <a:ea typeface="ＭＳ ゴシック" panose="020B0609070205080204" pitchFamily="49" charset="-128"/>
              </a:rPr>
              <a:t>　</a:t>
            </a:r>
            <a:r>
              <a:rPr lang="ja-JP" altLang="en-US" sz="1400" b="1" dirty="0" smtClean="0">
                <a:latin typeface="ＭＳ ゴシック" panose="020B0609070205080204" pitchFamily="49" charset="-128"/>
                <a:ea typeface="ＭＳ ゴシック" panose="020B0609070205080204" pitchFamily="49" charset="-128"/>
              </a:rPr>
              <a:t>別に法律で定める日までの間の措置</a:t>
            </a:r>
            <a:endParaRPr lang="en-US" altLang="ja-JP" sz="1400" b="1" dirty="0" smtClean="0">
              <a:latin typeface="ＭＳ ゴシック" panose="020B0609070205080204" pitchFamily="49" charset="-128"/>
              <a:ea typeface="ＭＳ ゴシック" panose="020B0609070205080204" pitchFamily="49" charset="-128"/>
            </a:endParaRPr>
          </a:p>
        </p:txBody>
      </p:sp>
      <p:sp>
        <p:nvSpPr>
          <p:cNvPr id="18" name="右中かっこ 17"/>
          <p:cNvSpPr/>
          <p:nvPr/>
        </p:nvSpPr>
        <p:spPr>
          <a:xfrm rot="16200000">
            <a:off x="7696824" y="1129210"/>
            <a:ext cx="108000" cy="2268000"/>
          </a:xfrm>
          <a:prstGeom prst="rightBrace">
            <a:avLst>
              <a:gd name="adj1" fmla="val 25871"/>
              <a:gd name="adj2" fmla="val 50000"/>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9" name="テキスト ボックス 18"/>
          <p:cNvSpPr txBox="1"/>
          <p:nvPr/>
        </p:nvSpPr>
        <p:spPr>
          <a:xfrm>
            <a:off x="6976864" y="1959759"/>
            <a:ext cx="2696010" cy="307777"/>
          </a:xfrm>
          <a:prstGeom prst="rect">
            <a:avLst/>
          </a:prstGeom>
          <a:noFill/>
        </p:spPr>
        <p:txBody>
          <a:bodyPr wrap="square" lIns="0" rIns="0" rtlCol="0">
            <a:spAutoFit/>
          </a:bodyPr>
          <a:lstStyle/>
          <a:p>
            <a:r>
              <a:rPr lang="ja-JP" altLang="en-US" sz="1400" b="1" dirty="0">
                <a:latin typeface="ＭＳ ゴシック" panose="020B0609070205080204" pitchFamily="49" charset="-128"/>
                <a:ea typeface="ＭＳ ゴシック" panose="020B0609070205080204" pitchFamily="49" charset="-128"/>
              </a:rPr>
              <a:t>　</a:t>
            </a:r>
            <a:r>
              <a:rPr lang="ja-JP" altLang="en-US" sz="1400" b="1" dirty="0" smtClean="0">
                <a:latin typeface="ＭＳ ゴシック" panose="020B0609070205080204" pitchFamily="49" charset="-128"/>
                <a:ea typeface="ＭＳ ゴシック" panose="020B0609070205080204" pitchFamily="49" charset="-128"/>
              </a:rPr>
              <a:t>当分の間の措置</a:t>
            </a:r>
            <a:endParaRPr lang="en-US" altLang="ja-JP" sz="1400" b="1" dirty="0" smtClean="0">
              <a:latin typeface="ＭＳ ゴシック" panose="020B0609070205080204" pitchFamily="49" charset="-128"/>
              <a:ea typeface="ＭＳ ゴシック" panose="020B0609070205080204" pitchFamily="49" charset="-128"/>
            </a:endParaRPr>
          </a:p>
        </p:txBody>
      </p:sp>
      <p:sp>
        <p:nvSpPr>
          <p:cNvPr id="20" name="テキスト ボックス 19"/>
          <p:cNvSpPr txBox="1"/>
          <p:nvPr/>
        </p:nvSpPr>
        <p:spPr>
          <a:xfrm>
            <a:off x="97886" y="1185342"/>
            <a:ext cx="6385587" cy="494990"/>
          </a:xfrm>
          <a:prstGeom prst="rect">
            <a:avLst/>
          </a:prstGeom>
          <a:noFill/>
        </p:spPr>
        <p:txBody>
          <a:bodyPr wrap="square" lIns="122191" tIns="48107" rIns="122191" bIns="61096" rtlCol="0" anchor="ctr">
            <a:spAutoFit/>
          </a:bodyPr>
          <a:lstStyle/>
          <a:p>
            <a:pPr indent="-610956">
              <a:lnSpc>
                <a:spcPts val="1470"/>
              </a:lnSpc>
            </a:pPr>
            <a:r>
              <a:rPr lang="en-US" altLang="ja-JP" sz="1600" dirty="0" smtClean="0">
                <a:latin typeface="ＭＳ ゴシック" panose="020B0609070205080204" pitchFamily="49" charset="-128"/>
                <a:ea typeface="ＭＳ ゴシック" panose="020B0609070205080204" pitchFamily="49" charset="-128"/>
              </a:rPr>
              <a:t>【</a:t>
            </a:r>
            <a:r>
              <a:rPr lang="ja-JP" altLang="en-US" sz="1600" dirty="0" smtClean="0">
                <a:latin typeface="ＭＳ ゴシック" panose="020B0609070205080204" pitchFamily="49" charset="-128"/>
                <a:ea typeface="ＭＳ ゴシック" panose="020B0609070205080204" pitchFamily="49" charset="-128"/>
              </a:rPr>
              <a:t>原則屋内禁煙と喫煙</a:t>
            </a:r>
            <a:r>
              <a:rPr lang="ja-JP" altLang="en-US" sz="1600" dirty="0">
                <a:latin typeface="ＭＳ ゴシック" panose="020B0609070205080204" pitchFamily="49" charset="-128"/>
                <a:ea typeface="ＭＳ ゴシック" panose="020B0609070205080204" pitchFamily="49" charset="-128"/>
              </a:rPr>
              <a:t>場所</a:t>
            </a:r>
            <a:r>
              <a:rPr lang="ja-JP" altLang="en-US" sz="1600" dirty="0" smtClean="0">
                <a:latin typeface="ＭＳ ゴシック" panose="020B0609070205080204" pitchFamily="49" charset="-128"/>
                <a:ea typeface="ＭＳ ゴシック" panose="020B0609070205080204" pitchFamily="49" charset="-128"/>
              </a:rPr>
              <a:t>を設ける場合のルール</a:t>
            </a:r>
            <a:r>
              <a:rPr lang="en-US" altLang="ja-JP" sz="1600" dirty="0" smtClean="0">
                <a:latin typeface="ＭＳ ゴシック" panose="020B0609070205080204" pitchFamily="49" charset="-128"/>
                <a:ea typeface="ＭＳ ゴシック" panose="020B0609070205080204" pitchFamily="49" charset="-128"/>
              </a:rPr>
              <a:t>】</a:t>
            </a:r>
            <a:endParaRPr lang="ja-JP" altLang="en-US" sz="1600" b="1" u="sng" dirty="0">
              <a:solidFill>
                <a:srgbClr val="FF0000"/>
              </a:solidFill>
              <a:latin typeface="ＭＳ ゴシック" panose="020B0609070205080204" pitchFamily="49" charset="-128"/>
              <a:ea typeface="ＭＳ ゴシック" panose="020B0609070205080204" pitchFamily="49" charset="-128"/>
            </a:endParaRPr>
          </a:p>
          <a:p>
            <a:pPr marL="531813" indent="-531813">
              <a:lnSpc>
                <a:spcPts val="1470"/>
              </a:lnSpc>
            </a:pPr>
            <a:endParaRPr lang="en-US" altLang="ja-JP" sz="1600" b="1" u="sng" dirty="0">
              <a:solidFill>
                <a:srgbClr val="FF0000"/>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5274189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角丸四角形 178"/>
          <p:cNvSpPr/>
          <p:nvPr/>
        </p:nvSpPr>
        <p:spPr>
          <a:xfrm>
            <a:off x="9409060" y="5550937"/>
            <a:ext cx="2320332" cy="413372"/>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48107" tIns="61096" rIns="48107" bIns="61096" rtlCol="0" anchor="ctr"/>
          <a:lstStyle/>
          <a:p>
            <a:pPr algn="ctr"/>
            <a:r>
              <a:rPr lang="ja-JP" altLang="en-US" sz="1600" b="1" dirty="0">
                <a:solidFill>
                  <a:schemeClr val="tx2"/>
                </a:solidFill>
                <a:latin typeface="+mn-ea"/>
              </a:rPr>
              <a:t>掲示義務</a:t>
            </a:r>
          </a:p>
        </p:txBody>
      </p:sp>
      <p:sp>
        <p:nvSpPr>
          <p:cNvPr id="177" name="角丸四角形 176"/>
          <p:cNvSpPr/>
          <p:nvPr/>
        </p:nvSpPr>
        <p:spPr>
          <a:xfrm>
            <a:off x="6706530" y="5512189"/>
            <a:ext cx="2320332" cy="413372"/>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48107" tIns="61096" rIns="48107" bIns="61096" rtlCol="0" anchor="ctr"/>
          <a:lstStyle/>
          <a:p>
            <a:pPr algn="ctr"/>
            <a:r>
              <a:rPr lang="ja-JP" altLang="en-US" sz="1600" b="1" dirty="0">
                <a:solidFill>
                  <a:schemeClr val="tx2"/>
                </a:solidFill>
                <a:latin typeface="+mn-ea"/>
              </a:rPr>
              <a:t>掲示義務</a:t>
            </a:r>
          </a:p>
        </p:txBody>
      </p:sp>
      <p:sp>
        <p:nvSpPr>
          <p:cNvPr id="3" name="テキスト ボックス 2"/>
          <p:cNvSpPr txBox="1"/>
          <p:nvPr/>
        </p:nvSpPr>
        <p:spPr>
          <a:xfrm>
            <a:off x="121861" y="547485"/>
            <a:ext cx="12519050" cy="1376837"/>
          </a:xfrm>
          <a:prstGeom prst="rect">
            <a:avLst/>
          </a:prstGeom>
          <a:noFill/>
          <a:ln>
            <a:solidFill>
              <a:schemeClr val="tx1"/>
            </a:solidFill>
          </a:ln>
        </p:spPr>
        <p:txBody>
          <a:bodyPr wrap="square" lIns="122191" tIns="96214" rIns="122191" bIns="48107" rtlCol="0">
            <a:spAutoFit/>
          </a:bodyPr>
          <a:lstStyle/>
          <a:p>
            <a:pPr marL="240534" indent="-610956">
              <a:lnSpc>
                <a:spcPts val="2405"/>
              </a:lnSpc>
            </a:pPr>
            <a:r>
              <a:rPr lang="ja-JP" altLang="en-US" sz="2100" dirty="0">
                <a:latin typeface="メイリオ" panose="020B0604030504040204" pitchFamily="50" charset="-128"/>
                <a:ea typeface="メイリオ" panose="020B0604030504040204" pitchFamily="50" charset="-128"/>
                <a:cs typeface="メイリオ" panose="020B0604030504040204" pitchFamily="50" charset="-128"/>
              </a:rPr>
              <a:t>○　施設の類型・場所ごとに、禁煙措置や喫煙場所の特定を行うとともに、喫煙可能な場所には掲示を義務付ける</a:t>
            </a:r>
            <a:r>
              <a:rPr lang="ja-JP" altLang="en-US" sz="2100" dirty="0" smtClean="0">
                <a:latin typeface="メイリオ" panose="020B0604030504040204" pitchFamily="50" charset="-128"/>
                <a:ea typeface="メイリオ" panose="020B0604030504040204" pitchFamily="50" charset="-128"/>
                <a:cs typeface="メイリオ" panose="020B0604030504040204" pitchFamily="50" charset="-128"/>
              </a:rPr>
              <a:t>こと等から、改正健康増進法の</a:t>
            </a:r>
            <a:r>
              <a:rPr lang="ja-JP" altLang="en-US" sz="2100" dirty="0">
                <a:latin typeface="メイリオ" panose="020B0604030504040204" pitchFamily="50" charset="-128"/>
                <a:ea typeface="メイリオ" panose="020B0604030504040204" pitchFamily="50" charset="-128"/>
                <a:cs typeface="メイリオ" panose="020B0604030504040204" pitchFamily="50" charset="-128"/>
              </a:rPr>
              <a:t>対象施設においては「望まない受動喫煙」が生じてしまうことはなくなる</a:t>
            </a:r>
            <a:r>
              <a:rPr lang="ja-JP" altLang="en-US" sz="2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40534" indent="-610956">
              <a:lnSpc>
                <a:spcPts val="2405"/>
              </a:lnSpc>
            </a:pPr>
            <a:r>
              <a:rPr lang="ja-JP" altLang="en-US" sz="2100" dirty="0" smtClean="0">
                <a:latin typeface="メイリオ" panose="020B0604030504040204" pitchFamily="50" charset="-128"/>
                <a:ea typeface="メイリオ" panose="020B0604030504040204" pitchFamily="50" charset="-128"/>
                <a:cs typeface="メイリオ" panose="020B0604030504040204" pitchFamily="50" charset="-128"/>
              </a:rPr>
              <a:t>○　なお、今般の対策により、</a:t>
            </a:r>
            <a:r>
              <a:rPr lang="en-US" altLang="ja-JP" sz="2100" dirty="0" smtClean="0">
                <a:latin typeface="メイリオ" panose="020B0604030504040204" pitchFamily="50" charset="-128"/>
                <a:ea typeface="メイリオ" panose="020B0604030504040204" pitchFamily="50" charset="-128"/>
                <a:cs typeface="メイリオ" panose="020B0604030504040204" pitchFamily="50" charset="-128"/>
              </a:rPr>
              <a:t>WHO</a:t>
            </a:r>
            <a:r>
              <a:rPr lang="ja-JP" altLang="en-US" sz="2100" dirty="0" smtClean="0">
                <a:latin typeface="メイリオ" panose="020B0604030504040204" pitchFamily="50" charset="-128"/>
                <a:ea typeface="メイリオ" panose="020B0604030504040204" pitchFamily="50" charset="-128"/>
                <a:cs typeface="メイリオ" panose="020B0604030504040204" pitchFamily="50" charset="-128"/>
              </a:rPr>
              <a:t>による規制状況の区分は１ランク上がることとなる。</a:t>
            </a:r>
            <a:endParaRPr lang="ja-JP" altLang="en-US" sz="2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4" name="右矢印 133"/>
          <p:cNvSpPr/>
          <p:nvPr/>
        </p:nvSpPr>
        <p:spPr>
          <a:xfrm>
            <a:off x="2410449" y="4905455"/>
            <a:ext cx="609838" cy="9737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algn="ctr"/>
            <a:endParaRPr kumimoji="1" lang="ja-JP" altLang="en-US"/>
          </a:p>
        </p:txBody>
      </p:sp>
      <p:grpSp>
        <p:nvGrpSpPr>
          <p:cNvPr id="157" name="グループ化 156"/>
          <p:cNvGrpSpPr/>
          <p:nvPr/>
        </p:nvGrpSpPr>
        <p:grpSpPr>
          <a:xfrm>
            <a:off x="5011579" y="4660360"/>
            <a:ext cx="418708" cy="422545"/>
            <a:chOff x="5220071" y="2708920"/>
            <a:chExt cx="2128975" cy="2036700"/>
          </a:xfrm>
        </p:grpSpPr>
        <p:pic>
          <p:nvPicPr>
            <p:cNvPr id="158" name="Picture 9"/>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1465" t="13860" r="20007" b="43503"/>
            <a:stretch/>
          </p:blipFill>
          <p:spPr bwMode="auto">
            <a:xfrm flipH="1">
              <a:off x="5220071" y="2708920"/>
              <a:ext cx="1840486"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9" name="Picture 9"/>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6529" t="13860" r="20007" b="43503"/>
            <a:stretch/>
          </p:blipFill>
          <p:spPr bwMode="auto">
            <a:xfrm>
              <a:off x="6228184" y="2708920"/>
              <a:ext cx="1120862"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141" name="正方形/長方形 140"/>
          <p:cNvSpPr/>
          <p:nvPr/>
        </p:nvSpPr>
        <p:spPr>
          <a:xfrm>
            <a:off x="4765678" y="5139051"/>
            <a:ext cx="522707" cy="29149"/>
          </a:xfrm>
          <a:prstGeom prst="rect">
            <a:avLst/>
          </a:prstGeom>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algn="ctr"/>
            <a:endParaRPr kumimoji="1" lang="ja-JP" altLang="en-US"/>
          </a:p>
        </p:txBody>
      </p:sp>
      <p:cxnSp>
        <p:nvCxnSpPr>
          <p:cNvPr id="142" name="直線コネクタ 141"/>
          <p:cNvCxnSpPr/>
          <p:nvPr/>
        </p:nvCxnSpPr>
        <p:spPr>
          <a:xfrm flipH="1">
            <a:off x="4819538" y="5168198"/>
            <a:ext cx="64052" cy="35252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直線コネクタ 142"/>
          <p:cNvCxnSpPr/>
          <p:nvPr/>
        </p:nvCxnSpPr>
        <p:spPr>
          <a:xfrm>
            <a:off x="5186380" y="5165045"/>
            <a:ext cx="64052" cy="35252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直線コネクタ 144"/>
          <p:cNvCxnSpPr/>
          <p:nvPr/>
        </p:nvCxnSpPr>
        <p:spPr>
          <a:xfrm>
            <a:off x="5084118" y="5061177"/>
            <a:ext cx="1" cy="1394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49" name="グループ化 148"/>
          <p:cNvGrpSpPr/>
          <p:nvPr/>
        </p:nvGrpSpPr>
        <p:grpSpPr>
          <a:xfrm>
            <a:off x="4799522" y="4977970"/>
            <a:ext cx="221092" cy="155637"/>
            <a:chOff x="9533005" y="5525616"/>
            <a:chExt cx="151563" cy="135189"/>
          </a:xfrm>
        </p:grpSpPr>
        <p:sp>
          <p:nvSpPr>
            <p:cNvPr id="150" name="台形 149"/>
            <p:cNvSpPr/>
            <p:nvPr/>
          </p:nvSpPr>
          <p:spPr>
            <a:xfrm flipV="1">
              <a:off x="9533005" y="5525616"/>
              <a:ext cx="100906" cy="135189"/>
            </a:xfrm>
            <a:prstGeom prst="trapezoi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1" name="フリーフォーム 150"/>
            <p:cNvSpPr/>
            <p:nvPr/>
          </p:nvSpPr>
          <p:spPr>
            <a:xfrm>
              <a:off x="9628221" y="5528088"/>
              <a:ext cx="56347" cy="82009"/>
            </a:xfrm>
            <a:custGeom>
              <a:avLst/>
              <a:gdLst>
                <a:gd name="connsiteX0" fmla="*/ 8201 w 56347"/>
                <a:gd name="connsiteY0" fmla="*/ 0 h 82009"/>
                <a:gd name="connsiteX1" fmla="*/ 53306 w 56347"/>
                <a:gd name="connsiteY1" fmla="*/ 32803 h 82009"/>
                <a:gd name="connsiteX2" fmla="*/ 49205 w 56347"/>
                <a:gd name="connsiteY2" fmla="*/ 61507 h 82009"/>
                <a:gd name="connsiteX3" fmla="*/ 24602 w 56347"/>
                <a:gd name="connsiteY3" fmla="*/ 77908 h 82009"/>
                <a:gd name="connsiteX4" fmla="*/ 0 w 56347"/>
                <a:gd name="connsiteY4" fmla="*/ 82009 h 82009"/>
                <a:gd name="connsiteX5" fmla="*/ 0 w 56347"/>
                <a:gd name="connsiteY5" fmla="*/ 82009 h 82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347" h="82009">
                  <a:moveTo>
                    <a:pt x="8201" y="0"/>
                  </a:moveTo>
                  <a:cubicBezTo>
                    <a:pt x="27336" y="11276"/>
                    <a:pt x="46472" y="22552"/>
                    <a:pt x="53306" y="32803"/>
                  </a:cubicBezTo>
                  <a:cubicBezTo>
                    <a:pt x="60140" y="43054"/>
                    <a:pt x="53989" y="53990"/>
                    <a:pt x="49205" y="61507"/>
                  </a:cubicBezTo>
                  <a:cubicBezTo>
                    <a:pt x="44421" y="69024"/>
                    <a:pt x="32803" y="74491"/>
                    <a:pt x="24602" y="77908"/>
                  </a:cubicBezTo>
                  <a:cubicBezTo>
                    <a:pt x="16401" y="81325"/>
                    <a:pt x="0" y="82009"/>
                    <a:pt x="0" y="82009"/>
                  </a:cubicBezTo>
                  <a:lnTo>
                    <a:pt x="0" y="82009"/>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56" name="角丸四角形 155"/>
          <p:cNvSpPr/>
          <p:nvPr/>
        </p:nvSpPr>
        <p:spPr>
          <a:xfrm>
            <a:off x="3956393" y="4320892"/>
            <a:ext cx="1508123" cy="1296000"/>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algn="ctr"/>
            <a:endParaRPr kumimoji="1" lang="ja-JP" altLang="en-US"/>
          </a:p>
        </p:txBody>
      </p:sp>
      <p:cxnSp>
        <p:nvCxnSpPr>
          <p:cNvPr id="163" name="直線コネクタ 162"/>
          <p:cNvCxnSpPr/>
          <p:nvPr/>
        </p:nvCxnSpPr>
        <p:spPr>
          <a:xfrm>
            <a:off x="3020287" y="3094554"/>
            <a:ext cx="8892000" cy="0"/>
          </a:xfrm>
          <a:prstGeom prst="line">
            <a:avLst/>
          </a:prstGeom>
          <a:ln w="25400">
            <a:solidFill>
              <a:schemeClr val="tx2"/>
            </a:solidFill>
            <a:prstDash val="solid"/>
          </a:ln>
        </p:spPr>
        <p:style>
          <a:lnRef idx="1">
            <a:schemeClr val="dk1"/>
          </a:lnRef>
          <a:fillRef idx="0">
            <a:schemeClr val="dk1"/>
          </a:fillRef>
          <a:effectRef idx="0">
            <a:schemeClr val="dk1"/>
          </a:effectRef>
          <a:fontRef idx="minor">
            <a:schemeClr val="tx1"/>
          </a:fontRef>
        </p:style>
      </p:cxnSp>
      <p:cxnSp>
        <p:nvCxnSpPr>
          <p:cNvPr id="164" name="直線コネクタ 163"/>
          <p:cNvCxnSpPr/>
          <p:nvPr/>
        </p:nvCxnSpPr>
        <p:spPr>
          <a:xfrm>
            <a:off x="3950851" y="6249704"/>
            <a:ext cx="7236000" cy="0"/>
          </a:xfrm>
          <a:prstGeom prst="line">
            <a:avLst/>
          </a:prstGeom>
          <a:ln w="25400">
            <a:solidFill>
              <a:schemeClr val="tx2"/>
            </a:solidFill>
            <a:prstDash val="sysDot"/>
          </a:ln>
        </p:spPr>
        <p:style>
          <a:lnRef idx="1">
            <a:schemeClr val="dk1"/>
          </a:lnRef>
          <a:fillRef idx="0">
            <a:schemeClr val="dk1"/>
          </a:fillRef>
          <a:effectRef idx="0">
            <a:schemeClr val="dk1"/>
          </a:effectRef>
          <a:fontRef idx="minor">
            <a:schemeClr val="tx1"/>
          </a:fontRef>
        </p:style>
      </p:cxnSp>
      <p:sp>
        <p:nvSpPr>
          <p:cNvPr id="172" name="テキスト ボックス 171"/>
          <p:cNvSpPr txBox="1"/>
          <p:nvPr/>
        </p:nvSpPr>
        <p:spPr>
          <a:xfrm>
            <a:off x="-7912" y="5803789"/>
            <a:ext cx="2678539" cy="2093155"/>
          </a:xfrm>
          <a:prstGeom prst="rect">
            <a:avLst/>
          </a:prstGeom>
          <a:noFill/>
        </p:spPr>
        <p:txBody>
          <a:bodyPr wrap="square" lIns="0" tIns="61096" rIns="0" bIns="61096" rtlCol="0">
            <a:spAutoFit/>
          </a:bodyPr>
          <a:lstStyle/>
          <a:p>
            <a:pPr marL="239716" indent="-239716"/>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○受動喫煙を生じさせずに</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239716" indent="-239716"/>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喫煙できる場所が必ずしも</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239716" indent="-239716"/>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明らかでないため、</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・非喫煙者が望まずに</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受動喫煙をしてしまう</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・喫煙者も、意図せずに</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受動喫煙をさせてしまう</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ことが生じる。</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1" name="角丸四角形 170"/>
          <p:cNvSpPr/>
          <p:nvPr/>
        </p:nvSpPr>
        <p:spPr>
          <a:xfrm>
            <a:off x="445185" y="2031178"/>
            <a:ext cx="1178601" cy="321150"/>
          </a:xfrm>
          <a:prstGeom prst="round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48107" tIns="61096" rIns="48107" bIns="61096" rtlCol="0" anchor="ctr"/>
          <a:lstStyle/>
          <a:p>
            <a:pPr algn="ctr"/>
            <a:r>
              <a:rPr lang="ja-JP" altLang="en-US" sz="2100" dirty="0">
                <a:solidFill>
                  <a:schemeClr val="tx1"/>
                </a:solidFill>
                <a:latin typeface="+mn-ea"/>
              </a:rPr>
              <a:t> </a:t>
            </a:r>
            <a:r>
              <a:rPr lang="en-US" altLang="ja-JP" sz="2100" dirty="0">
                <a:solidFill>
                  <a:schemeClr val="tx1"/>
                </a:solidFill>
                <a:latin typeface="+mn-ea"/>
              </a:rPr>
              <a:t>【</a:t>
            </a:r>
            <a:r>
              <a:rPr lang="ja-JP" altLang="en-US" sz="2100" dirty="0">
                <a:solidFill>
                  <a:schemeClr val="tx1"/>
                </a:solidFill>
                <a:latin typeface="+mn-ea"/>
              </a:rPr>
              <a:t>現状</a:t>
            </a:r>
            <a:r>
              <a:rPr lang="en-US" altLang="ja-JP" sz="2100" dirty="0">
                <a:solidFill>
                  <a:schemeClr val="tx1"/>
                </a:solidFill>
                <a:latin typeface="+mn-ea"/>
              </a:rPr>
              <a:t>】</a:t>
            </a:r>
            <a:endParaRPr lang="ja-JP" altLang="en-US" sz="2100" dirty="0">
              <a:solidFill>
                <a:schemeClr val="tx1"/>
              </a:solidFill>
              <a:latin typeface="+mn-ea"/>
            </a:endParaRPr>
          </a:p>
        </p:txBody>
      </p:sp>
      <p:sp>
        <p:nvSpPr>
          <p:cNvPr id="175" name="角丸四角形 174"/>
          <p:cNvSpPr/>
          <p:nvPr/>
        </p:nvSpPr>
        <p:spPr>
          <a:xfrm>
            <a:off x="3611161" y="3792488"/>
            <a:ext cx="2198117" cy="413372"/>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48107" tIns="61096" rIns="48107" bIns="61096" rtlCol="0" anchor="ctr"/>
          <a:lstStyle/>
          <a:p>
            <a:pPr algn="ctr"/>
            <a:r>
              <a:rPr lang="ja-JP" altLang="en-US" sz="1900" b="1" dirty="0">
                <a:solidFill>
                  <a:schemeClr val="tx2"/>
                </a:solidFill>
                <a:latin typeface="+mn-ea"/>
              </a:rPr>
              <a:t>○屋内禁煙</a:t>
            </a:r>
          </a:p>
        </p:txBody>
      </p:sp>
      <p:sp>
        <p:nvSpPr>
          <p:cNvPr id="176" name="角丸四角形 175"/>
          <p:cNvSpPr/>
          <p:nvPr/>
        </p:nvSpPr>
        <p:spPr>
          <a:xfrm>
            <a:off x="6051381" y="3792488"/>
            <a:ext cx="2725683" cy="413372"/>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48107" tIns="61096" rIns="48107" bIns="61096" rtlCol="0" anchor="ctr"/>
          <a:lstStyle/>
          <a:p>
            <a:pPr algn="ctr"/>
            <a:r>
              <a:rPr lang="ja-JP" altLang="en-US" sz="1900" b="1" dirty="0">
                <a:solidFill>
                  <a:schemeClr val="tx2"/>
                </a:solidFill>
                <a:latin typeface="+mn-ea"/>
              </a:rPr>
              <a:t>○喫煙専用室設置</a:t>
            </a:r>
            <a:r>
              <a:rPr lang="ja-JP" altLang="en-US" sz="1500" b="1" dirty="0">
                <a:solidFill>
                  <a:schemeClr val="tx2"/>
                </a:solidFill>
                <a:latin typeface="+mn-ea"/>
              </a:rPr>
              <a:t>（</a:t>
            </a:r>
            <a:r>
              <a:rPr lang="en-US" altLang="ja-JP" sz="1500" b="1" dirty="0">
                <a:solidFill>
                  <a:schemeClr val="tx2"/>
                </a:solidFill>
                <a:latin typeface="+mn-ea"/>
              </a:rPr>
              <a:t>※</a:t>
            </a:r>
            <a:r>
              <a:rPr lang="ja-JP" altLang="en-US" sz="1500" b="1" dirty="0">
                <a:solidFill>
                  <a:schemeClr val="tx2"/>
                </a:solidFill>
                <a:latin typeface="+mn-ea"/>
              </a:rPr>
              <a:t>）</a:t>
            </a:r>
          </a:p>
        </p:txBody>
      </p:sp>
      <p:sp>
        <p:nvSpPr>
          <p:cNvPr id="178" name="角丸四角形 177"/>
          <p:cNvSpPr/>
          <p:nvPr/>
        </p:nvSpPr>
        <p:spPr>
          <a:xfrm>
            <a:off x="8320671" y="3648472"/>
            <a:ext cx="3192697" cy="571024"/>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48107" tIns="61096" rIns="48107" bIns="61096" rtlCol="0" anchor="ctr"/>
          <a:lstStyle/>
          <a:p>
            <a:pPr algn="ctr"/>
            <a:r>
              <a:rPr lang="ja-JP" altLang="en-US" sz="1900" b="1" dirty="0">
                <a:solidFill>
                  <a:schemeClr val="tx2"/>
                </a:solidFill>
                <a:latin typeface="+mn-ea"/>
              </a:rPr>
              <a:t>○加熱式たばこ専用の</a:t>
            </a:r>
            <a:endParaRPr lang="en-US" altLang="ja-JP" sz="1900" b="1" dirty="0">
              <a:solidFill>
                <a:schemeClr val="tx2"/>
              </a:solidFill>
              <a:latin typeface="+mn-ea"/>
            </a:endParaRPr>
          </a:p>
          <a:p>
            <a:pPr algn="ctr"/>
            <a:r>
              <a:rPr lang="ja-JP" altLang="en-US" sz="1900" b="1" dirty="0">
                <a:solidFill>
                  <a:schemeClr val="tx2"/>
                </a:solidFill>
                <a:latin typeface="+mn-ea"/>
              </a:rPr>
              <a:t>喫煙室設置</a:t>
            </a:r>
            <a:r>
              <a:rPr lang="ja-JP" altLang="en-US" sz="1500" b="1" dirty="0">
                <a:solidFill>
                  <a:schemeClr val="tx2"/>
                </a:solidFill>
                <a:latin typeface="+mn-ea"/>
              </a:rPr>
              <a:t>（</a:t>
            </a:r>
            <a:r>
              <a:rPr lang="en-US" altLang="ja-JP" sz="1500" b="1" dirty="0">
                <a:solidFill>
                  <a:schemeClr val="tx2"/>
                </a:solidFill>
                <a:latin typeface="+mn-ea"/>
              </a:rPr>
              <a:t>※</a:t>
            </a:r>
            <a:r>
              <a:rPr lang="ja-JP" altLang="en-US" sz="1500" b="1" dirty="0">
                <a:solidFill>
                  <a:schemeClr val="tx2"/>
                </a:solidFill>
                <a:latin typeface="+mn-ea"/>
              </a:rPr>
              <a:t>）</a:t>
            </a:r>
          </a:p>
        </p:txBody>
      </p:sp>
      <p:sp>
        <p:nvSpPr>
          <p:cNvPr id="250" name="角丸四角形 249"/>
          <p:cNvSpPr/>
          <p:nvPr/>
        </p:nvSpPr>
        <p:spPr>
          <a:xfrm>
            <a:off x="5373550" y="2213085"/>
            <a:ext cx="4047898" cy="413372"/>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48107" tIns="61096" rIns="48107" bIns="61096" rtlCol="0" anchor="ctr"/>
          <a:lstStyle/>
          <a:p>
            <a:pPr algn="ctr"/>
            <a:r>
              <a:rPr lang="ja-JP" altLang="en-US" sz="1900" dirty="0" smtClean="0">
                <a:solidFill>
                  <a:schemeClr val="tx2"/>
                </a:solidFill>
                <a:latin typeface="+mn-ea"/>
              </a:rPr>
              <a:t>○敷地内禁煙</a:t>
            </a:r>
            <a:endParaRPr lang="en-US" altLang="ja-JP" sz="1900" dirty="0">
              <a:solidFill>
                <a:schemeClr val="tx2"/>
              </a:solidFill>
              <a:latin typeface="+mn-ea"/>
            </a:endParaRPr>
          </a:p>
        </p:txBody>
      </p:sp>
      <p:sp>
        <p:nvSpPr>
          <p:cNvPr id="251" name="角丸四角形 250"/>
          <p:cNvSpPr/>
          <p:nvPr/>
        </p:nvSpPr>
        <p:spPr>
          <a:xfrm>
            <a:off x="3113343" y="2280321"/>
            <a:ext cx="2556014" cy="735649"/>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lIns="48107" tIns="0" rIns="48107" bIns="0" rtlCol="0" anchor="ctr"/>
          <a:lstStyle/>
          <a:p>
            <a:pPr algn="ctr"/>
            <a:r>
              <a:rPr lang="ja-JP" altLang="en-US" sz="1600" dirty="0">
                <a:solidFill>
                  <a:schemeClr val="tx1"/>
                </a:solidFill>
                <a:latin typeface="+mn-ea"/>
              </a:rPr>
              <a:t>学校・病院・</a:t>
            </a:r>
            <a:endParaRPr lang="en-US" altLang="ja-JP" sz="1600" dirty="0">
              <a:solidFill>
                <a:schemeClr val="tx1"/>
              </a:solidFill>
              <a:latin typeface="+mn-ea"/>
            </a:endParaRPr>
          </a:p>
          <a:p>
            <a:pPr algn="ctr"/>
            <a:r>
              <a:rPr lang="ja-JP" altLang="en-US" sz="1600" dirty="0">
                <a:solidFill>
                  <a:schemeClr val="tx1"/>
                </a:solidFill>
                <a:latin typeface="+mn-ea"/>
              </a:rPr>
              <a:t>児童</a:t>
            </a:r>
            <a:r>
              <a:rPr lang="ja-JP" altLang="en-US" sz="1600" dirty="0" smtClean="0">
                <a:solidFill>
                  <a:schemeClr val="tx1"/>
                </a:solidFill>
                <a:latin typeface="+mn-ea"/>
              </a:rPr>
              <a:t>福祉施設</a:t>
            </a:r>
            <a:r>
              <a:rPr lang="ja-JP" altLang="en-US" sz="1600" dirty="0">
                <a:solidFill>
                  <a:schemeClr val="tx1"/>
                </a:solidFill>
                <a:latin typeface="+mn-ea"/>
              </a:rPr>
              <a:t>等</a:t>
            </a:r>
          </a:p>
        </p:txBody>
      </p:sp>
      <p:sp>
        <p:nvSpPr>
          <p:cNvPr id="252" name="角丸四角形 251"/>
          <p:cNvSpPr/>
          <p:nvPr/>
        </p:nvSpPr>
        <p:spPr>
          <a:xfrm>
            <a:off x="3142118" y="3193182"/>
            <a:ext cx="459953" cy="5832000"/>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lIns="48107" tIns="0" rIns="48107" bIns="0" rtlCol="0" anchor="ctr"/>
          <a:lstStyle/>
          <a:p>
            <a:pPr algn="ctr"/>
            <a:r>
              <a:rPr lang="ja-JP" altLang="en-US" sz="1600" dirty="0">
                <a:solidFill>
                  <a:schemeClr val="tx1"/>
                </a:solidFill>
                <a:latin typeface="+mn-ea"/>
              </a:rPr>
              <a:t>事務所・飲食店等</a:t>
            </a:r>
          </a:p>
        </p:txBody>
      </p:sp>
      <p:cxnSp>
        <p:nvCxnSpPr>
          <p:cNvPr id="132" name="直線コネクタ 131"/>
          <p:cNvCxnSpPr/>
          <p:nvPr/>
        </p:nvCxnSpPr>
        <p:spPr>
          <a:xfrm>
            <a:off x="5863147" y="6441615"/>
            <a:ext cx="614606"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86" name="角丸四角形 185"/>
          <p:cNvSpPr/>
          <p:nvPr/>
        </p:nvSpPr>
        <p:spPr>
          <a:xfrm>
            <a:off x="6195456" y="4296544"/>
            <a:ext cx="1535262" cy="1296000"/>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algn="ctr"/>
            <a:endParaRPr kumimoji="1" lang="ja-JP" altLang="en-US"/>
          </a:p>
        </p:txBody>
      </p:sp>
      <p:sp>
        <p:nvSpPr>
          <p:cNvPr id="160" name="角丸四角形 159"/>
          <p:cNvSpPr/>
          <p:nvPr/>
        </p:nvSpPr>
        <p:spPr>
          <a:xfrm>
            <a:off x="4509191" y="5304656"/>
            <a:ext cx="2320332" cy="413372"/>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48107" tIns="61096" rIns="48107" bIns="61096" rtlCol="0" anchor="ctr"/>
          <a:lstStyle/>
          <a:p>
            <a:pPr algn="ctr"/>
            <a:r>
              <a:rPr lang="en-US" altLang="ja-JP" sz="1900" b="1" dirty="0">
                <a:solidFill>
                  <a:schemeClr val="tx1"/>
                </a:solidFill>
                <a:latin typeface="+mn-ea"/>
              </a:rPr>
              <a:t>or</a:t>
            </a:r>
            <a:endParaRPr lang="ja-JP" altLang="en-US" sz="1900" b="1" dirty="0">
              <a:solidFill>
                <a:schemeClr val="tx1"/>
              </a:solidFill>
              <a:latin typeface="+mn-ea"/>
            </a:endParaRPr>
          </a:p>
        </p:txBody>
      </p:sp>
      <p:sp>
        <p:nvSpPr>
          <p:cNvPr id="161" name="角丸四角形 160"/>
          <p:cNvSpPr/>
          <p:nvPr/>
        </p:nvSpPr>
        <p:spPr>
          <a:xfrm>
            <a:off x="8498519" y="5304656"/>
            <a:ext cx="494569" cy="370398"/>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48107" tIns="61096" rIns="48107" bIns="61096" rtlCol="0" anchor="ctr"/>
          <a:lstStyle/>
          <a:p>
            <a:pPr algn="ctr"/>
            <a:r>
              <a:rPr lang="en-US" altLang="ja-JP" sz="1900" b="1" dirty="0">
                <a:solidFill>
                  <a:schemeClr val="tx1"/>
                </a:solidFill>
                <a:latin typeface="+mn-ea"/>
              </a:rPr>
              <a:t>or</a:t>
            </a:r>
            <a:endParaRPr lang="ja-JP" altLang="en-US" sz="1900" b="1" dirty="0">
              <a:solidFill>
                <a:schemeClr val="tx1"/>
              </a:solidFill>
              <a:latin typeface="+mn-ea"/>
            </a:endParaRPr>
          </a:p>
        </p:txBody>
      </p:sp>
      <p:grpSp>
        <p:nvGrpSpPr>
          <p:cNvPr id="5" name="グループ化 4"/>
          <p:cNvGrpSpPr/>
          <p:nvPr/>
        </p:nvGrpSpPr>
        <p:grpSpPr>
          <a:xfrm>
            <a:off x="3706204" y="7047705"/>
            <a:ext cx="1733552" cy="1708230"/>
            <a:chOff x="7283969" y="5097817"/>
            <a:chExt cx="1341439" cy="1220165"/>
          </a:xfrm>
        </p:grpSpPr>
        <p:sp>
          <p:nvSpPr>
            <p:cNvPr id="131" name="角丸四角形 130"/>
            <p:cNvSpPr/>
            <p:nvPr/>
          </p:nvSpPr>
          <p:spPr>
            <a:xfrm>
              <a:off x="7283969" y="5622567"/>
              <a:ext cx="1341439" cy="695415"/>
            </a:xfrm>
            <a:prstGeom prst="roundRect">
              <a:avLst>
                <a:gd name="adj" fmla="val 0"/>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en-US" altLang="ja-JP" sz="1500" b="1" dirty="0">
                  <a:solidFill>
                    <a:schemeClr val="tx2"/>
                  </a:solidFill>
                  <a:latin typeface="+mn-ea"/>
                </a:rPr>
                <a:t>※</a:t>
              </a:r>
              <a:r>
                <a:rPr lang="ja-JP" altLang="en-US" sz="1500" b="1" dirty="0">
                  <a:solidFill>
                    <a:schemeClr val="tx2"/>
                  </a:solidFill>
                  <a:latin typeface="+mn-ea"/>
                </a:rPr>
                <a:t>全ての施設で、</a:t>
              </a:r>
              <a:endParaRPr lang="en-US" altLang="ja-JP" sz="1500" b="1" dirty="0">
                <a:solidFill>
                  <a:schemeClr val="tx2"/>
                </a:solidFill>
                <a:latin typeface="+mn-ea"/>
              </a:endParaRPr>
            </a:p>
            <a:p>
              <a:r>
                <a:rPr lang="ja-JP" altLang="en-US" sz="1500" b="1" dirty="0">
                  <a:solidFill>
                    <a:schemeClr val="tx2"/>
                  </a:solidFill>
                  <a:latin typeface="+mn-ea"/>
                </a:rPr>
                <a:t>　喫煙可能部分は</a:t>
              </a:r>
              <a:endParaRPr lang="en-US" altLang="ja-JP" sz="1500" b="1" dirty="0">
                <a:solidFill>
                  <a:schemeClr val="tx2"/>
                </a:solidFill>
                <a:latin typeface="+mn-ea"/>
              </a:endParaRPr>
            </a:p>
            <a:p>
              <a:r>
                <a:rPr lang="ja-JP" altLang="en-US" sz="1500" b="1" dirty="0">
                  <a:solidFill>
                    <a:schemeClr val="tx2"/>
                  </a:solidFill>
                  <a:latin typeface="+mn-ea"/>
                </a:rPr>
                <a:t>　客・従業員ともに</a:t>
              </a:r>
              <a:endParaRPr lang="en-US" altLang="ja-JP" sz="1500" b="1" dirty="0">
                <a:solidFill>
                  <a:schemeClr val="tx2"/>
                </a:solidFill>
                <a:latin typeface="+mn-ea"/>
              </a:endParaRPr>
            </a:p>
            <a:p>
              <a:pPr marL="95250" indent="-95250"/>
              <a:r>
                <a:rPr lang="ja-JP" altLang="en-US" sz="1500" b="1" dirty="0">
                  <a:solidFill>
                    <a:schemeClr val="tx2"/>
                  </a:solidFill>
                  <a:latin typeface="+mn-ea"/>
                </a:rPr>
                <a:t>　</a:t>
              </a:r>
              <a:r>
                <a:rPr lang="en-US" altLang="ja-JP" sz="1500" b="1" dirty="0">
                  <a:solidFill>
                    <a:schemeClr val="tx2"/>
                  </a:solidFill>
                  <a:latin typeface="+mn-ea"/>
                </a:rPr>
                <a:t>20</a:t>
              </a:r>
              <a:r>
                <a:rPr lang="ja-JP" altLang="en-US" sz="1500" b="1" dirty="0">
                  <a:solidFill>
                    <a:schemeClr val="tx2"/>
                  </a:solidFill>
                  <a:latin typeface="+mn-ea"/>
                </a:rPr>
                <a:t>歳</a:t>
              </a:r>
              <a:r>
                <a:rPr lang="ja-JP" altLang="en-US" sz="1500" b="1" dirty="0" smtClean="0">
                  <a:solidFill>
                    <a:schemeClr val="tx2"/>
                  </a:solidFill>
                  <a:latin typeface="+mn-ea"/>
                </a:rPr>
                <a:t>未満は立ち</a:t>
              </a:r>
              <a:endParaRPr lang="en-US" altLang="ja-JP" sz="1500" b="1" dirty="0" smtClean="0">
                <a:solidFill>
                  <a:schemeClr val="tx2"/>
                </a:solidFill>
                <a:latin typeface="+mn-ea"/>
              </a:endParaRPr>
            </a:p>
            <a:p>
              <a:pPr marL="95250" indent="-95250"/>
              <a:r>
                <a:rPr lang="ja-JP" altLang="en-US" sz="1500" b="1" dirty="0">
                  <a:solidFill>
                    <a:schemeClr val="tx2"/>
                  </a:solidFill>
                  <a:latin typeface="+mn-ea"/>
                </a:rPr>
                <a:t>　</a:t>
              </a:r>
              <a:r>
                <a:rPr lang="ja-JP" altLang="en-US" sz="1500" b="1" dirty="0" smtClean="0">
                  <a:solidFill>
                    <a:schemeClr val="tx2"/>
                  </a:solidFill>
                  <a:latin typeface="+mn-ea"/>
                </a:rPr>
                <a:t>入れない</a:t>
              </a:r>
              <a:endParaRPr lang="en-US" altLang="ja-JP" sz="1500" b="1" dirty="0">
                <a:solidFill>
                  <a:schemeClr val="tx2"/>
                </a:solidFill>
                <a:latin typeface="+mn-ea"/>
              </a:endParaRPr>
            </a:p>
            <a:p>
              <a:r>
                <a:rPr lang="ja-JP" altLang="en-US" sz="1500" b="1" dirty="0">
                  <a:solidFill>
                    <a:schemeClr val="tx2"/>
                  </a:solidFill>
                  <a:latin typeface="+mn-ea"/>
                </a:rPr>
                <a:t>　　</a:t>
              </a:r>
              <a:endParaRPr lang="en-US" altLang="ja-JP" sz="1500" b="1" dirty="0">
                <a:solidFill>
                  <a:schemeClr val="tx2"/>
                </a:solidFill>
                <a:latin typeface="+mn-ea"/>
              </a:endParaRPr>
            </a:p>
          </p:txBody>
        </p:sp>
        <p:grpSp>
          <p:nvGrpSpPr>
            <p:cNvPr id="162" name="グループ化 161"/>
            <p:cNvGrpSpPr/>
            <p:nvPr/>
          </p:nvGrpSpPr>
          <p:grpSpPr>
            <a:xfrm>
              <a:off x="7592691" y="5097817"/>
              <a:ext cx="360040" cy="360040"/>
              <a:chOff x="703366" y="3645024"/>
              <a:chExt cx="1398498" cy="1520588"/>
            </a:xfrm>
            <a:solidFill>
              <a:schemeClr val="bg1"/>
            </a:solidFill>
          </p:grpSpPr>
          <p:sp>
            <p:nvSpPr>
              <p:cNvPr id="165" name="円/楕円 164"/>
              <p:cNvSpPr/>
              <p:nvPr/>
            </p:nvSpPr>
            <p:spPr>
              <a:xfrm>
                <a:off x="703366" y="3645024"/>
                <a:ext cx="1398498" cy="1520588"/>
              </a:xfrm>
              <a:prstGeom prst="ellipse">
                <a:avLst/>
              </a:prstGeom>
              <a:grp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6" name="直線コネクタ 165"/>
              <p:cNvCxnSpPr>
                <a:stCxn id="165" idx="3"/>
                <a:endCxn id="165" idx="7"/>
              </p:cNvCxnSpPr>
              <p:nvPr/>
            </p:nvCxnSpPr>
            <p:spPr>
              <a:xfrm flipV="1">
                <a:off x="908170" y="3867711"/>
                <a:ext cx="988890" cy="1075215"/>
              </a:xfrm>
              <a:prstGeom prst="line">
                <a:avLst/>
              </a:prstGeom>
              <a:grpFill/>
              <a:ln w="3492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68" name="テキスト ボックス 167"/>
            <p:cNvSpPr txBox="1"/>
            <p:nvPr/>
          </p:nvSpPr>
          <p:spPr>
            <a:xfrm>
              <a:off x="7485846" y="5128792"/>
              <a:ext cx="563499" cy="267472"/>
            </a:xfrm>
            <a:prstGeom prst="rect">
              <a:avLst/>
            </a:prstGeom>
            <a:noFill/>
            <a:ln w="50800">
              <a:noFill/>
            </a:ln>
          </p:spPr>
          <p:txBody>
            <a:bodyPr wrap="square" rtlCol="0">
              <a:spAutoFit/>
            </a:bodyPr>
            <a:lstStyle/>
            <a:p>
              <a:pPr algn="ctr">
                <a:lnSpc>
                  <a:spcPts val="1069"/>
                </a:lnSpc>
              </a:pPr>
              <a:r>
                <a:rPr lang="ja-JP" altLang="en-US" sz="1200" b="1" dirty="0">
                  <a:effectLst>
                    <a:outerShdw blurRad="38100" dist="38100" dir="2700000" algn="tl">
                      <a:srgbClr val="000000">
                        <a:alpha val="43137"/>
                      </a:srgbClr>
                    </a:outerShdw>
                  </a:effectLst>
                  <a:latin typeface="+mj-ea"/>
                  <a:ea typeface="+mj-ea"/>
                </a:rPr>
                <a:t>２０</a:t>
              </a:r>
              <a:endParaRPr lang="en-US" altLang="ja-JP" sz="1200" b="1" dirty="0">
                <a:effectLst>
                  <a:outerShdw blurRad="38100" dist="38100" dir="2700000" algn="tl">
                    <a:srgbClr val="000000">
                      <a:alpha val="43137"/>
                    </a:srgbClr>
                  </a:outerShdw>
                </a:effectLst>
                <a:latin typeface="+mj-ea"/>
                <a:ea typeface="+mj-ea"/>
              </a:endParaRPr>
            </a:p>
            <a:p>
              <a:pPr algn="ctr">
                <a:lnSpc>
                  <a:spcPts val="1069"/>
                </a:lnSpc>
              </a:pPr>
              <a:r>
                <a:rPr lang="en-US" altLang="ja-JP" sz="1200" b="1" dirty="0">
                  <a:effectLst>
                    <a:outerShdw blurRad="38100" dist="38100" dir="2700000" algn="tl">
                      <a:srgbClr val="000000">
                        <a:alpha val="43137"/>
                      </a:srgbClr>
                    </a:outerShdw>
                  </a:effectLst>
                  <a:latin typeface="+mj-ea"/>
                  <a:ea typeface="+mj-ea"/>
                </a:rPr>
                <a:t>UNDER</a:t>
              </a:r>
              <a:endParaRPr lang="ja-JP" altLang="en-US" sz="1200" b="1" dirty="0">
                <a:effectLst>
                  <a:outerShdw blurRad="38100" dist="38100" dir="2700000" algn="tl">
                    <a:srgbClr val="000000">
                      <a:alpha val="43137"/>
                    </a:srgbClr>
                  </a:outerShdw>
                </a:effectLst>
                <a:latin typeface="+mj-ea"/>
                <a:ea typeface="+mj-ea"/>
              </a:endParaRPr>
            </a:p>
          </p:txBody>
        </p:sp>
      </p:grpSp>
      <p:grpSp>
        <p:nvGrpSpPr>
          <p:cNvPr id="10" name="グループ化 9"/>
          <p:cNvGrpSpPr/>
          <p:nvPr/>
        </p:nvGrpSpPr>
        <p:grpSpPr>
          <a:xfrm>
            <a:off x="8268905" y="6847194"/>
            <a:ext cx="2198117" cy="1566371"/>
            <a:chOff x="3752137" y="5464985"/>
            <a:chExt cx="1700924" cy="1118837"/>
          </a:xfrm>
        </p:grpSpPr>
        <p:grpSp>
          <p:nvGrpSpPr>
            <p:cNvPr id="167" name="グループ化 166"/>
            <p:cNvGrpSpPr/>
            <p:nvPr/>
          </p:nvGrpSpPr>
          <p:grpSpPr>
            <a:xfrm>
              <a:off x="4849046" y="5968401"/>
              <a:ext cx="288000" cy="290209"/>
              <a:chOff x="5220071" y="2708920"/>
              <a:chExt cx="2128975" cy="2036700"/>
            </a:xfrm>
          </p:grpSpPr>
          <p:pic>
            <p:nvPicPr>
              <p:cNvPr id="169" name="Picture 9"/>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1465" t="13860" r="20007" b="43503"/>
              <a:stretch/>
            </p:blipFill>
            <p:spPr bwMode="auto">
              <a:xfrm flipH="1">
                <a:off x="5220071" y="2708920"/>
                <a:ext cx="1840486"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3" name="Picture 9"/>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6529" t="13860" r="20007" b="43503"/>
              <a:stretch/>
            </p:blipFill>
            <p:spPr bwMode="auto">
              <a:xfrm>
                <a:off x="6228184" y="2708920"/>
                <a:ext cx="1120862"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182" name="正方形/長方形 181"/>
            <p:cNvSpPr/>
            <p:nvPr/>
          </p:nvSpPr>
          <p:spPr>
            <a:xfrm>
              <a:off x="4148839" y="6295006"/>
              <a:ext cx="404476" cy="20020"/>
            </a:xfrm>
            <a:prstGeom prst="rect">
              <a:avLst/>
            </a:prstGeom>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3" name="直線コネクタ 182"/>
            <p:cNvCxnSpPr/>
            <p:nvPr/>
          </p:nvCxnSpPr>
          <p:spPr>
            <a:xfrm flipH="1">
              <a:off x="4172839" y="6315025"/>
              <a:ext cx="49564" cy="24212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直線コネクタ 183"/>
            <p:cNvCxnSpPr/>
            <p:nvPr/>
          </p:nvCxnSpPr>
          <p:spPr>
            <a:xfrm>
              <a:off x="4456703" y="6312859"/>
              <a:ext cx="49564" cy="24212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6" name="正方形/長方形 195"/>
            <p:cNvSpPr/>
            <p:nvPr/>
          </p:nvSpPr>
          <p:spPr>
            <a:xfrm>
              <a:off x="4645513" y="6297171"/>
              <a:ext cx="404476" cy="20020"/>
            </a:xfrm>
            <a:prstGeom prst="rect">
              <a:avLst/>
            </a:prstGeom>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7" name="直線コネクタ 196"/>
            <p:cNvCxnSpPr/>
            <p:nvPr/>
          </p:nvCxnSpPr>
          <p:spPr>
            <a:xfrm flipH="1">
              <a:off x="4687191" y="6317191"/>
              <a:ext cx="49564" cy="24212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直線コネクタ 197"/>
            <p:cNvCxnSpPr/>
            <p:nvPr/>
          </p:nvCxnSpPr>
          <p:spPr>
            <a:xfrm>
              <a:off x="4971057" y="6315025"/>
              <a:ext cx="49564" cy="24212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直線コネクタ 198"/>
            <p:cNvCxnSpPr/>
            <p:nvPr/>
          </p:nvCxnSpPr>
          <p:spPr>
            <a:xfrm>
              <a:off x="4891925" y="6243688"/>
              <a:ext cx="1" cy="9579"/>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200" name="グループ化 199"/>
            <p:cNvGrpSpPr/>
            <p:nvPr/>
          </p:nvGrpSpPr>
          <p:grpSpPr>
            <a:xfrm>
              <a:off x="4051289" y="5955410"/>
              <a:ext cx="288000" cy="290209"/>
              <a:chOff x="5220071" y="2708920"/>
              <a:chExt cx="2128975" cy="2036700"/>
            </a:xfrm>
          </p:grpSpPr>
          <p:pic>
            <p:nvPicPr>
              <p:cNvPr id="201" name="Picture 9"/>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1465" t="13860" r="20007" b="43503"/>
              <a:stretch/>
            </p:blipFill>
            <p:spPr bwMode="auto">
              <a:xfrm flipH="1">
                <a:off x="5220071" y="2708920"/>
                <a:ext cx="1840486"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2" name="Picture 9"/>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6529" t="13860" r="20007" b="43503"/>
              <a:stretch/>
            </p:blipFill>
            <p:spPr bwMode="auto">
              <a:xfrm>
                <a:off x="6228184" y="2708920"/>
                <a:ext cx="1120862"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203" name="グループ化 202"/>
            <p:cNvGrpSpPr/>
            <p:nvPr/>
          </p:nvGrpSpPr>
          <p:grpSpPr>
            <a:xfrm>
              <a:off x="4671702" y="6186540"/>
              <a:ext cx="171083" cy="106893"/>
              <a:chOff x="9533005" y="5525616"/>
              <a:chExt cx="151563" cy="135189"/>
            </a:xfrm>
          </p:grpSpPr>
          <p:sp>
            <p:nvSpPr>
              <p:cNvPr id="204" name="台形 203"/>
              <p:cNvSpPr/>
              <p:nvPr/>
            </p:nvSpPr>
            <p:spPr>
              <a:xfrm flipV="1">
                <a:off x="9533005" y="5525616"/>
                <a:ext cx="100906" cy="135189"/>
              </a:xfrm>
              <a:prstGeom prst="trapezoi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5" name="フリーフォーム 204"/>
              <p:cNvSpPr/>
              <p:nvPr/>
            </p:nvSpPr>
            <p:spPr>
              <a:xfrm>
                <a:off x="9628221" y="5528088"/>
                <a:ext cx="56347" cy="82009"/>
              </a:xfrm>
              <a:custGeom>
                <a:avLst/>
                <a:gdLst>
                  <a:gd name="connsiteX0" fmla="*/ 8201 w 56347"/>
                  <a:gd name="connsiteY0" fmla="*/ 0 h 82009"/>
                  <a:gd name="connsiteX1" fmla="*/ 53306 w 56347"/>
                  <a:gd name="connsiteY1" fmla="*/ 32803 h 82009"/>
                  <a:gd name="connsiteX2" fmla="*/ 49205 w 56347"/>
                  <a:gd name="connsiteY2" fmla="*/ 61507 h 82009"/>
                  <a:gd name="connsiteX3" fmla="*/ 24602 w 56347"/>
                  <a:gd name="connsiteY3" fmla="*/ 77908 h 82009"/>
                  <a:gd name="connsiteX4" fmla="*/ 0 w 56347"/>
                  <a:gd name="connsiteY4" fmla="*/ 82009 h 82009"/>
                  <a:gd name="connsiteX5" fmla="*/ 0 w 56347"/>
                  <a:gd name="connsiteY5" fmla="*/ 82009 h 82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347" h="82009">
                    <a:moveTo>
                      <a:pt x="8201" y="0"/>
                    </a:moveTo>
                    <a:cubicBezTo>
                      <a:pt x="27336" y="11276"/>
                      <a:pt x="46472" y="22552"/>
                      <a:pt x="53306" y="32803"/>
                    </a:cubicBezTo>
                    <a:cubicBezTo>
                      <a:pt x="60140" y="43054"/>
                      <a:pt x="53989" y="53990"/>
                      <a:pt x="49205" y="61507"/>
                    </a:cubicBezTo>
                    <a:cubicBezTo>
                      <a:pt x="44421" y="69024"/>
                      <a:pt x="32803" y="74491"/>
                      <a:pt x="24602" y="77908"/>
                    </a:cubicBezTo>
                    <a:cubicBezTo>
                      <a:pt x="16401" y="81325"/>
                      <a:pt x="0" y="82009"/>
                      <a:pt x="0" y="82009"/>
                    </a:cubicBezTo>
                    <a:lnTo>
                      <a:pt x="0" y="82009"/>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07" name="グループ化 206"/>
            <p:cNvGrpSpPr/>
            <p:nvPr/>
          </p:nvGrpSpPr>
          <p:grpSpPr>
            <a:xfrm flipH="1">
              <a:off x="4368402" y="6182787"/>
              <a:ext cx="171083" cy="106893"/>
              <a:chOff x="9533005" y="5525616"/>
              <a:chExt cx="151563" cy="135189"/>
            </a:xfrm>
          </p:grpSpPr>
          <p:sp>
            <p:nvSpPr>
              <p:cNvPr id="208" name="台形 207"/>
              <p:cNvSpPr/>
              <p:nvPr/>
            </p:nvSpPr>
            <p:spPr>
              <a:xfrm flipV="1">
                <a:off x="9533005" y="5525616"/>
                <a:ext cx="100906" cy="135189"/>
              </a:xfrm>
              <a:prstGeom prst="trapezoi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1" name="フリーフォーム 220"/>
              <p:cNvSpPr/>
              <p:nvPr/>
            </p:nvSpPr>
            <p:spPr>
              <a:xfrm>
                <a:off x="9628221" y="5528088"/>
                <a:ext cx="56347" cy="82009"/>
              </a:xfrm>
              <a:custGeom>
                <a:avLst/>
                <a:gdLst>
                  <a:gd name="connsiteX0" fmla="*/ 8201 w 56347"/>
                  <a:gd name="connsiteY0" fmla="*/ 0 h 82009"/>
                  <a:gd name="connsiteX1" fmla="*/ 53306 w 56347"/>
                  <a:gd name="connsiteY1" fmla="*/ 32803 h 82009"/>
                  <a:gd name="connsiteX2" fmla="*/ 49205 w 56347"/>
                  <a:gd name="connsiteY2" fmla="*/ 61507 h 82009"/>
                  <a:gd name="connsiteX3" fmla="*/ 24602 w 56347"/>
                  <a:gd name="connsiteY3" fmla="*/ 77908 h 82009"/>
                  <a:gd name="connsiteX4" fmla="*/ 0 w 56347"/>
                  <a:gd name="connsiteY4" fmla="*/ 82009 h 82009"/>
                  <a:gd name="connsiteX5" fmla="*/ 0 w 56347"/>
                  <a:gd name="connsiteY5" fmla="*/ 82009 h 82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347" h="82009">
                    <a:moveTo>
                      <a:pt x="8201" y="0"/>
                    </a:moveTo>
                    <a:cubicBezTo>
                      <a:pt x="27336" y="11276"/>
                      <a:pt x="46472" y="22552"/>
                      <a:pt x="53306" y="32803"/>
                    </a:cubicBezTo>
                    <a:cubicBezTo>
                      <a:pt x="60140" y="43054"/>
                      <a:pt x="53989" y="53990"/>
                      <a:pt x="49205" y="61507"/>
                    </a:cubicBezTo>
                    <a:cubicBezTo>
                      <a:pt x="44421" y="69024"/>
                      <a:pt x="32803" y="74491"/>
                      <a:pt x="24602" y="77908"/>
                    </a:cubicBezTo>
                    <a:cubicBezTo>
                      <a:pt x="16401" y="81325"/>
                      <a:pt x="0" y="82009"/>
                      <a:pt x="0" y="82009"/>
                    </a:cubicBezTo>
                    <a:lnTo>
                      <a:pt x="0" y="82009"/>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22" name="角丸四角形 221"/>
            <p:cNvSpPr/>
            <p:nvPr/>
          </p:nvSpPr>
          <p:spPr>
            <a:xfrm>
              <a:off x="4019281" y="5735250"/>
              <a:ext cx="1167000" cy="848572"/>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3" name="角丸四角形 222"/>
            <p:cNvSpPr/>
            <p:nvPr/>
          </p:nvSpPr>
          <p:spPr>
            <a:xfrm>
              <a:off x="3752137" y="5464985"/>
              <a:ext cx="1700924" cy="295266"/>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ja-JP" altLang="en-US" sz="1900" b="1" dirty="0">
                  <a:solidFill>
                    <a:schemeClr val="tx2"/>
                  </a:solidFill>
                  <a:latin typeface="+mn-ea"/>
                </a:rPr>
                <a:t>○屋内禁煙</a:t>
              </a:r>
            </a:p>
          </p:txBody>
        </p:sp>
      </p:grpSp>
      <p:sp>
        <p:nvSpPr>
          <p:cNvPr id="224" name="角丸四角形 223"/>
          <p:cNvSpPr/>
          <p:nvPr/>
        </p:nvSpPr>
        <p:spPr>
          <a:xfrm>
            <a:off x="7505265" y="8128561"/>
            <a:ext cx="1017541" cy="413372"/>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48107" tIns="61096" rIns="48107" bIns="61096" rtlCol="0" anchor="ctr"/>
          <a:lstStyle/>
          <a:p>
            <a:pPr algn="ctr"/>
            <a:r>
              <a:rPr lang="en-US" altLang="ja-JP" sz="1900" b="1" dirty="0">
                <a:solidFill>
                  <a:schemeClr val="tx1"/>
                </a:solidFill>
                <a:latin typeface="+mn-ea"/>
              </a:rPr>
              <a:t>or</a:t>
            </a:r>
            <a:endParaRPr lang="ja-JP" altLang="en-US" sz="1900" b="1" dirty="0">
              <a:solidFill>
                <a:schemeClr val="tx1"/>
              </a:solidFill>
              <a:latin typeface="+mn-ea"/>
            </a:endParaRPr>
          </a:p>
        </p:txBody>
      </p:sp>
      <p:sp>
        <p:nvSpPr>
          <p:cNvPr id="225" name="角丸四角形 224"/>
          <p:cNvSpPr/>
          <p:nvPr/>
        </p:nvSpPr>
        <p:spPr>
          <a:xfrm>
            <a:off x="3597329" y="3000400"/>
            <a:ext cx="7890379" cy="613651"/>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48107" tIns="61096" rIns="48107" bIns="61096" rtlCol="0" anchor="ctr"/>
          <a:lstStyle/>
          <a:p>
            <a:r>
              <a:rPr lang="en-US" altLang="ja-JP" sz="1900" b="1" dirty="0">
                <a:solidFill>
                  <a:srgbClr val="00B050"/>
                </a:solidFill>
                <a:latin typeface="+mn-ea"/>
              </a:rPr>
              <a:t>【</a:t>
            </a:r>
            <a:r>
              <a:rPr lang="ja-JP" altLang="en-US" sz="1900" b="1" dirty="0">
                <a:solidFill>
                  <a:srgbClr val="00B050"/>
                </a:solidFill>
                <a:latin typeface="+mn-ea"/>
              </a:rPr>
              <a:t>事務所等</a:t>
            </a:r>
            <a:r>
              <a:rPr lang="en-US" altLang="ja-JP" sz="1900" b="1" dirty="0" smtClean="0">
                <a:solidFill>
                  <a:srgbClr val="00B050"/>
                </a:solidFill>
                <a:latin typeface="+mn-ea"/>
              </a:rPr>
              <a:t>】【</a:t>
            </a:r>
            <a:r>
              <a:rPr lang="ja-JP" altLang="en-US" sz="1900" b="1" dirty="0">
                <a:solidFill>
                  <a:srgbClr val="00B050"/>
                </a:solidFill>
                <a:latin typeface="+mn-ea"/>
              </a:rPr>
              <a:t>飲食店のうち新たに開設する又は経営規模の大きい店舗等</a:t>
            </a:r>
            <a:r>
              <a:rPr lang="en-US" altLang="ja-JP" sz="1900" b="1" dirty="0" smtClean="0">
                <a:solidFill>
                  <a:srgbClr val="00B050"/>
                </a:solidFill>
                <a:latin typeface="+mn-ea"/>
              </a:rPr>
              <a:t>】</a:t>
            </a:r>
            <a:endParaRPr lang="en-US" altLang="ja-JP" sz="1900" b="1" dirty="0">
              <a:solidFill>
                <a:srgbClr val="00B050"/>
              </a:solidFill>
              <a:latin typeface="+mn-ea"/>
            </a:endParaRPr>
          </a:p>
        </p:txBody>
      </p:sp>
      <p:sp>
        <p:nvSpPr>
          <p:cNvPr id="226" name="角丸四角形 225"/>
          <p:cNvSpPr/>
          <p:nvPr/>
        </p:nvSpPr>
        <p:spPr>
          <a:xfrm>
            <a:off x="3736504" y="6168752"/>
            <a:ext cx="7079509" cy="613651"/>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48107" tIns="61096" rIns="48107" bIns="61096" rtlCol="0" anchor="ctr"/>
          <a:lstStyle/>
          <a:p>
            <a:r>
              <a:rPr lang="en-US" altLang="ja-JP" sz="1900" b="1" dirty="0">
                <a:solidFill>
                  <a:srgbClr val="00B050"/>
                </a:solidFill>
                <a:latin typeface="+mn-ea"/>
              </a:rPr>
              <a:t> </a:t>
            </a:r>
            <a:r>
              <a:rPr lang="en-US" altLang="ja-JP" sz="1900" b="1" dirty="0" smtClean="0">
                <a:solidFill>
                  <a:srgbClr val="00B050"/>
                </a:solidFill>
                <a:latin typeface="+mn-ea"/>
              </a:rPr>
              <a:t>【</a:t>
            </a:r>
            <a:r>
              <a:rPr lang="ja-JP" altLang="en-US" sz="1900" b="1" dirty="0" smtClean="0">
                <a:solidFill>
                  <a:srgbClr val="00B050"/>
                </a:solidFill>
                <a:latin typeface="+mn-ea"/>
              </a:rPr>
              <a:t>既存の飲食店</a:t>
            </a:r>
            <a:r>
              <a:rPr lang="ja-JP" altLang="en-US" sz="1900" b="1" dirty="0">
                <a:solidFill>
                  <a:srgbClr val="00B050"/>
                </a:solidFill>
                <a:latin typeface="+mn-ea"/>
              </a:rPr>
              <a:t>の</a:t>
            </a:r>
            <a:r>
              <a:rPr lang="ja-JP" altLang="en-US" sz="1900" b="1" dirty="0" smtClean="0">
                <a:solidFill>
                  <a:srgbClr val="00B050"/>
                </a:solidFill>
                <a:latin typeface="+mn-ea"/>
              </a:rPr>
              <a:t>うち経営規模の小さい</a:t>
            </a:r>
            <a:r>
              <a:rPr lang="ja-JP" altLang="en-US" sz="1900" b="1" dirty="0">
                <a:solidFill>
                  <a:srgbClr val="00B050"/>
                </a:solidFill>
                <a:latin typeface="+mn-ea"/>
              </a:rPr>
              <a:t>店舗</a:t>
            </a:r>
            <a:r>
              <a:rPr lang="en-US" altLang="ja-JP" sz="1900" b="1" dirty="0" smtClean="0">
                <a:solidFill>
                  <a:srgbClr val="00B050"/>
                </a:solidFill>
                <a:latin typeface="+mn-ea"/>
              </a:rPr>
              <a:t>】</a:t>
            </a:r>
            <a:r>
              <a:rPr lang="ja-JP" altLang="en-US" sz="1900" b="1" dirty="0">
                <a:solidFill>
                  <a:srgbClr val="00B050"/>
                </a:solidFill>
                <a:latin typeface="+mn-ea"/>
              </a:rPr>
              <a:t>　</a:t>
            </a:r>
          </a:p>
        </p:txBody>
      </p:sp>
      <p:sp>
        <p:nvSpPr>
          <p:cNvPr id="15" name="角丸四角形 14"/>
          <p:cNvSpPr/>
          <p:nvPr/>
        </p:nvSpPr>
        <p:spPr>
          <a:xfrm>
            <a:off x="11543492" y="3333006"/>
            <a:ext cx="1122004" cy="5607090"/>
          </a:xfrm>
          <a:prstGeom prst="roundRect">
            <a:avLst/>
          </a:prstGeom>
          <a:no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vert="eaVert" lIns="122191" tIns="61096" rIns="122191" bIns="61096" rtlCol="0" anchor="ctr"/>
          <a:lstStyle/>
          <a:p>
            <a:r>
              <a:rPr lang="ja-JP" altLang="en-US" sz="1900" dirty="0">
                <a:solidFill>
                  <a:schemeClr val="tx1"/>
                </a:solidFill>
                <a:latin typeface="+mn-ea"/>
              </a:rPr>
              <a:t>法施行後、既存</a:t>
            </a:r>
            <a:r>
              <a:rPr lang="ja-JP" altLang="en-US" sz="1900" dirty="0" smtClean="0">
                <a:solidFill>
                  <a:schemeClr val="tx1"/>
                </a:solidFill>
                <a:latin typeface="+mn-ea"/>
              </a:rPr>
              <a:t>の経営規模</a:t>
            </a:r>
            <a:r>
              <a:rPr lang="ja-JP" altLang="en-US" sz="1900" dirty="0">
                <a:solidFill>
                  <a:schemeClr val="tx1"/>
                </a:solidFill>
                <a:latin typeface="+mn-ea"/>
              </a:rPr>
              <a:t>の小さい飲食店が経営判断に基づいて講じる受動喫煙対策への支援を実施</a:t>
            </a:r>
            <a:endParaRPr lang="en-US" altLang="ja-JP" sz="1900" dirty="0">
              <a:solidFill>
                <a:schemeClr val="tx1"/>
              </a:solidFill>
              <a:latin typeface="+mn-ea"/>
            </a:endParaRPr>
          </a:p>
          <a:p>
            <a:r>
              <a:rPr lang="ja-JP" altLang="en-US" sz="1900" dirty="0">
                <a:solidFill>
                  <a:schemeClr val="tx1"/>
                </a:solidFill>
                <a:latin typeface="+mn-ea"/>
              </a:rPr>
              <a:t>また、新たに開設する店舗が段階的に増加</a:t>
            </a:r>
          </a:p>
        </p:txBody>
      </p:sp>
      <p:grpSp>
        <p:nvGrpSpPr>
          <p:cNvPr id="4" name="グループ化 3"/>
          <p:cNvGrpSpPr/>
          <p:nvPr/>
        </p:nvGrpSpPr>
        <p:grpSpPr>
          <a:xfrm>
            <a:off x="3980631" y="4641447"/>
            <a:ext cx="665898" cy="872974"/>
            <a:chOff x="3751908" y="3832008"/>
            <a:chExt cx="515278" cy="623553"/>
          </a:xfrm>
        </p:grpSpPr>
        <p:sp>
          <p:nvSpPr>
            <p:cNvPr id="137" name="正方形/長方形 136"/>
            <p:cNvSpPr/>
            <p:nvPr/>
          </p:nvSpPr>
          <p:spPr>
            <a:xfrm>
              <a:off x="3862710" y="4185187"/>
              <a:ext cx="404476" cy="20821"/>
            </a:xfrm>
            <a:prstGeom prst="rect">
              <a:avLst/>
            </a:prstGeom>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9" name="直線コネクタ 138"/>
            <p:cNvCxnSpPr/>
            <p:nvPr/>
          </p:nvCxnSpPr>
          <p:spPr>
            <a:xfrm>
              <a:off x="4170574" y="4203755"/>
              <a:ext cx="49564" cy="251806"/>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46" name="グループ化 145"/>
            <p:cNvGrpSpPr/>
            <p:nvPr/>
          </p:nvGrpSpPr>
          <p:grpSpPr>
            <a:xfrm>
              <a:off x="3751908" y="3832008"/>
              <a:ext cx="324000" cy="301818"/>
              <a:chOff x="5220071" y="2708920"/>
              <a:chExt cx="2128975" cy="2036700"/>
            </a:xfrm>
          </p:grpSpPr>
          <p:pic>
            <p:nvPicPr>
              <p:cNvPr id="147" name="Picture 9"/>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1465" t="13860" r="20007" b="43503"/>
              <a:stretch/>
            </p:blipFill>
            <p:spPr bwMode="auto">
              <a:xfrm flipH="1">
                <a:off x="5220071" y="2708920"/>
                <a:ext cx="1840486"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8" name="Picture 9"/>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6529" t="13860" r="20007" b="43503"/>
              <a:stretch/>
            </p:blipFill>
            <p:spPr bwMode="auto">
              <a:xfrm>
                <a:off x="6228184" y="2708920"/>
                <a:ext cx="1120862"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152" name="グループ化 151"/>
            <p:cNvGrpSpPr/>
            <p:nvPr/>
          </p:nvGrpSpPr>
          <p:grpSpPr>
            <a:xfrm flipH="1">
              <a:off x="4082273" y="4068480"/>
              <a:ext cx="171083" cy="111169"/>
              <a:chOff x="9533005" y="5525616"/>
              <a:chExt cx="151563" cy="135189"/>
            </a:xfrm>
          </p:grpSpPr>
          <p:sp>
            <p:nvSpPr>
              <p:cNvPr id="153" name="台形 152"/>
              <p:cNvSpPr/>
              <p:nvPr/>
            </p:nvSpPr>
            <p:spPr>
              <a:xfrm flipV="1">
                <a:off x="9533005" y="5525616"/>
                <a:ext cx="100906" cy="135189"/>
              </a:xfrm>
              <a:prstGeom prst="trapezoi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4" name="フリーフォーム 153"/>
              <p:cNvSpPr/>
              <p:nvPr/>
            </p:nvSpPr>
            <p:spPr>
              <a:xfrm>
                <a:off x="9628221" y="5528088"/>
                <a:ext cx="56347" cy="82009"/>
              </a:xfrm>
              <a:custGeom>
                <a:avLst/>
                <a:gdLst>
                  <a:gd name="connsiteX0" fmla="*/ 8201 w 56347"/>
                  <a:gd name="connsiteY0" fmla="*/ 0 h 82009"/>
                  <a:gd name="connsiteX1" fmla="*/ 53306 w 56347"/>
                  <a:gd name="connsiteY1" fmla="*/ 32803 h 82009"/>
                  <a:gd name="connsiteX2" fmla="*/ 49205 w 56347"/>
                  <a:gd name="connsiteY2" fmla="*/ 61507 h 82009"/>
                  <a:gd name="connsiteX3" fmla="*/ 24602 w 56347"/>
                  <a:gd name="connsiteY3" fmla="*/ 77908 h 82009"/>
                  <a:gd name="connsiteX4" fmla="*/ 0 w 56347"/>
                  <a:gd name="connsiteY4" fmla="*/ 82009 h 82009"/>
                  <a:gd name="connsiteX5" fmla="*/ 0 w 56347"/>
                  <a:gd name="connsiteY5" fmla="*/ 82009 h 82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347" h="82009">
                    <a:moveTo>
                      <a:pt x="8201" y="0"/>
                    </a:moveTo>
                    <a:cubicBezTo>
                      <a:pt x="27336" y="11276"/>
                      <a:pt x="46472" y="22552"/>
                      <a:pt x="53306" y="32803"/>
                    </a:cubicBezTo>
                    <a:cubicBezTo>
                      <a:pt x="60140" y="43054"/>
                      <a:pt x="53989" y="53990"/>
                      <a:pt x="49205" y="61507"/>
                    </a:cubicBezTo>
                    <a:cubicBezTo>
                      <a:pt x="44421" y="69024"/>
                      <a:pt x="32803" y="74491"/>
                      <a:pt x="24602" y="77908"/>
                    </a:cubicBezTo>
                    <a:cubicBezTo>
                      <a:pt x="16401" y="81325"/>
                      <a:pt x="0" y="82009"/>
                      <a:pt x="0" y="82009"/>
                    </a:cubicBezTo>
                    <a:lnTo>
                      <a:pt x="0" y="82009"/>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138" name="直線コネクタ 137"/>
            <p:cNvCxnSpPr/>
            <p:nvPr/>
          </p:nvCxnSpPr>
          <p:spPr>
            <a:xfrm flipH="1">
              <a:off x="3872880" y="4197939"/>
              <a:ext cx="49564" cy="251806"/>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28" name="角丸四角形 227"/>
          <p:cNvSpPr/>
          <p:nvPr/>
        </p:nvSpPr>
        <p:spPr>
          <a:xfrm>
            <a:off x="2834174" y="1946992"/>
            <a:ext cx="1581960" cy="321150"/>
          </a:xfrm>
          <a:prstGeom prst="round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48107" tIns="61096" rIns="48107" bIns="61096" rtlCol="0" anchor="ctr"/>
          <a:lstStyle/>
          <a:p>
            <a:pPr algn="ctr"/>
            <a:r>
              <a:rPr lang="ja-JP" altLang="en-US" sz="2100" dirty="0">
                <a:solidFill>
                  <a:schemeClr val="tx1"/>
                </a:solidFill>
                <a:latin typeface="+mn-ea"/>
              </a:rPr>
              <a:t> </a:t>
            </a:r>
            <a:r>
              <a:rPr lang="en-US" altLang="ja-JP" sz="2100" dirty="0">
                <a:solidFill>
                  <a:schemeClr val="tx1"/>
                </a:solidFill>
                <a:latin typeface="+mn-ea"/>
              </a:rPr>
              <a:t>【</a:t>
            </a:r>
            <a:r>
              <a:rPr lang="ja-JP" altLang="en-US" sz="2100" dirty="0">
                <a:solidFill>
                  <a:schemeClr val="tx1"/>
                </a:solidFill>
                <a:latin typeface="+mn-ea"/>
              </a:rPr>
              <a:t>法施行後</a:t>
            </a:r>
            <a:r>
              <a:rPr lang="en-US" altLang="ja-JP" sz="2100" dirty="0">
                <a:solidFill>
                  <a:schemeClr val="tx1"/>
                </a:solidFill>
                <a:latin typeface="+mn-ea"/>
              </a:rPr>
              <a:t>】</a:t>
            </a:r>
            <a:endParaRPr lang="ja-JP" altLang="en-US" sz="2100" dirty="0">
              <a:solidFill>
                <a:schemeClr val="tx1"/>
              </a:solidFill>
              <a:latin typeface="+mn-ea"/>
            </a:endParaRPr>
          </a:p>
        </p:txBody>
      </p:sp>
      <p:sp>
        <p:nvSpPr>
          <p:cNvPr id="13" name="右カーブ矢印 12"/>
          <p:cNvSpPr/>
          <p:nvPr/>
        </p:nvSpPr>
        <p:spPr>
          <a:xfrm flipH="1" flipV="1">
            <a:off x="10937302" y="5330014"/>
            <a:ext cx="550403" cy="2329074"/>
          </a:xfrm>
          <a:prstGeom prst="curvedRightArrow">
            <a:avLst/>
          </a:prstGeom>
        </p:spPr>
        <p:style>
          <a:lnRef idx="1">
            <a:schemeClr val="accent3"/>
          </a:lnRef>
          <a:fillRef idx="3">
            <a:schemeClr val="accent3"/>
          </a:fillRef>
          <a:effectRef idx="2">
            <a:schemeClr val="accent3"/>
          </a:effectRef>
          <a:fontRef idx="minor">
            <a:schemeClr val="lt1"/>
          </a:fontRef>
        </p:style>
        <p:txBody>
          <a:bodyPr lIns="122191" tIns="61096" rIns="122191" bIns="61096" rtlCol="0" anchor="ctr"/>
          <a:lstStyle/>
          <a:p>
            <a:pPr algn="ctr"/>
            <a:endParaRPr kumimoji="1" lang="ja-JP" altLang="en-US">
              <a:solidFill>
                <a:schemeClr val="tx1"/>
              </a:solidFill>
            </a:endParaRPr>
          </a:p>
        </p:txBody>
      </p:sp>
      <p:grpSp>
        <p:nvGrpSpPr>
          <p:cNvPr id="231" name="グループ化 230"/>
          <p:cNvGrpSpPr/>
          <p:nvPr/>
        </p:nvGrpSpPr>
        <p:grpSpPr>
          <a:xfrm>
            <a:off x="6306238" y="4671530"/>
            <a:ext cx="665898" cy="872974"/>
            <a:chOff x="3751908" y="3832008"/>
            <a:chExt cx="515278" cy="623553"/>
          </a:xfrm>
        </p:grpSpPr>
        <p:sp>
          <p:nvSpPr>
            <p:cNvPr id="232" name="正方形/長方形 231"/>
            <p:cNvSpPr/>
            <p:nvPr/>
          </p:nvSpPr>
          <p:spPr>
            <a:xfrm>
              <a:off x="3862710" y="4185187"/>
              <a:ext cx="404476" cy="20821"/>
            </a:xfrm>
            <a:prstGeom prst="rect">
              <a:avLst/>
            </a:prstGeom>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3" name="直線コネクタ 232"/>
            <p:cNvCxnSpPr/>
            <p:nvPr/>
          </p:nvCxnSpPr>
          <p:spPr>
            <a:xfrm>
              <a:off x="4170574" y="4203755"/>
              <a:ext cx="49564" cy="251806"/>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34" name="グループ化 233"/>
            <p:cNvGrpSpPr/>
            <p:nvPr/>
          </p:nvGrpSpPr>
          <p:grpSpPr>
            <a:xfrm>
              <a:off x="3751908" y="3832008"/>
              <a:ext cx="324000" cy="301818"/>
              <a:chOff x="5220071" y="2708920"/>
              <a:chExt cx="2128975" cy="2036700"/>
            </a:xfrm>
          </p:grpSpPr>
          <p:pic>
            <p:nvPicPr>
              <p:cNvPr id="239" name="Picture 9"/>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1465" t="13860" r="20007" b="43503"/>
              <a:stretch/>
            </p:blipFill>
            <p:spPr bwMode="auto">
              <a:xfrm flipH="1">
                <a:off x="5220071" y="2708920"/>
                <a:ext cx="1840486"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0" name="Picture 9"/>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6529" t="13860" r="20007" b="43503"/>
              <a:stretch/>
            </p:blipFill>
            <p:spPr bwMode="auto">
              <a:xfrm>
                <a:off x="6228184" y="2708920"/>
                <a:ext cx="1120862"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235" name="グループ化 234"/>
            <p:cNvGrpSpPr/>
            <p:nvPr/>
          </p:nvGrpSpPr>
          <p:grpSpPr>
            <a:xfrm flipH="1">
              <a:off x="4082273" y="4068480"/>
              <a:ext cx="171083" cy="111169"/>
              <a:chOff x="9533005" y="5525616"/>
              <a:chExt cx="151563" cy="135189"/>
            </a:xfrm>
          </p:grpSpPr>
          <p:sp>
            <p:nvSpPr>
              <p:cNvPr id="237" name="台形 236"/>
              <p:cNvSpPr/>
              <p:nvPr/>
            </p:nvSpPr>
            <p:spPr>
              <a:xfrm flipV="1">
                <a:off x="9533005" y="5525616"/>
                <a:ext cx="100906" cy="135189"/>
              </a:xfrm>
              <a:prstGeom prst="trapezoi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8" name="フリーフォーム 237"/>
              <p:cNvSpPr/>
              <p:nvPr/>
            </p:nvSpPr>
            <p:spPr>
              <a:xfrm>
                <a:off x="9628221" y="5528088"/>
                <a:ext cx="56347" cy="82009"/>
              </a:xfrm>
              <a:custGeom>
                <a:avLst/>
                <a:gdLst>
                  <a:gd name="connsiteX0" fmla="*/ 8201 w 56347"/>
                  <a:gd name="connsiteY0" fmla="*/ 0 h 82009"/>
                  <a:gd name="connsiteX1" fmla="*/ 53306 w 56347"/>
                  <a:gd name="connsiteY1" fmla="*/ 32803 h 82009"/>
                  <a:gd name="connsiteX2" fmla="*/ 49205 w 56347"/>
                  <a:gd name="connsiteY2" fmla="*/ 61507 h 82009"/>
                  <a:gd name="connsiteX3" fmla="*/ 24602 w 56347"/>
                  <a:gd name="connsiteY3" fmla="*/ 77908 h 82009"/>
                  <a:gd name="connsiteX4" fmla="*/ 0 w 56347"/>
                  <a:gd name="connsiteY4" fmla="*/ 82009 h 82009"/>
                  <a:gd name="connsiteX5" fmla="*/ 0 w 56347"/>
                  <a:gd name="connsiteY5" fmla="*/ 82009 h 82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347" h="82009">
                    <a:moveTo>
                      <a:pt x="8201" y="0"/>
                    </a:moveTo>
                    <a:cubicBezTo>
                      <a:pt x="27336" y="11276"/>
                      <a:pt x="46472" y="22552"/>
                      <a:pt x="53306" y="32803"/>
                    </a:cubicBezTo>
                    <a:cubicBezTo>
                      <a:pt x="60140" y="43054"/>
                      <a:pt x="53989" y="53990"/>
                      <a:pt x="49205" y="61507"/>
                    </a:cubicBezTo>
                    <a:cubicBezTo>
                      <a:pt x="44421" y="69024"/>
                      <a:pt x="32803" y="74491"/>
                      <a:pt x="24602" y="77908"/>
                    </a:cubicBezTo>
                    <a:cubicBezTo>
                      <a:pt x="16401" y="81325"/>
                      <a:pt x="0" y="82009"/>
                      <a:pt x="0" y="82009"/>
                    </a:cubicBezTo>
                    <a:lnTo>
                      <a:pt x="0" y="82009"/>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236" name="直線コネクタ 235"/>
            <p:cNvCxnSpPr/>
            <p:nvPr/>
          </p:nvCxnSpPr>
          <p:spPr>
            <a:xfrm flipH="1">
              <a:off x="3872880" y="4197939"/>
              <a:ext cx="49564" cy="251806"/>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2" name="角丸四角形 241"/>
          <p:cNvSpPr/>
          <p:nvPr/>
        </p:nvSpPr>
        <p:spPr>
          <a:xfrm>
            <a:off x="6676050" y="2648145"/>
            <a:ext cx="4261254" cy="295266"/>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sz="1100" dirty="0" smtClean="0">
                <a:solidFill>
                  <a:schemeClr val="tx2"/>
                </a:solidFill>
                <a:latin typeface="+mn-ea"/>
              </a:rPr>
              <a:t>屋外</a:t>
            </a:r>
            <a:r>
              <a:rPr lang="ja-JP" altLang="en-US" sz="1100" dirty="0">
                <a:solidFill>
                  <a:schemeClr val="tx2"/>
                </a:solidFill>
                <a:latin typeface="+mn-ea"/>
              </a:rPr>
              <a:t>で受動喫煙を防止するために必要な措置がとられた場所に</a:t>
            </a:r>
            <a:r>
              <a:rPr lang="ja-JP" altLang="en-US" sz="1100" dirty="0" smtClean="0">
                <a:solidFill>
                  <a:schemeClr val="tx2"/>
                </a:solidFill>
                <a:latin typeface="+mn-ea"/>
              </a:rPr>
              <a:t>、</a:t>
            </a:r>
            <a:endParaRPr lang="en-US" altLang="ja-JP" sz="1100" dirty="0" smtClean="0">
              <a:solidFill>
                <a:schemeClr val="tx2"/>
              </a:solidFill>
              <a:latin typeface="+mn-ea"/>
            </a:endParaRPr>
          </a:p>
          <a:p>
            <a:r>
              <a:rPr lang="ja-JP" altLang="en-US" sz="1100" dirty="0" smtClean="0">
                <a:solidFill>
                  <a:schemeClr val="tx2"/>
                </a:solidFill>
                <a:latin typeface="+mn-ea"/>
              </a:rPr>
              <a:t>喫煙</a:t>
            </a:r>
            <a:r>
              <a:rPr lang="ja-JP" altLang="en-US" sz="1100" dirty="0">
                <a:solidFill>
                  <a:schemeClr val="tx2"/>
                </a:solidFill>
                <a:latin typeface="+mn-ea"/>
              </a:rPr>
              <a:t>場所を設置する</a:t>
            </a:r>
            <a:r>
              <a:rPr lang="ja-JP" altLang="en-US" sz="1100" dirty="0" smtClean="0">
                <a:solidFill>
                  <a:schemeClr val="tx2"/>
                </a:solidFill>
                <a:latin typeface="+mn-ea"/>
              </a:rPr>
              <a:t>ことができる。</a:t>
            </a:r>
            <a:endParaRPr lang="ja-JP" altLang="en-US" sz="1100" dirty="0">
              <a:solidFill>
                <a:schemeClr val="tx2"/>
              </a:solidFill>
              <a:latin typeface="+mn-ea"/>
            </a:endParaRPr>
          </a:p>
        </p:txBody>
      </p:sp>
      <p:sp>
        <p:nvSpPr>
          <p:cNvPr id="230" name="角丸四角形 229"/>
          <p:cNvSpPr/>
          <p:nvPr/>
        </p:nvSpPr>
        <p:spPr>
          <a:xfrm>
            <a:off x="4901053" y="9275999"/>
            <a:ext cx="3980597" cy="329598"/>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48107" tIns="61096" rIns="48107" bIns="61096" rtlCol="0" anchor="ctr"/>
          <a:lstStyle/>
          <a:p>
            <a:r>
              <a:rPr lang="ja-JP" altLang="en-US" sz="1600" dirty="0" smtClean="0">
                <a:solidFill>
                  <a:schemeClr val="tx2"/>
                </a:solidFill>
                <a:latin typeface="+mn-ea"/>
              </a:rPr>
              <a:t>○喫煙を行う場合は周囲の状況に配慮</a:t>
            </a:r>
            <a:endParaRPr lang="en-US" altLang="ja-JP" sz="1600" dirty="0">
              <a:solidFill>
                <a:schemeClr val="tx2"/>
              </a:solidFill>
              <a:latin typeface="+mn-ea"/>
            </a:endParaRPr>
          </a:p>
        </p:txBody>
      </p:sp>
      <p:sp>
        <p:nvSpPr>
          <p:cNvPr id="243" name="角丸四角形 242"/>
          <p:cNvSpPr/>
          <p:nvPr/>
        </p:nvSpPr>
        <p:spPr>
          <a:xfrm>
            <a:off x="3124001" y="9279497"/>
            <a:ext cx="1686178" cy="288000"/>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lIns="48107" tIns="0" rIns="48107" bIns="0" rtlCol="0" anchor="ctr"/>
          <a:lstStyle/>
          <a:p>
            <a:pPr algn="ctr"/>
            <a:r>
              <a:rPr lang="ja-JP" altLang="en-US" sz="1600" dirty="0" smtClean="0">
                <a:solidFill>
                  <a:schemeClr val="tx1"/>
                </a:solidFill>
                <a:latin typeface="+mn-ea"/>
              </a:rPr>
              <a:t>屋外や家庭等</a:t>
            </a:r>
            <a:endParaRPr lang="ja-JP" altLang="en-US" sz="1600" dirty="0">
              <a:solidFill>
                <a:schemeClr val="tx1"/>
              </a:solidFill>
              <a:latin typeface="+mn-ea"/>
            </a:endParaRPr>
          </a:p>
        </p:txBody>
      </p:sp>
      <p:cxnSp>
        <p:nvCxnSpPr>
          <p:cNvPr id="244" name="直線コネクタ 243"/>
          <p:cNvCxnSpPr/>
          <p:nvPr/>
        </p:nvCxnSpPr>
        <p:spPr>
          <a:xfrm>
            <a:off x="3108174" y="9193088"/>
            <a:ext cx="8892000" cy="0"/>
          </a:xfrm>
          <a:prstGeom prst="line">
            <a:avLst/>
          </a:prstGeom>
          <a:ln w="25400">
            <a:solidFill>
              <a:schemeClr val="tx2"/>
            </a:solidFill>
            <a:prstDash val="solid"/>
          </a:ln>
        </p:spPr>
        <p:style>
          <a:lnRef idx="1">
            <a:schemeClr val="dk1"/>
          </a:lnRef>
          <a:fillRef idx="0">
            <a:schemeClr val="dk1"/>
          </a:fillRef>
          <a:effectRef idx="0">
            <a:schemeClr val="dk1"/>
          </a:effectRef>
          <a:fontRef idx="minor">
            <a:schemeClr val="tx1"/>
          </a:fontRef>
        </p:style>
      </p:cxnSp>
      <p:sp>
        <p:nvSpPr>
          <p:cNvPr id="245" name="正方形/長方形 244"/>
          <p:cNvSpPr/>
          <p:nvPr/>
        </p:nvSpPr>
        <p:spPr>
          <a:xfrm>
            <a:off x="-6024" y="-23936"/>
            <a:ext cx="12801600" cy="488888"/>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45629" rIns="91258" bIns="45629" rtlCol="0" anchor="ctr"/>
          <a:lstStyle/>
          <a:p>
            <a:pPr algn="ctr" defTabSz="912482"/>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受動喫煙対策により、現状がどのように変わるのか</a:t>
            </a:r>
            <a:endParaRPr lang="ja-JP" altLang="en-US" sz="2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76" name="グループ化 275"/>
          <p:cNvGrpSpPr/>
          <p:nvPr/>
        </p:nvGrpSpPr>
        <p:grpSpPr>
          <a:xfrm>
            <a:off x="7136449" y="4373489"/>
            <a:ext cx="542491" cy="1192691"/>
            <a:chOff x="3996239" y="3680848"/>
            <a:chExt cx="1270385" cy="950221"/>
          </a:xfrm>
        </p:grpSpPr>
        <p:pic>
          <p:nvPicPr>
            <p:cNvPr id="277" name="Picture 9"/>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16677" r="20007"/>
            <a:stretch/>
          </p:blipFill>
          <p:spPr bwMode="auto">
            <a:xfrm>
              <a:off x="4237954" y="3768423"/>
              <a:ext cx="883353" cy="844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78" name="円/楕円 277"/>
            <p:cNvSpPr/>
            <p:nvPr/>
          </p:nvSpPr>
          <p:spPr>
            <a:xfrm>
              <a:off x="4278379" y="4262622"/>
              <a:ext cx="301900" cy="23223"/>
            </a:xfrm>
            <a:prstGeom prst="ellips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9" name="正方形/長方形 278"/>
            <p:cNvSpPr/>
            <p:nvPr/>
          </p:nvSpPr>
          <p:spPr>
            <a:xfrm>
              <a:off x="4280293" y="4274233"/>
              <a:ext cx="299986" cy="3568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0" name="円/楕円 279"/>
            <p:cNvSpPr/>
            <p:nvPr/>
          </p:nvSpPr>
          <p:spPr>
            <a:xfrm>
              <a:off x="4367491" y="4269112"/>
              <a:ext cx="124752" cy="2322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1" name="正方形/長方形 280"/>
            <p:cNvSpPr/>
            <p:nvPr/>
          </p:nvSpPr>
          <p:spPr>
            <a:xfrm>
              <a:off x="4074514" y="3715071"/>
              <a:ext cx="1114359" cy="897801"/>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2" name="正方形/長方形 281"/>
            <p:cNvSpPr/>
            <p:nvPr/>
          </p:nvSpPr>
          <p:spPr>
            <a:xfrm>
              <a:off x="3996239" y="3680848"/>
              <a:ext cx="1270385" cy="34223"/>
            </a:xfrm>
            <a:prstGeom prst="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3" name="正方形/長方形 282"/>
            <p:cNvSpPr/>
            <p:nvPr/>
          </p:nvSpPr>
          <p:spPr>
            <a:xfrm rot="5400000">
              <a:off x="4777323" y="4123571"/>
              <a:ext cx="878421" cy="100180"/>
            </a:xfrm>
            <a:prstGeom prst="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4" name="正方形/長方形 283"/>
            <p:cNvSpPr/>
            <p:nvPr/>
          </p:nvSpPr>
          <p:spPr>
            <a:xfrm rot="16200000">
              <a:off x="4052372" y="4224507"/>
              <a:ext cx="249547" cy="38367"/>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09" name="グループ化 308"/>
          <p:cNvGrpSpPr/>
          <p:nvPr/>
        </p:nvGrpSpPr>
        <p:grpSpPr>
          <a:xfrm>
            <a:off x="5426462" y="6827255"/>
            <a:ext cx="2554487" cy="1980000"/>
            <a:chOff x="5581333" y="5457972"/>
            <a:chExt cx="1976687" cy="1421551"/>
          </a:xfrm>
        </p:grpSpPr>
        <p:sp>
          <p:nvSpPr>
            <p:cNvPr id="310" name="角丸四角形 309"/>
            <p:cNvSpPr/>
            <p:nvPr/>
          </p:nvSpPr>
          <p:spPr>
            <a:xfrm>
              <a:off x="6178047" y="6584257"/>
              <a:ext cx="1379973" cy="295266"/>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ja-JP" altLang="en-US" sz="1600" b="1" dirty="0">
                  <a:solidFill>
                    <a:schemeClr val="tx2"/>
                  </a:solidFill>
                  <a:latin typeface="+mn-ea"/>
                </a:rPr>
                <a:t>掲示義務</a:t>
              </a:r>
            </a:p>
          </p:txBody>
        </p:sp>
        <p:grpSp>
          <p:nvGrpSpPr>
            <p:cNvPr id="311" name="グループ化 310"/>
            <p:cNvGrpSpPr/>
            <p:nvPr/>
          </p:nvGrpSpPr>
          <p:grpSpPr>
            <a:xfrm>
              <a:off x="5781099" y="5752328"/>
              <a:ext cx="1266757" cy="852930"/>
              <a:chOff x="6055907" y="4052860"/>
              <a:chExt cx="2051338" cy="1443967"/>
            </a:xfrm>
          </p:grpSpPr>
          <p:sp>
            <p:nvSpPr>
              <p:cNvPr id="313" name="正方形/長方形 312"/>
              <p:cNvSpPr/>
              <p:nvPr/>
            </p:nvSpPr>
            <p:spPr>
              <a:xfrm>
                <a:off x="6283642" y="4986002"/>
                <a:ext cx="710984" cy="33374"/>
              </a:xfrm>
              <a:prstGeom prst="rect">
                <a:avLst/>
              </a:prstGeom>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14" name="直線コネクタ 313"/>
              <p:cNvCxnSpPr/>
              <p:nvPr/>
            </p:nvCxnSpPr>
            <p:spPr>
              <a:xfrm flipH="1">
                <a:off x="6325828" y="5019375"/>
                <a:ext cx="87123" cy="40362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5" name="直線コネクタ 314"/>
              <p:cNvCxnSpPr/>
              <p:nvPr/>
            </p:nvCxnSpPr>
            <p:spPr>
              <a:xfrm>
                <a:off x="6824801" y="5015765"/>
                <a:ext cx="87123" cy="40362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pic>
            <p:nvPicPr>
              <p:cNvPr id="316" name="Picture 9"/>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6677" r="20007" b="45632"/>
              <a:stretch/>
            </p:blipFill>
            <p:spPr bwMode="auto">
              <a:xfrm>
                <a:off x="7158508" y="4243882"/>
                <a:ext cx="861413" cy="6597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17" name="正方形/長方形 316"/>
              <p:cNvSpPr/>
              <p:nvPr/>
            </p:nvSpPr>
            <p:spPr>
              <a:xfrm>
                <a:off x="7156690" y="4989611"/>
                <a:ext cx="710984" cy="33374"/>
              </a:xfrm>
              <a:prstGeom prst="rect">
                <a:avLst/>
              </a:prstGeom>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18" name="直線コネクタ 317"/>
              <p:cNvCxnSpPr/>
              <p:nvPr/>
            </p:nvCxnSpPr>
            <p:spPr>
              <a:xfrm flipH="1">
                <a:off x="7229952" y="5022985"/>
                <a:ext cx="87123" cy="40362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9" name="直線コネクタ 318"/>
              <p:cNvCxnSpPr/>
              <p:nvPr/>
            </p:nvCxnSpPr>
            <p:spPr>
              <a:xfrm>
                <a:off x="7728926" y="5019375"/>
                <a:ext cx="87123" cy="40362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320" name="正方形/長方形 319"/>
              <p:cNvSpPr/>
              <p:nvPr/>
            </p:nvSpPr>
            <p:spPr>
              <a:xfrm>
                <a:off x="7525675" y="4916420"/>
                <a:ext cx="128309" cy="3337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21" name="直線コネクタ 320"/>
              <p:cNvCxnSpPr>
                <a:endCxn id="320" idx="0"/>
              </p:cNvCxnSpPr>
              <p:nvPr/>
            </p:nvCxnSpPr>
            <p:spPr>
              <a:xfrm>
                <a:off x="7589830" y="4900452"/>
                <a:ext cx="1" cy="15969"/>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22" name="グループ化 321"/>
              <p:cNvGrpSpPr/>
              <p:nvPr/>
            </p:nvGrpSpPr>
            <p:grpSpPr>
              <a:xfrm>
                <a:off x="7202724" y="4805184"/>
                <a:ext cx="300727" cy="178196"/>
                <a:chOff x="9533005" y="5525616"/>
                <a:chExt cx="151563" cy="135189"/>
              </a:xfrm>
            </p:grpSpPr>
            <p:sp>
              <p:nvSpPr>
                <p:cNvPr id="328" name="台形 327"/>
                <p:cNvSpPr/>
                <p:nvPr/>
              </p:nvSpPr>
              <p:spPr>
                <a:xfrm flipV="1">
                  <a:off x="9533005" y="5525616"/>
                  <a:ext cx="100906" cy="135189"/>
                </a:xfrm>
                <a:prstGeom prst="trapezoi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9" name="フリーフォーム 328"/>
                <p:cNvSpPr/>
                <p:nvPr/>
              </p:nvSpPr>
              <p:spPr>
                <a:xfrm>
                  <a:off x="9628221" y="5528088"/>
                  <a:ext cx="56347" cy="82009"/>
                </a:xfrm>
                <a:custGeom>
                  <a:avLst/>
                  <a:gdLst>
                    <a:gd name="connsiteX0" fmla="*/ 8201 w 56347"/>
                    <a:gd name="connsiteY0" fmla="*/ 0 h 82009"/>
                    <a:gd name="connsiteX1" fmla="*/ 53306 w 56347"/>
                    <a:gd name="connsiteY1" fmla="*/ 32803 h 82009"/>
                    <a:gd name="connsiteX2" fmla="*/ 49205 w 56347"/>
                    <a:gd name="connsiteY2" fmla="*/ 61507 h 82009"/>
                    <a:gd name="connsiteX3" fmla="*/ 24602 w 56347"/>
                    <a:gd name="connsiteY3" fmla="*/ 77908 h 82009"/>
                    <a:gd name="connsiteX4" fmla="*/ 0 w 56347"/>
                    <a:gd name="connsiteY4" fmla="*/ 82009 h 82009"/>
                    <a:gd name="connsiteX5" fmla="*/ 0 w 56347"/>
                    <a:gd name="connsiteY5" fmla="*/ 82009 h 82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347" h="82009">
                      <a:moveTo>
                        <a:pt x="8201" y="0"/>
                      </a:moveTo>
                      <a:cubicBezTo>
                        <a:pt x="27336" y="11276"/>
                        <a:pt x="46472" y="22552"/>
                        <a:pt x="53306" y="32803"/>
                      </a:cubicBezTo>
                      <a:cubicBezTo>
                        <a:pt x="60140" y="43054"/>
                        <a:pt x="53989" y="53990"/>
                        <a:pt x="49205" y="61507"/>
                      </a:cubicBezTo>
                      <a:cubicBezTo>
                        <a:pt x="44421" y="69024"/>
                        <a:pt x="32803" y="74491"/>
                        <a:pt x="24602" y="77908"/>
                      </a:cubicBezTo>
                      <a:cubicBezTo>
                        <a:pt x="16401" y="81325"/>
                        <a:pt x="0" y="82009"/>
                        <a:pt x="0" y="82009"/>
                      </a:cubicBezTo>
                      <a:lnTo>
                        <a:pt x="0" y="82009"/>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23" name="グループ化 322"/>
              <p:cNvGrpSpPr/>
              <p:nvPr/>
            </p:nvGrpSpPr>
            <p:grpSpPr>
              <a:xfrm flipH="1">
                <a:off x="6669586" y="4798927"/>
                <a:ext cx="300727" cy="178196"/>
                <a:chOff x="9533005" y="5525616"/>
                <a:chExt cx="151563" cy="135189"/>
              </a:xfrm>
            </p:grpSpPr>
            <p:sp>
              <p:nvSpPr>
                <p:cNvPr id="326" name="台形 325"/>
                <p:cNvSpPr/>
                <p:nvPr/>
              </p:nvSpPr>
              <p:spPr>
                <a:xfrm flipV="1">
                  <a:off x="9533005" y="5525616"/>
                  <a:ext cx="100906" cy="135189"/>
                </a:xfrm>
                <a:prstGeom prst="trapezoi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7" name="フリーフォーム 326"/>
                <p:cNvSpPr/>
                <p:nvPr/>
              </p:nvSpPr>
              <p:spPr>
                <a:xfrm>
                  <a:off x="9628221" y="5528088"/>
                  <a:ext cx="56347" cy="82009"/>
                </a:xfrm>
                <a:custGeom>
                  <a:avLst/>
                  <a:gdLst>
                    <a:gd name="connsiteX0" fmla="*/ 8201 w 56347"/>
                    <a:gd name="connsiteY0" fmla="*/ 0 h 82009"/>
                    <a:gd name="connsiteX1" fmla="*/ 53306 w 56347"/>
                    <a:gd name="connsiteY1" fmla="*/ 32803 h 82009"/>
                    <a:gd name="connsiteX2" fmla="*/ 49205 w 56347"/>
                    <a:gd name="connsiteY2" fmla="*/ 61507 h 82009"/>
                    <a:gd name="connsiteX3" fmla="*/ 24602 w 56347"/>
                    <a:gd name="connsiteY3" fmla="*/ 77908 h 82009"/>
                    <a:gd name="connsiteX4" fmla="*/ 0 w 56347"/>
                    <a:gd name="connsiteY4" fmla="*/ 82009 h 82009"/>
                    <a:gd name="connsiteX5" fmla="*/ 0 w 56347"/>
                    <a:gd name="connsiteY5" fmla="*/ 82009 h 82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347" h="82009">
                      <a:moveTo>
                        <a:pt x="8201" y="0"/>
                      </a:moveTo>
                      <a:cubicBezTo>
                        <a:pt x="27336" y="11276"/>
                        <a:pt x="46472" y="22552"/>
                        <a:pt x="53306" y="32803"/>
                      </a:cubicBezTo>
                      <a:cubicBezTo>
                        <a:pt x="60140" y="43054"/>
                        <a:pt x="53989" y="53990"/>
                        <a:pt x="49205" y="61507"/>
                      </a:cubicBezTo>
                      <a:cubicBezTo>
                        <a:pt x="44421" y="69024"/>
                        <a:pt x="32803" y="74491"/>
                        <a:pt x="24602" y="77908"/>
                      </a:cubicBezTo>
                      <a:cubicBezTo>
                        <a:pt x="16401" y="81325"/>
                        <a:pt x="0" y="82009"/>
                        <a:pt x="0" y="82009"/>
                      </a:cubicBezTo>
                      <a:lnTo>
                        <a:pt x="0" y="82009"/>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324" name="Picture 9"/>
              <p:cNvPicPr>
                <a:picLocks noChangeAspect="1" noChangeArrowheads="1"/>
              </p:cNvPicPr>
              <p:nvPr/>
            </p:nvPicPr>
            <p:blipFill rotWithShape="1">
              <a:blip r:embed="rId7">
                <a:extLst>
                  <a:ext uri="{28A0092B-C50C-407E-A947-70E740481C1C}">
                    <a14:useLocalDpi xmlns:a14="http://schemas.microsoft.com/office/drawing/2010/main" val="0"/>
                  </a:ext>
                </a:extLst>
              </a:blip>
              <a:srcRect l="16677" r="58380" b="76444"/>
              <a:stretch/>
            </p:blipFill>
            <p:spPr bwMode="auto">
              <a:xfrm rot="20952438">
                <a:off x="6672115" y="4104222"/>
                <a:ext cx="586096" cy="3971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25" name="角丸四角形 324"/>
              <p:cNvSpPr/>
              <p:nvPr/>
            </p:nvSpPr>
            <p:spPr>
              <a:xfrm>
                <a:off x="6055907" y="4052860"/>
                <a:ext cx="2051338" cy="1443967"/>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12" name="角丸四角形 311"/>
            <p:cNvSpPr/>
            <p:nvPr/>
          </p:nvSpPr>
          <p:spPr>
            <a:xfrm>
              <a:off x="5581333" y="5457972"/>
              <a:ext cx="1620914" cy="333603"/>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ja-JP" altLang="en-US" sz="1900" b="1" dirty="0">
                  <a:solidFill>
                    <a:schemeClr val="tx2"/>
                  </a:solidFill>
                  <a:latin typeface="+mn-ea"/>
                </a:rPr>
                <a:t>○喫煙可能</a:t>
              </a:r>
              <a:r>
                <a:rPr lang="ja-JP" altLang="en-US" sz="1500" b="1" dirty="0">
                  <a:solidFill>
                    <a:schemeClr val="tx2"/>
                  </a:solidFill>
                  <a:latin typeface="+mn-ea"/>
                </a:rPr>
                <a:t>（</a:t>
              </a:r>
              <a:r>
                <a:rPr lang="en-US" altLang="ja-JP" sz="1500" b="1" dirty="0">
                  <a:solidFill>
                    <a:schemeClr val="tx2"/>
                  </a:solidFill>
                  <a:latin typeface="+mn-ea"/>
                </a:rPr>
                <a:t>※</a:t>
              </a:r>
              <a:r>
                <a:rPr lang="ja-JP" altLang="en-US" sz="1500" b="1" dirty="0">
                  <a:solidFill>
                    <a:schemeClr val="tx2"/>
                  </a:solidFill>
                  <a:latin typeface="+mn-ea"/>
                </a:rPr>
                <a:t>）</a:t>
              </a:r>
              <a:r>
                <a:rPr lang="ja-JP" altLang="en-US" sz="1900" b="1" dirty="0">
                  <a:solidFill>
                    <a:schemeClr val="tx2"/>
                  </a:solidFill>
                  <a:latin typeface="+mn-ea"/>
                </a:rPr>
                <a:t>　</a:t>
              </a:r>
              <a:endParaRPr lang="en-US" altLang="ja-JP" sz="1900" b="1" dirty="0">
                <a:solidFill>
                  <a:schemeClr val="tx2"/>
                </a:solidFill>
                <a:latin typeface="+mn-ea"/>
              </a:endParaRPr>
            </a:p>
          </p:txBody>
        </p:sp>
      </p:grpSp>
      <p:grpSp>
        <p:nvGrpSpPr>
          <p:cNvPr id="170" name="図形グループ 8"/>
          <p:cNvGrpSpPr/>
          <p:nvPr/>
        </p:nvGrpSpPr>
        <p:grpSpPr>
          <a:xfrm>
            <a:off x="124097" y="3425488"/>
            <a:ext cx="4115985" cy="2167200"/>
            <a:chOff x="96026" y="2318919"/>
            <a:chExt cx="3606192" cy="1548002"/>
          </a:xfrm>
        </p:grpSpPr>
        <p:cxnSp>
          <p:nvCxnSpPr>
            <p:cNvPr id="174" name="直線コネクタ 173"/>
            <p:cNvCxnSpPr/>
            <p:nvPr/>
          </p:nvCxnSpPr>
          <p:spPr>
            <a:xfrm>
              <a:off x="1629957" y="3246025"/>
              <a:ext cx="1" cy="15969"/>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80" name="角丸四角形 179"/>
            <p:cNvSpPr/>
            <p:nvPr/>
          </p:nvSpPr>
          <p:spPr>
            <a:xfrm>
              <a:off x="96026" y="2318919"/>
              <a:ext cx="1840110" cy="1548002"/>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81" name="グループ化 180"/>
            <p:cNvGrpSpPr/>
            <p:nvPr/>
          </p:nvGrpSpPr>
          <p:grpSpPr>
            <a:xfrm>
              <a:off x="989796" y="2564907"/>
              <a:ext cx="2712422" cy="1201154"/>
              <a:chOff x="-219991" y="3585699"/>
              <a:chExt cx="4712234" cy="853798"/>
            </a:xfrm>
          </p:grpSpPr>
          <p:pic>
            <p:nvPicPr>
              <p:cNvPr id="217" name="Picture 9"/>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16677" r="20007"/>
              <a:stretch/>
            </p:blipFill>
            <p:spPr bwMode="auto">
              <a:xfrm>
                <a:off x="-219991" y="3585699"/>
                <a:ext cx="1203290" cy="8537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8" name="円/楕円 217"/>
              <p:cNvSpPr/>
              <p:nvPr/>
            </p:nvSpPr>
            <p:spPr>
              <a:xfrm>
                <a:off x="4367491" y="4269112"/>
                <a:ext cx="124752" cy="2322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185" name="Picture 9"/>
            <p:cNvPicPr>
              <a:picLocks noChangeAspect="1" noChangeArrowheads="1"/>
            </p:cNvPicPr>
            <p:nvPr/>
          </p:nvPicPr>
          <p:blipFill rotWithShape="1">
            <a:blip r:embed="rId7">
              <a:extLst>
                <a:ext uri="{28A0092B-C50C-407E-A947-70E740481C1C}">
                  <a14:useLocalDpi xmlns:a14="http://schemas.microsoft.com/office/drawing/2010/main" val="0"/>
                </a:ext>
              </a:extLst>
            </a:blip>
            <a:srcRect l="16677" r="58380" b="76444"/>
            <a:stretch/>
          </p:blipFill>
          <p:spPr bwMode="auto">
            <a:xfrm rot="20952438">
              <a:off x="651686" y="2449793"/>
              <a:ext cx="586099" cy="3971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87" name="グループ化 186"/>
            <p:cNvGrpSpPr/>
            <p:nvPr/>
          </p:nvGrpSpPr>
          <p:grpSpPr>
            <a:xfrm>
              <a:off x="394627" y="2750020"/>
              <a:ext cx="360002" cy="973001"/>
              <a:chOff x="1125299" y="2767173"/>
              <a:chExt cx="497938" cy="950439"/>
            </a:xfrm>
          </p:grpSpPr>
          <p:grpSp>
            <p:nvGrpSpPr>
              <p:cNvPr id="193" name="グループ化 192"/>
              <p:cNvGrpSpPr/>
              <p:nvPr/>
            </p:nvGrpSpPr>
            <p:grpSpPr>
              <a:xfrm>
                <a:off x="1125299" y="2767173"/>
                <a:ext cx="497938" cy="950439"/>
                <a:chOff x="1125299" y="2767175"/>
                <a:chExt cx="702521" cy="1491453"/>
              </a:xfrm>
            </p:grpSpPr>
            <p:sp>
              <p:nvSpPr>
                <p:cNvPr id="206" name="角丸四角形 205"/>
                <p:cNvSpPr/>
                <p:nvPr/>
              </p:nvSpPr>
              <p:spPr>
                <a:xfrm>
                  <a:off x="1280592" y="3072145"/>
                  <a:ext cx="396000" cy="624328"/>
                </a:xfrm>
                <a:prstGeom prst="roundRect">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9" name="角丸四角形 208"/>
                <p:cNvSpPr/>
                <p:nvPr/>
              </p:nvSpPr>
              <p:spPr>
                <a:xfrm>
                  <a:off x="1280591" y="3609023"/>
                  <a:ext cx="127608" cy="648073"/>
                </a:xfrm>
                <a:prstGeom prst="roundRect">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0" name="角丸四角形 209"/>
                <p:cNvSpPr/>
                <p:nvPr/>
              </p:nvSpPr>
              <p:spPr>
                <a:xfrm>
                  <a:off x="1546718" y="3610557"/>
                  <a:ext cx="127608" cy="648071"/>
                </a:xfrm>
                <a:prstGeom prst="roundRect">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1" name="角丸四角形 6"/>
                <p:cNvSpPr/>
                <p:nvPr/>
              </p:nvSpPr>
              <p:spPr>
                <a:xfrm>
                  <a:off x="1605216" y="3072147"/>
                  <a:ext cx="222604" cy="624327"/>
                </a:xfrm>
                <a:custGeom>
                  <a:avLst/>
                  <a:gdLst>
                    <a:gd name="connsiteX0" fmla="*/ 0 w 72008"/>
                    <a:gd name="connsiteY0" fmla="*/ 12002 h 504056"/>
                    <a:gd name="connsiteX1" fmla="*/ 12002 w 72008"/>
                    <a:gd name="connsiteY1" fmla="*/ 0 h 504056"/>
                    <a:gd name="connsiteX2" fmla="*/ 60006 w 72008"/>
                    <a:gd name="connsiteY2" fmla="*/ 0 h 504056"/>
                    <a:gd name="connsiteX3" fmla="*/ 72008 w 72008"/>
                    <a:gd name="connsiteY3" fmla="*/ 12002 h 504056"/>
                    <a:gd name="connsiteX4" fmla="*/ 72008 w 72008"/>
                    <a:gd name="connsiteY4" fmla="*/ 492054 h 504056"/>
                    <a:gd name="connsiteX5" fmla="*/ 60006 w 72008"/>
                    <a:gd name="connsiteY5" fmla="*/ 504056 h 504056"/>
                    <a:gd name="connsiteX6" fmla="*/ 12002 w 72008"/>
                    <a:gd name="connsiteY6" fmla="*/ 504056 h 504056"/>
                    <a:gd name="connsiteX7" fmla="*/ 0 w 72008"/>
                    <a:gd name="connsiteY7" fmla="*/ 492054 h 504056"/>
                    <a:gd name="connsiteX8" fmla="*/ 0 w 72008"/>
                    <a:gd name="connsiteY8" fmla="*/ 12002 h 504056"/>
                    <a:gd name="connsiteX0" fmla="*/ 0 w 72008"/>
                    <a:gd name="connsiteY0" fmla="*/ 21527 h 504056"/>
                    <a:gd name="connsiteX1" fmla="*/ 12002 w 72008"/>
                    <a:gd name="connsiteY1" fmla="*/ 0 h 504056"/>
                    <a:gd name="connsiteX2" fmla="*/ 60006 w 72008"/>
                    <a:gd name="connsiteY2" fmla="*/ 0 h 504056"/>
                    <a:gd name="connsiteX3" fmla="*/ 72008 w 72008"/>
                    <a:gd name="connsiteY3" fmla="*/ 12002 h 504056"/>
                    <a:gd name="connsiteX4" fmla="*/ 72008 w 72008"/>
                    <a:gd name="connsiteY4" fmla="*/ 492054 h 504056"/>
                    <a:gd name="connsiteX5" fmla="*/ 60006 w 72008"/>
                    <a:gd name="connsiteY5" fmla="*/ 504056 h 504056"/>
                    <a:gd name="connsiteX6" fmla="*/ 12002 w 72008"/>
                    <a:gd name="connsiteY6" fmla="*/ 504056 h 504056"/>
                    <a:gd name="connsiteX7" fmla="*/ 0 w 72008"/>
                    <a:gd name="connsiteY7" fmla="*/ 492054 h 504056"/>
                    <a:gd name="connsiteX8" fmla="*/ 0 w 72008"/>
                    <a:gd name="connsiteY8" fmla="*/ 21527 h 504056"/>
                    <a:gd name="connsiteX0" fmla="*/ 0 w 72008"/>
                    <a:gd name="connsiteY0" fmla="*/ 21527 h 504056"/>
                    <a:gd name="connsiteX1" fmla="*/ 12002 w 72008"/>
                    <a:gd name="connsiteY1" fmla="*/ 0 h 504056"/>
                    <a:gd name="connsiteX2" fmla="*/ 60006 w 72008"/>
                    <a:gd name="connsiteY2" fmla="*/ 0 h 504056"/>
                    <a:gd name="connsiteX3" fmla="*/ 72008 w 72008"/>
                    <a:gd name="connsiteY3" fmla="*/ 12002 h 504056"/>
                    <a:gd name="connsiteX4" fmla="*/ 72008 w 72008"/>
                    <a:gd name="connsiteY4" fmla="*/ 492054 h 504056"/>
                    <a:gd name="connsiteX5" fmla="*/ 60006 w 72008"/>
                    <a:gd name="connsiteY5" fmla="*/ 504056 h 504056"/>
                    <a:gd name="connsiteX6" fmla="*/ 12002 w 72008"/>
                    <a:gd name="connsiteY6" fmla="*/ 504056 h 504056"/>
                    <a:gd name="connsiteX7" fmla="*/ 0 w 72008"/>
                    <a:gd name="connsiteY7" fmla="*/ 492054 h 504056"/>
                    <a:gd name="connsiteX8" fmla="*/ 0 w 72008"/>
                    <a:gd name="connsiteY8" fmla="*/ 21527 h 504056"/>
                    <a:gd name="connsiteX0" fmla="*/ 0 w 72008"/>
                    <a:gd name="connsiteY0" fmla="*/ 21527 h 504056"/>
                    <a:gd name="connsiteX1" fmla="*/ 12002 w 72008"/>
                    <a:gd name="connsiteY1" fmla="*/ 0 h 504056"/>
                    <a:gd name="connsiteX2" fmla="*/ 60006 w 72008"/>
                    <a:gd name="connsiteY2" fmla="*/ 0 h 504056"/>
                    <a:gd name="connsiteX3" fmla="*/ 72008 w 72008"/>
                    <a:gd name="connsiteY3" fmla="*/ 12002 h 504056"/>
                    <a:gd name="connsiteX4" fmla="*/ 72008 w 72008"/>
                    <a:gd name="connsiteY4" fmla="*/ 492054 h 504056"/>
                    <a:gd name="connsiteX5" fmla="*/ 60006 w 72008"/>
                    <a:gd name="connsiteY5" fmla="*/ 504056 h 504056"/>
                    <a:gd name="connsiteX6" fmla="*/ 12002 w 72008"/>
                    <a:gd name="connsiteY6" fmla="*/ 504056 h 504056"/>
                    <a:gd name="connsiteX7" fmla="*/ 19050 w 72008"/>
                    <a:gd name="connsiteY7" fmla="*/ 492054 h 504056"/>
                    <a:gd name="connsiteX8" fmla="*/ 0 w 72008"/>
                    <a:gd name="connsiteY8" fmla="*/ 21527 h 504056"/>
                    <a:gd name="connsiteX0" fmla="*/ 0 w 72008"/>
                    <a:gd name="connsiteY0" fmla="*/ 21527 h 504056"/>
                    <a:gd name="connsiteX1" fmla="*/ 12002 w 72008"/>
                    <a:gd name="connsiteY1" fmla="*/ 0 h 504056"/>
                    <a:gd name="connsiteX2" fmla="*/ 60006 w 72008"/>
                    <a:gd name="connsiteY2" fmla="*/ 0 h 504056"/>
                    <a:gd name="connsiteX3" fmla="*/ 52958 w 72008"/>
                    <a:gd name="connsiteY3" fmla="*/ 26290 h 504056"/>
                    <a:gd name="connsiteX4" fmla="*/ 72008 w 72008"/>
                    <a:gd name="connsiteY4" fmla="*/ 492054 h 504056"/>
                    <a:gd name="connsiteX5" fmla="*/ 60006 w 72008"/>
                    <a:gd name="connsiteY5" fmla="*/ 504056 h 504056"/>
                    <a:gd name="connsiteX6" fmla="*/ 12002 w 72008"/>
                    <a:gd name="connsiteY6" fmla="*/ 504056 h 504056"/>
                    <a:gd name="connsiteX7" fmla="*/ 19050 w 72008"/>
                    <a:gd name="connsiteY7" fmla="*/ 492054 h 504056"/>
                    <a:gd name="connsiteX8" fmla="*/ 0 w 72008"/>
                    <a:gd name="connsiteY8" fmla="*/ 21527 h 504056"/>
                    <a:gd name="connsiteX0" fmla="*/ 0 w 81533"/>
                    <a:gd name="connsiteY0" fmla="*/ 21527 h 504056"/>
                    <a:gd name="connsiteX1" fmla="*/ 12002 w 81533"/>
                    <a:gd name="connsiteY1" fmla="*/ 0 h 504056"/>
                    <a:gd name="connsiteX2" fmla="*/ 60006 w 81533"/>
                    <a:gd name="connsiteY2" fmla="*/ 0 h 504056"/>
                    <a:gd name="connsiteX3" fmla="*/ 81533 w 81533"/>
                    <a:gd name="connsiteY3" fmla="*/ 31053 h 504056"/>
                    <a:gd name="connsiteX4" fmla="*/ 72008 w 81533"/>
                    <a:gd name="connsiteY4" fmla="*/ 492054 h 504056"/>
                    <a:gd name="connsiteX5" fmla="*/ 60006 w 81533"/>
                    <a:gd name="connsiteY5" fmla="*/ 504056 h 504056"/>
                    <a:gd name="connsiteX6" fmla="*/ 12002 w 81533"/>
                    <a:gd name="connsiteY6" fmla="*/ 504056 h 504056"/>
                    <a:gd name="connsiteX7" fmla="*/ 19050 w 81533"/>
                    <a:gd name="connsiteY7" fmla="*/ 492054 h 504056"/>
                    <a:gd name="connsiteX8" fmla="*/ 0 w 81533"/>
                    <a:gd name="connsiteY8" fmla="*/ 21527 h 504056"/>
                    <a:gd name="connsiteX0" fmla="*/ 0 w 98293"/>
                    <a:gd name="connsiteY0" fmla="*/ 21527 h 504056"/>
                    <a:gd name="connsiteX1" fmla="*/ 12002 w 98293"/>
                    <a:gd name="connsiteY1" fmla="*/ 0 h 504056"/>
                    <a:gd name="connsiteX2" fmla="*/ 60006 w 98293"/>
                    <a:gd name="connsiteY2" fmla="*/ 0 h 504056"/>
                    <a:gd name="connsiteX3" fmla="*/ 81533 w 98293"/>
                    <a:gd name="connsiteY3" fmla="*/ 31053 h 504056"/>
                    <a:gd name="connsiteX4" fmla="*/ 98103 w 98293"/>
                    <a:gd name="connsiteY4" fmla="*/ 470347 h 504056"/>
                    <a:gd name="connsiteX5" fmla="*/ 72008 w 98293"/>
                    <a:gd name="connsiteY5" fmla="*/ 492054 h 504056"/>
                    <a:gd name="connsiteX6" fmla="*/ 60006 w 98293"/>
                    <a:gd name="connsiteY6" fmla="*/ 504056 h 504056"/>
                    <a:gd name="connsiteX7" fmla="*/ 12002 w 98293"/>
                    <a:gd name="connsiteY7" fmla="*/ 504056 h 504056"/>
                    <a:gd name="connsiteX8" fmla="*/ 19050 w 98293"/>
                    <a:gd name="connsiteY8" fmla="*/ 492054 h 504056"/>
                    <a:gd name="connsiteX9" fmla="*/ 0 w 98293"/>
                    <a:gd name="connsiteY9" fmla="*/ 21527 h 504056"/>
                    <a:gd name="connsiteX0" fmla="*/ 0 w 98293"/>
                    <a:gd name="connsiteY0" fmla="*/ 21527 h 504056"/>
                    <a:gd name="connsiteX1" fmla="*/ 12002 w 98293"/>
                    <a:gd name="connsiteY1" fmla="*/ 0 h 504056"/>
                    <a:gd name="connsiteX2" fmla="*/ 60006 w 98293"/>
                    <a:gd name="connsiteY2" fmla="*/ 0 h 504056"/>
                    <a:gd name="connsiteX3" fmla="*/ 81533 w 98293"/>
                    <a:gd name="connsiteY3" fmla="*/ 31053 h 504056"/>
                    <a:gd name="connsiteX4" fmla="*/ 98103 w 98293"/>
                    <a:gd name="connsiteY4" fmla="*/ 470347 h 504056"/>
                    <a:gd name="connsiteX5" fmla="*/ 72008 w 98293"/>
                    <a:gd name="connsiteY5" fmla="*/ 492054 h 504056"/>
                    <a:gd name="connsiteX6" fmla="*/ 60006 w 98293"/>
                    <a:gd name="connsiteY6" fmla="*/ 504056 h 504056"/>
                    <a:gd name="connsiteX7" fmla="*/ 12002 w 98293"/>
                    <a:gd name="connsiteY7" fmla="*/ 504056 h 504056"/>
                    <a:gd name="connsiteX8" fmla="*/ 52387 w 98293"/>
                    <a:gd name="connsiteY8" fmla="*/ 468241 h 504056"/>
                    <a:gd name="connsiteX9" fmla="*/ 0 w 98293"/>
                    <a:gd name="connsiteY9" fmla="*/ 21527 h 504056"/>
                    <a:gd name="connsiteX0" fmla="*/ 0 w 98293"/>
                    <a:gd name="connsiteY0" fmla="*/ 21527 h 504056"/>
                    <a:gd name="connsiteX1" fmla="*/ 12002 w 98293"/>
                    <a:gd name="connsiteY1" fmla="*/ 0 h 504056"/>
                    <a:gd name="connsiteX2" fmla="*/ 60006 w 98293"/>
                    <a:gd name="connsiteY2" fmla="*/ 0 h 504056"/>
                    <a:gd name="connsiteX3" fmla="*/ 81533 w 98293"/>
                    <a:gd name="connsiteY3" fmla="*/ 31053 h 504056"/>
                    <a:gd name="connsiteX4" fmla="*/ 98103 w 98293"/>
                    <a:gd name="connsiteY4" fmla="*/ 470347 h 504056"/>
                    <a:gd name="connsiteX5" fmla="*/ 72008 w 98293"/>
                    <a:gd name="connsiteY5" fmla="*/ 492054 h 504056"/>
                    <a:gd name="connsiteX6" fmla="*/ 60006 w 98293"/>
                    <a:gd name="connsiteY6" fmla="*/ 504056 h 504056"/>
                    <a:gd name="connsiteX7" fmla="*/ 12002 w 98293"/>
                    <a:gd name="connsiteY7" fmla="*/ 504056 h 504056"/>
                    <a:gd name="connsiteX8" fmla="*/ 38099 w 98293"/>
                    <a:gd name="connsiteY8" fmla="*/ 468241 h 504056"/>
                    <a:gd name="connsiteX9" fmla="*/ 0 w 98293"/>
                    <a:gd name="connsiteY9" fmla="*/ 21527 h 504056"/>
                    <a:gd name="connsiteX0" fmla="*/ 0 w 98293"/>
                    <a:gd name="connsiteY0" fmla="*/ 21527 h 504056"/>
                    <a:gd name="connsiteX1" fmla="*/ 12002 w 98293"/>
                    <a:gd name="connsiteY1" fmla="*/ 0 h 504056"/>
                    <a:gd name="connsiteX2" fmla="*/ 60006 w 98293"/>
                    <a:gd name="connsiteY2" fmla="*/ 0 h 504056"/>
                    <a:gd name="connsiteX3" fmla="*/ 81533 w 98293"/>
                    <a:gd name="connsiteY3" fmla="*/ 31053 h 504056"/>
                    <a:gd name="connsiteX4" fmla="*/ 98103 w 98293"/>
                    <a:gd name="connsiteY4" fmla="*/ 470347 h 504056"/>
                    <a:gd name="connsiteX5" fmla="*/ 72008 w 98293"/>
                    <a:gd name="connsiteY5" fmla="*/ 492054 h 504056"/>
                    <a:gd name="connsiteX6" fmla="*/ 60006 w 98293"/>
                    <a:gd name="connsiteY6" fmla="*/ 504056 h 504056"/>
                    <a:gd name="connsiteX7" fmla="*/ 12002 w 98293"/>
                    <a:gd name="connsiteY7" fmla="*/ 504056 h 504056"/>
                    <a:gd name="connsiteX8" fmla="*/ 38099 w 98293"/>
                    <a:gd name="connsiteY8" fmla="*/ 468241 h 504056"/>
                    <a:gd name="connsiteX9" fmla="*/ 0 w 98293"/>
                    <a:gd name="connsiteY9" fmla="*/ 21527 h 504056"/>
                    <a:gd name="connsiteX0" fmla="*/ 0 w 98293"/>
                    <a:gd name="connsiteY0" fmla="*/ 21527 h 506437"/>
                    <a:gd name="connsiteX1" fmla="*/ 12002 w 98293"/>
                    <a:gd name="connsiteY1" fmla="*/ 0 h 506437"/>
                    <a:gd name="connsiteX2" fmla="*/ 60006 w 98293"/>
                    <a:gd name="connsiteY2" fmla="*/ 0 h 506437"/>
                    <a:gd name="connsiteX3" fmla="*/ 81533 w 98293"/>
                    <a:gd name="connsiteY3" fmla="*/ 31053 h 506437"/>
                    <a:gd name="connsiteX4" fmla="*/ 98103 w 98293"/>
                    <a:gd name="connsiteY4" fmla="*/ 470347 h 506437"/>
                    <a:gd name="connsiteX5" fmla="*/ 72008 w 98293"/>
                    <a:gd name="connsiteY5" fmla="*/ 492054 h 506437"/>
                    <a:gd name="connsiteX6" fmla="*/ 60006 w 98293"/>
                    <a:gd name="connsiteY6" fmla="*/ 504056 h 506437"/>
                    <a:gd name="connsiteX7" fmla="*/ 33434 w 98293"/>
                    <a:gd name="connsiteY7" fmla="*/ 506437 h 506437"/>
                    <a:gd name="connsiteX8" fmla="*/ 38099 w 98293"/>
                    <a:gd name="connsiteY8" fmla="*/ 468241 h 506437"/>
                    <a:gd name="connsiteX9" fmla="*/ 0 w 98293"/>
                    <a:gd name="connsiteY9" fmla="*/ 21527 h 506437"/>
                    <a:gd name="connsiteX0" fmla="*/ 0 w 98293"/>
                    <a:gd name="connsiteY0" fmla="*/ 21527 h 506437"/>
                    <a:gd name="connsiteX1" fmla="*/ 12002 w 98293"/>
                    <a:gd name="connsiteY1" fmla="*/ 0 h 506437"/>
                    <a:gd name="connsiteX2" fmla="*/ 60006 w 98293"/>
                    <a:gd name="connsiteY2" fmla="*/ 0 h 506437"/>
                    <a:gd name="connsiteX3" fmla="*/ 81533 w 98293"/>
                    <a:gd name="connsiteY3" fmla="*/ 31053 h 506437"/>
                    <a:gd name="connsiteX4" fmla="*/ 98103 w 98293"/>
                    <a:gd name="connsiteY4" fmla="*/ 470347 h 506437"/>
                    <a:gd name="connsiteX5" fmla="*/ 93341 w 98293"/>
                    <a:gd name="connsiteY5" fmla="*/ 496540 h 506437"/>
                    <a:gd name="connsiteX6" fmla="*/ 72008 w 98293"/>
                    <a:gd name="connsiteY6" fmla="*/ 492054 h 506437"/>
                    <a:gd name="connsiteX7" fmla="*/ 60006 w 98293"/>
                    <a:gd name="connsiteY7" fmla="*/ 504056 h 506437"/>
                    <a:gd name="connsiteX8" fmla="*/ 33434 w 98293"/>
                    <a:gd name="connsiteY8" fmla="*/ 506437 h 506437"/>
                    <a:gd name="connsiteX9" fmla="*/ 38099 w 98293"/>
                    <a:gd name="connsiteY9" fmla="*/ 468241 h 506437"/>
                    <a:gd name="connsiteX10" fmla="*/ 0 w 98293"/>
                    <a:gd name="connsiteY10" fmla="*/ 21527 h 506437"/>
                    <a:gd name="connsiteX0" fmla="*/ 0 w 98293"/>
                    <a:gd name="connsiteY0" fmla="*/ 21527 h 506437"/>
                    <a:gd name="connsiteX1" fmla="*/ 12002 w 98293"/>
                    <a:gd name="connsiteY1" fmla="*/ 0 h 506437"/>
                    <a:gd name="connsiteX2" fmla="*/ 60006 w 98293"/>
                    <a:gd name="connsiteY2" fmla="*/ 0 h 506437"/>
                    <a:gd name="connsiteX3" fmla="*/ 81533 w 98293"/>
                    <a:gd name="connsiteY3" fmla="*/ 31053 h 506437"/>
                    <a:gd name="connsiteX4" fmla="*/ 98103 w 98293"/>
                    <a:gd name="connsiteY4" fmla="*/ 439391 h 506437"/>
                    <a:gd name="connsiteX5" fmla="*/ 93341 w 98293"/>
                    <a:gd name="connsiteY5" fmla="*/ 496540 h 506437"/>
                    <a:gd name="connsiteX6" fmla="*/ 72008 w 98293"/>
                    <a:gd name="connsiteY6" fmla="*/ 492054 h 506437"/>
                    <a:gd name="connsiteX7" fmla="*/ 60006 w 98293"/>
                    <a:gd name="connsiteY7" fmla="*/ 504056 h 506437"/>
                    <a:gd name="connsiteX8" fmla="*/ 33434 w 98293"/>
                    <a:gd name="connsiteY8" fmla="*/ 506437 h 506437"/>
                    <a:gd name="connsiteX9" fmla="*/ 38099 w 98293"/>
                    <a:gd name="connsiteY9" fmla="*/ 468241 h 506437"/>
                    <a:gd name="connsiteX10" fmla="*/ 0 w 98293"/>
                    <a:gd name="connsiteY10" fmla="*/ 21527 h 506437"/>
                    <a:gd name="connsiteX0" fmla="*/ 0 w 98237"/>
                    <a:gd name="connsiteY0" fmla="*/ 21527 h 506437"/>
                    <a:gd name="connsiteX1" fmla="*/ 12002 w 98237"/>
                    <a:gd name="connsiteY1" fmla="*/ 0 h 506437"/>
                    <a:gd name="connsiteX2" fmla="*/ 60006 w 98237"/>
                    <a:gd name="connsiteY2" fmla="*/ 0 h 506437"/>
                    <a:gd name="connsiteX3" fmla="*/ 72008 w 98237"/>
                    <a:gd name="connsiteY3" fmla="*/ 31053 h 506437"/>
                    <a:gd name="connsiteX4" fmla="*/ 98103 w 98237"/>
                    <a:gd name="connsiteY4" fmla="*/ 439391 h 506437"/>
                    <a:gd name="connsiteX5" fmla="*/ 93341 w 98237"/>
                    <a:gd name="connsiteY5" fmla="*/ 496540 h 506437"/>
                    <a:gd name="connsiteX6" fmla="*/ 72008 w 98237"/>
                    <a:gd name="connsiteY6" fmla="*/ 492054 h 506437"/>
                    <a:gd name="connsiteX7" fmla="*/ 60006 w 98237"/>
                    <a:gd name="connsiteY7" fmla="*/ 504056 h 506437"/>
                    <a:gd name="connsiteX8" fmla="*/ 33434 w 98237"/>
                    <a:gd name="connsiteY8" fmla="*/ 506437 h 506437"/>
                    <a:gd name="connsiteX9" fmla="*/ 38099 w 98237"/>
                    <a:gd name="connsiteY9" fmla="*/ 468241 h 506437"/>
                    <a:gd name="connsiteX10" fmla="*/ 0 w 98237"/>
                    <a:gd name="connsiteY10" fmla="*/ 21527 h 506437"/>
                    <a:gd name="connsiteX0" fmla="*/ 0 w 98552"/>
                    <a:gd name="connsiteY0" fmla="*/ 21527 h 506437"/>
                    <a:gd name="connsiteX1" fmla="*/ 12002 w 98552"/>
                    <a:gd name="connsiteY1" fmla="*/ 0 h 506437"/>
                    <a:gd name="connsiteX2" fmla="*/ 60006 w 98552"/>
                    <a:gd name="connsiteY2" fmla="*/ 0 h 506437"/>
                    <a:gd name="connsiteX3" fmla="*/ 72008 w 98552"/>
                    <a:gd name="connsiteY3" fmla="*/ 31053 h 506437"/>
                    <a:gd name="connsiteX4" fmla="*/ 98103 w 98552"/>
                    <a:gd name="connsiteY4" fmla="*/ 439391 h 506437"/>
                    <a:gd name="connsiteX5" fmla="*/ 93341 w 98552"/>
                    <a:gd name="connsiteY5" fmla="*/ 496540 h 506437"/>
                    <a:gd name="connsiteX6" fmla="*/ 72008 w 98552"/>
                    <a:gd name="connsiteY6" fmla="*/ 492054 h 506437"/>
                    <a:gd name="connsiteX7" fmla="*/ 60006 w 98552"/>
                    <a:gd name="connsiteY7" fmla="*/ 504056 h 506437"/>
                    <a:gd name="connsiteX8" fmla="*/ 33434 w 98552"/>
                    <a:gd name="connsiteY8" fmla="*/ 506437 h 506437"/>
                    <a:gd name="connsiteX9" fmla="*/ 38099 w 98552"/>
                    <a:gd name="connsiteY9" fmla="*/ 468241 h 506437"/>
                    <a:gd name="connsiteX10" fmla="*/ 0 w 98552"/>
                    <a:gd name="connsiteY10" fmla="*/ 21527 h 506437"/>
                    <a:gd name="connsiteX0" fmla="*/ 0 w 98552"/>
                    <a:gd name="connsiteY0" fmla="*/ 21527 h 510808"/>
                    <a:gd name="connsiteX1" fmla="*/ 12002 w 98552"/>
                    <a:gd name="connsiteY1" fmla="*/ 0 h 510808"/>
                    <a:gd name="connsiteX2" fmla="*/ 60006 w 98552"/>
                    <a:gd name="connsiteY2" fmla="*/ 0 h 510808"/>
                    <a:gd name="connsiteX3" fmla="*/ 72008 w 98552"/>
                    <a:gd name="connsiteY3" fmla="*/ 31053 h 510808"/>
                    <a:gd name="connsiteX4" fmla="*/ 98103 w 98552"/>
                    <a:gd name="connsiteY4" fmla="*/ 439391 h 510808"/>
                    <a:gd name="connsiteX5" fmla="*/ 93341 w 98552"/>
                    <a:gd name="connsiteY5" fmla="*/ 496540 h 510808"/>
                    <a:gd name="connsiteX6" fmla="*/ 79152 w 98552"/>
                    <a:gd name="connsiteY6" fmla="*/ 508723 h 510808"/>
                    <a:gd name="connsiteX7" fmla="*/ 60006 w 98552"/>
                    <a:gd name="connsiteY7" fmla="*/ 504056 h 510808"/>
                    <a:gd name="connsiteX8" fmla="*/ 33434 w 98552"/>
                    <a:gd name="connsiteY8" fmla="*/ 506437 h 510808"/>
                    <a:gd name="connsiteX9" fmla="*/ 38099 w 98552"/>
                    <a:gd name="connsiteY9" fmla="*/ 468241 h 510808"/>
                    <a:gd name="connsiteX10" fmla="*/ 0 w 98552"/>
                    <a:gd name="connsiteY10" fmla="*/ 21527 h 510808"/>
                    <a:gd name="connsiteX0" fmla="*/ 0 w 128383"/>
                    <a:gd name="connsiteY0" fmla="*/ 66770 h 510808"/>
                    <a:gd name="connsiteX1" fmla="*/ 41833 w 128383"/>
                    <a:gd name="connsiteY1" fmla="*/ 0 h 510808"/>
                    <a:gd name="connsiteX2" fmla="*/ 89837 w 128383"/>
                    <a:gd name="connsiteY2" fmla="*/ 0 h 510808"/>
                    <a:gd name="connsiteX3" fmla="*/ 101839 w 128383"/>
                    <a:gd name="connsiteY3" fmla="*/ 31053 h 510808"/>
                    <a:gd name="connsiteX4" fmla="*/ 127934 w 128383"/>
                    <a:gd name="connsiteY4" fmla="*/ 439391 h 510808"/>
                    <a:gd name="connsiteX5" fmla="*/ 123172 w 128383"/>
                    <a:gd name="connsiteY5" fmla="*/ 496540 h 510808"/>
                    <a:gd name="connsiteX6" fmla="*/ 108983 w 128383"/>
                    <a:gd name="connsiteY6" fmla="*/ 508723 h 510808"/>
                    <a:gd name="connsiteX7" fmla="*/ 89837 w 128383"/>
                    <a:gd name="connsiteY7" fmla="*/ 504056 h 510808"/>
                    <a:gd name="connsiteX8" fmla="*/ 63265 w 128383"/>
                    <a:gd name="connsiteY8" fmla="*/ 506437 h 510808"/>
                    <a:gd name="connsiteX9" fmla="*/ 67930 w 128383"/>
                    <a:gd name="connsiteY9" fmla="*/ 468241 h 510808"/>
                    <a:gd name="connsiteX10" fmla="*/ 0 w 128383"/>
                    <a:gd name="connsiteY10" fmla="*/ 66770 h 510808"/>
                    <a:gd name="connsiteX0" fmla="*/ 60057 w 188440"/>
                    <a:gd name="connsiteY0" fmla="*/ 66770 h 510808"/>
                    <a:gd name="connsiteX1" fmla="*/ 466 w 188440"/>
                    <a:gd name="connsiteY1" fmla="*/ 0 h 510808"/>
                    <a:gd name="connsiteX2" fmla="*/ 149894 w 188440"/>
                    <a:gd name="connsiteY2" fmla="*/ 0 h 510808"/>
                    <a:gd name="connsiteX3" fmla="*/ 161896 w 188440"/>
                    <a:gd name="connsiteY3" fmla="*/ 31053 h 510808"/>
                    <a:gd name="connsiteX4" fmla="*/ 187991 w 188440"/>
                    <a:gd name="connsiteY4" fmla="*/ 439391 h 510808"/>
                    <a:gd name="connsiteX5" fmla="*/ 183229 w 188440"/>
                    <a:gd name="connsiteY5" fmla="*/ 496540 h 510808"/>
                    <a:gd name="connsiteX6" fmla="*/ 169040 w 188440"/>
                    <a:gd name="connsiteY6" fmla="*/ 508723 h 510808"/>
                    <a:gd name="connsiteX7" fmla="*/ 149894 w 188440"/>
                    <a:gd name="connsiteY7" fmla="*/ 504056 h 510808"/>
                    <a:gd name="connsiteX8" fmla="*/ 123322 w 188440"/>
                    <a:gd name="connsiteY8" fmla="*/ 506437 h 510808"/>
                    <a:gd name="connsiteX9" fmla="*/ 127987 w 188440"/>
                    <a:gd name="connsiteY9" fmla="*/ 468241 h 510808"/>
                    <a:gd name="connsiteX10" fmla="*/ 60057 w 188440"/>
                    <a:gd name="connsiteY10" fmla="*/ 66770 h 510808"/>
                    <a:gd name="connsiteX0" fmla="*/ 60057 w 188440"/>
                    <a:gd name="connsiteY0" fmla="*/ 66770 h 510808"/>
                    <a:gd name="connsiteX1" fmla="*/ 466 w 188440"/>
                    <a:gd name="connsiteY1" fmla="*/ 0 h 510808"/>
                    <a:gd name="connsiteX2" fmla="*/ 149894 w 188440"/>
                    <a:gd name="connsiteY2" fmla="*/ 0 h 510808"/>
                    <a:gd name="connsiteX3" fmla="*/ 161896 w 188440"/>
                    <a:gd name="connsiteY3" fmla="*/ 31053 h 510808"/>
                    <a:gd name="connsiteX4" fmla="*/ 187991 w 188440"/>
                    <a:gd name="connsiteY4" fmla="*/ 439391 h 510808"/>
                    <a:gd name="connsiteX5" fmla="*/ 183229 w 188440"/>
                    <a:gd name="connsiteY5" fmla="*/ 496540 h 510808"/>
                    <a:gd name="connsiteX6" fmla="*/ 169040 w 188440"/>
                    <a:gd name="connsiteY6" fmla="*/ 508723 h 510808"/>
                    <a:gd name="connsiteX7" fmla="*/ 149894 w 188440"/>
                    <a:gd name="connsiteY7" fmla="*/ 504056 h 510808"/>
                    <a:gd name="connsiteX8" fmla="*/ 123322 w 188440"/>
                    <a:gd name="connsiteY8" fmla="*/ 506437 h 510808"/>
                    <a:gd name="connsiteX9" fmla="*/ 127987 w 188440"/>
                    <a:gd name="connsiteY9" fmla="*/ 468241 h 510808"/>
                    <a:gd name="connsiteX10" fmla="*/ 60057 w 188440"/>
                    <a:gd name="connsiteY10" fmla="*/ 66770 h 510808"/>
                    <a:gd name="connsiteX0" fmla="*/ 60057 w 188440"/>
                    <a:gd name="connsiteY0" fmla="*/ 66770 h 510808"/>
                    <a:gd name="connsiteX1" fmla="*/ 466 w 188440"/>
                    <a:gd name="connsiteY1" fmla="*/ 0 h 510808"/>
                    <a:gd name="connsiteX2" fmla="*/ 146911 w 188440"/>
                    <a:gd name="connsiteY2" fmla="*/ 4763 h 510808"/>
                    <a:gd name="connsiteX3" fmla="*/ 161896 w 188440"/>
                    <a:gd name="connsiteY3" fmla="*/ 31053 h 510808"/>
                    <a:gd name="connsiteX4" fmla="*/ 187991 w 188440"/>
                    <a:gd name="connsiteY4" fmla="*/ 439391 h 510808"/>
                    <a:gd name="connsiteX5" fmla="*/ 183229 w 188440"/>
                    <a:gd name="connsiteY5" fmla="*/ 496540 h 510808"/>
                    <a:gd name="connsiteX6" fmla="*/ 169040 w 188440"/>
                    <a:gd name="connsiteY6" fmla="*/ 508723 h 510808"/>
                    <a:gd name="connsiteX7" fmla="*/ 149894 w 188440"/>
                    <a:gd name="connsiteY7" fmla="*/ 504056 h 510808"/>
                    <a:gd name="connsiteX8" fmla="*/ 123322 w 188440"/>
                    <a:gd name="connsiteY8" fmla="*/ 506437 h 510808"/>
                    <a:gd name="connsiteX9" fmla="*/ 127987 w 188440"/>
                    <a:gd name="connsiteY9" fmla="*/ 468241 h 510808"/>
                    <a:gd name="connsiteX10" fmla="*/ 60057 w 188440"/>
                    <a:gd name="connsiteY10" fmla="*/ 66770 h 510808"/>
                    <a:gd name="connsiteX0" fmla="*/ 60057 w 188440"/>
                    <a:gd name="connsiteY0" fmla="*/ 66770 h 510808"/>
                    <a:gd name="connsiteX1" fmla="*/ 466 w 188440"/>
                    <a:gd name="connsiteY1" fmla="*/ 0 h 510808"/>
                    <a:gd name="connsiteX2" fmla="*/ 152876 w 188440"/>
                    <a:gd name="connsiteY2" fmla="*/ 35720 h 510808"/>
                    <a:gd name="connsiteX3" fmla="*/ 161896 w 188440"/>
                    <a:gd name="connsiteY3" fmla="*/ 31053 h 510808"/>
                    <a:gd name="connsiteX4" fmla="*/ 187991 w 188440"/>
                    <a:gd name="connsiteY4" fmla="*/ 439391 h 510808"/>
                    <a:gd name="connsiteX5" fmla="*/ 183229 w 188440"/>
                    <a:gd name="connsiteY5" fmla="*/ 496540 h 510808"/>
                    <a:gd name="connsiteX6" fmla="*/ 169040 w 188440"/>
                    <a:gd name="connsiteY6" fmla="*/ 508723 h 510808"/>
                    <a:gd name="connsiteX7" fmla="*/ 149894 w 188440"/>
                    <a:gd name="connsiteY7" fmla="*/ 504056 h 510808"/>
                    <a:gd name="connsiteX8" fmla="*/ 123322 w 188440"/>
                    <a:gd name="connsiteY8" fmla="*/ 506437 h 510808"/>
                    <a:gd name="connsiteX9" fmla="*/ 127987 w 188440"/>
                    <a:gd name="connsiteY9" fmla="*/ 468241 h 510808"/>
                    <a:gd name="connsiteX10" fmla="*/ 60057 w 188440"/>
                    <a:gd name="connsiteY10" fmla="*/ 66770 h 510808"/>
                    <a:gd name="connsiteX0" fmla="*/ 60057 w 188603"/>
                    <a:gd name="connsiteY0" fmla="*/ 66770 h 510808"/>
                    <a:gd name="connsiteX1" fmla="*/ 466 w 188603"/>
                    <a:gd name="connsiteY1" fmla="*/ 0 h 510808"/>
                    <a:gd name="connsiteX2" fmla="*/ 152876 w 188603"/>
                    <a:gd name="connsiteY2" fmla="*/ 35720 h 510808"/>
                    <a:gd name="connsiteX3" fmla="*/ 164879 w 188603"/>
                    <a:gd name="connsiteY3" fmla="*/ 121540 h 510808"/>
                    <a:gd name="connsiteX4" fmla="*/ 187991 w 188603"/>
                    <a:gd name="connsiteY4" fmla="*/ 439391 h 510808"/>
                    <a:gd name="connsiteX5" fmla="*/ 183229 w 188603"/>
                    <a:gd name="connsiteY5" fmla="*/ 496540 h 510808"/>
                    <a:gd name="connsiteX6" fmla="*/ 169040 w 188603"/>
                    <a:gd name="connsiteY6" fmla="*/ 508723 h 510808"/>
                    <a:gd name="connsiteX7" fmla="*/ 149894 w 188603"/>
                    <a:gd name="connsiteY7" fmla="*/ 504056 h 510808"/>
                    <a:gd name="connsiteX8" fmla="*/ 123322 w 188603"/>
                    <a:gd name="connsiteY8" fmla="*/ 506437 h 510808"/>
                    <a:gd name="connsiteX9" fmla="*/ 127987 w 188603"/>
                    <a:gd name="connsiteY9" fmla="*/ 468241 h 510808"/>
                    <a:gd name="connsiteX10" fmla="*/ 60057 w 188603"/>
                    <a:gd name="connsiteY10" fmla="*/ 66770 h 510808"/>
                    <a:gd name="connsiteX0" fmla="*/ 60057 w 188603"/>
                    <a:gd name="connsiteY0" fmla="*/ 66770 h 510808"/>
                    <a:gd name="connsiteX1" fmla="*/ 466 w 188603"/>
                    <a:gd name="connsiteY1" fmla="*/ 0 h 510808"/>
                    <a:gd name="connsiteX2" fmla="*/ 158843 w 188603"/>
                    <a:gd name="connsiteY2" fmla="*/ 57151 h 510808"/>
                    <a:gd name="connsiteX3" fmla="*/ 164879 w 188603"/>
                    <a:gd name="connsiteY3" fmla="*/ 121540 h 510808"/>
                    <a:gd name="connsiteX4" fmla="*/ 187991 w 188603"/>
                    <a:gd name="connsiteY4" fmla="*/ 439391 h 510808"/>
                    <a:gd name="connsiteX5" fmla="*/ 183229 w 188603"/>
                    <a:gd name="connsiteY5" fmla="*/ 496540 h 510808"/>
                    <a:gd name="connsiteX6" fmla="*/ 169040 w 188603"/>
                    <a:gd name="connsiteY6" fmla="*/ 508723 h 510808"/>
                    <a:gd name="connsiteX7" fmla="*/ 149894 w 188603"/>
                    <a:gd name="connsiteY7" fmla="*/ 504056 h 510808"/>
                    <a:gd name="connsiteX8" fmla="*/ 123322 w 188603"/>
                    <a:gd name="connsiteY8" fmla="*/ 506437 h 510808"/>
                    <a:gd name="connsiteX9" fmla="*/ 127987 w 188603"/>
                    <a:gd name="connsiteY9" fmla="*/ 468241 h 510808"/>
                    <a:gd name="connsiteX10" fmla="*/ 60057 w 188603"/>
                    <a:gd name="connsiteY10" fmla="*/ 66770 h 510808"/>
                    <a:gd name="connsiteX0" fmla="*/ 60057 w 188603"/>
                    <a:gd name="connsiteY0" fmla="*/ 66770 h 510808"/>
                    <a:gd name="connsiteX1" fmla="*/ 466 w 188603"/>
                    <a:gd name="connsiteY1" fmla="*/ 0 h 510808"/>
                    <a:gd name="connsiteX2" fmla="*/ 158843 w 188603"/>
                    <a:gd name="connsiteY2" fmla="*/ 57151 h 510808"/>
                    <a:gd name="connsiteX3" fmla="*/ 164879 w 188603"/>
                    <a:gd name="connsiteY3" fmla="*/ 121540 h 510808"/>
                    <a:gd name="connsiteX4" fmla="*/ 187991 w 188603"/>
                    <a:gd name="connsiteY4" fmla="*/ 439391 h 510808"/>
                    <a:gd name="connsiteX5" fmla="*/ 183229 w 188603"/>
                    <a:gd name="connsiteY5" fmla="*/ 496540 h 510808"/>
                    <a:gd name="connsiteX6" fmla="*/ 169040 w 188603"/>
                    <a:gd name="connsiteY6" fmla="*/ 508723 h 510808"/>
                    <a:gd name="connsiteX7" fmla="*/ 149894 w 188603"/>
                    <a:gd name="connsiteY7" fmla="*/ 504056 h 510808"/>
                    <a:gd name="connsiteX8" fmla="*/ 123322 w 188603"/>
                    <a:gd name="connsiteY8" fmla="*/ 506437 h 510808"/>
                    <a:gd name="connsiteX9" fmla="*/ 127987 w 188603"/>
                    <a:gd name="connsiteY9" fmla="*/ 468241 h 510808"/>
                    <a:gd name="connsiteX10" fmla="*/ 60057 w 188603"/>
                    <a:gd name="connsiteY10" fmla="*/ 66770 h 510808"/>
                    <a:gd name="connsiteX0" fmla="*/ 60057 w 198602"/>
                    <a:gd name="connsiteY0" fmla="*/ 66770 h 510808"/>
                    <a:gd name="connsiteX1" fmla="*/ 466 w 198602"/>
                    <a:gd name="connsiteY1" fmla="*/ 0 h 510808"/>
                    <a:gd name="connsiteX2" fmla="*/ 158843 w 198602"/>
                    <a:gd name="connsiteY2" fmla="*/ 57151 h 510808"/>
                    <a:gd name="connsiteX3" fmla="*/ 188743 w 198602"/>
                    <a:gd name="connsiteY3" fmla="*/ 138209 h 510808"/>
                    <a:gd name="connsiteX4" fmla="*/ 187991 w 198602"/>
                    <a:gd name="connsiteY4" fmla="*/ 439391 h 510808"/>
                    <a:gd name="connsiteX5" fmla="*/ 183229 w 198602"/>
                    <a:gd name="connsiteY5" fmla="*/ 496540 h 510808"/>
                    <a:gd name="connsiteX6" fmla="*/ 169040 w 198602"/>
                    <a:gd name="connsiteY6" fmla="*/ 508723 h 510808"/>
                    <a:gd name="connsiteX7" fmla="*/ 149894 w 198602"/>
                    <a:gd name="connsiteY7" fmla="*/ 504056 h 510808"/>
                    <a:gd name="connsiteX8" fmla="*/ 123322 w 198602"/>
                    <a:gd name="connsiteY8" fmla="*/ 506437 h 510808"/>
                    <a:gd name="connsiteX9" fmla="*/ 127987 w 198602"/>
                    <a:gd name="connsiteY9" fmla="*/ 468241 h 510808"/>
                    <a:gd name="connsiteX10" fmla="*/ 60057 w 198602"/>
                    <a:gd name="connsiteY10" fmla="*/ 66770 h 510808"/>
                    <a:gd name="connsiteX0" fmla="*/ 60057 w 198602"/>
                    <a:gd name="connsiteY0" fmla="*/ 66770 h 510808"/>
                    <a:gd name="connsiteX1" fmla="*/ 466 w 198602"/>
                    <a:gd name="connsiteY1" fmla="*/ 0 h 510808"/>
                    <a:gd name="connsiteX2" fmla="*/ 158843 w 198602"/>
                    <a:gd name="connsiteY2" fmla="*/ 57151 h 510808"/>
                    <a:gd name="connsiteX3" fmla="*/ 188743 w 198602"/>
                    <a:gd name="connsiteY3" fmla="*/ 138209 h 510808"/>
                    <a:gd name="connsiteX4" fmla="*/ 187991 w 198602"/>
                    <a:gd name="connsiteY4" fmla="*/ 439391 h 510808"/>
                    <a:gd name="connsiteX5" fmla="*/ 183229 w 198602"/>
                    <a:gd name="connsiteY5" fmla="*/ 496540 h 510808"/>
                    <a:gd name="connsiteX6" fmla="*/ 169040 w 198602"/>
                    <a:gd name="connsiteY6" fmla="*/ 508723 h 510808"/>
                    <a:gd name="connsiteX7" fmla="*/ 149894 w 198602"/>
                    <a:gd name="connsiteY7" fmla="*/ 504056 h 510808"/>
                    <a:gd name="connsiteX8" fmla="*/ 123322 w 198602"/>
                    <a:gd name="connsiteY8" fmla="*/ 506437 h 510808"/>
                    <a:gd name="connsiteX9" fmla="*/ 127987 w 198602"/>
                    <a:gd name="connsiteY9" fmla="*/ 468241 h 510808"/>
                    <a:gd name="connsiteX10" fmla="*/ 117314 w 198602"/>
                    <a:gd name="connsiteY10" fmla="*/ 246980 h 510808"/>
                    <a:gd name="connsiteX11" fmla="*/ 60057 w 198602"/>
                    <a:gd name="connsiteY11" fmla="*/ 66770 h 510808"/>
                    <a:gd name="connsiteX0" fmla="*/ 60057 w 198602"/>
                    <a:gd name="connsiteY0" fmla="*/ 66770 h 510808"/>
                    <a:gd name="connsiteX1" fmla="*/ 466 w 198602"/>
                    <a:gd name="connsiteY1" fmla="*/ 0 h 510808"/>
                    <a:gd name="connsiteX2" fmla="*/ 158843 w 198602"/>
                    <a:gd name="connsiteY2" fmla="*/ 57151 h 510808"/>
                    <a:gd name="connsiteX3" fmla="*/ 188743 w 198602"/>
                    <a:gd name="connsiteY3" fmla="*/ 138209 h 510808"/>
                    <a:gd name="connsiteX4" fmla="*/ 187991 w 198602"/>
                    <a:gd name="connsiteY4" fmla="*/ 439391 h 510808"/>
                    <a:gd name="connsiteX5" fmla="*/ 183229 w 198602"/>
                    <a:gd name="connsiteY5" fmla="*/ 496540 h 510808"/>
                    <a:gd name="connsiteX6" fmla="*/ 169040 w 198602"/>
                    <a:gd name="connsiteY6" fmla="*/ 508723 h 510808"/>
                    <a:gd name="connsiteX7" fmla="*/ 149894 w 198602"/>
                    <a:gd name="connsiteY7" fmla="*/ 504056 h 510808"/>
                    <a:gd name="connsiteX8" fmla="*/ 123322 w 198602"/>
                    <a:gd name="connsiteY8" fmla="*/ 506437 h 510808"/>
                    <a:gd name="connsiteX9" fmla="*/ 127987 w 198602"/>
                    <a:gd name="connsiteY9" fmla="*/ 468241 h 510808"/>
                    <a:gd name="connsiteX10" fmla="*/ 117314 w 198602"/>
                    <a:gd name="connsiteY10" fmla="*/ 246980 h 510808"/>
                    <a:gd name="connsiteX11" fmla="*/ 60057 w 198602"/>
                    <a:gd name="connsiteY11" fmla="*/ 66770 h 510808"/>
                    <a:gd name="connsiteX0" fmla="*/ 60057 w 198602"/>
                    <a:gd name="connsiteY0" fmla="*/ 66770 h 510808"/>
                    <a:gd name="connsiteX1" fmla="*/ 466 w 198602"/>
                    <a:gd name="connsiteY1" fmla="*/ 0 h 510808"/>
                    <a:gd name="connsiteX2" fmla="*/ 158843 w 198602"/>
                    <a:gd name="connsiteY2" fmla="*/ 57151 h 510808"/>
                    <a:gd name="connsiteX3" fmla="*/ 188743 w 198602"/>
                    <a:gd name="connsiteY3" fmla="*/ 138209 h 510808"/>
                    <a:gd name="connsiteX4" fmla="*/ 187991 w 198602"/>
                    <a:gd name="connsiteY4" fmla="*/ 439391 h 510808"/>
                    <a:gd name="connsiteX5" fmla="*/ 183229 w 198602"/>
                    <a:gd name="connsiteY5" fmla="*/ 496540 h 510808"/>
                    <a:gd name="connsiteX6" fmla="*/ 169040 w 198602"/>
                    <a:gd name="connsiteY6" fmla="*/ 508723 h 510808"/>
                    <a:gd name="connsiteX7" fmla="*/ 149894 w 198602"/>
                    <a:gd name="connsiteY7" fmla="*/ 504056 h 510808"/>
                    <a:gd name="connsiteX8" fmla="*/ 123322 w 198602"/>
                    <a:gd name="connsiteY8" fmla="*/ 506437 h 510808"/>
                    <a:gd name="connsiteX9" fmla="*/ 127987 w 198602"/>
                    <a:gd name="connsiteY9" fmla="*/ 468241 h 510808"/>
                    <a:gd name="connsiteX10" fmla="*/ 117314 w 198602"/>
                    <a:gd name="connsiteY10" fmla="*/ 261268 h 510808"/>
                    <a:gd name="connsiteX11" fmla="*/ 117314 w 198602"/>
                    <a:gd name="connsiteY11" fmla="*/ 246980 h 510808"/>
                    <a:gd name="connsiteX12" fmla="*/ 60057 w 198602"/>
                    <a:gd name="connsiteY12" fmla="*/ 66770 h 510808"/>
                    <a:gd name="connsiteX0" fmla="*/ 60057 w 198602"/>
                    <a:gd name="connsiteY0" fmla="*/ 66770 h 554062"/>
                    <a:gd name="connsiteX1" fmla="*/ 466 w 198602"/>
                    <a:gd name="connsiteY1" fmla="*/ 0 h 554062"/>
                    <a:gd name="connsiteX2" fmla="*/ 158843 w 198602"/>
                    <a:gd name="connsiteY2" fmla="*/ 57151 h 554062"/>
                    <a:gd name="connsiteX3" fmla="*/ 188743 w 198602"/>
                    <a:gd name="connsiteY3" fmla="*/ 138209 h 554062"/>
                    <a:gd name="connsiteX4" fmla="*/ 187991 w 198602"/>
                    <a:gd name="connsiteY4" fmla="*/ 439391 h 554062"/>
                    <a:gd name="connsiteX5" fmla="*/ 183229 w 198602"/>
                    <a:gd name="connsiteY5" fmla="*/ 496540 h 554062"/>
                    <a:gd name="connsiteX6" fmla="*/ 169040 w 198602"/>
                    <a:gd name="connsiteY6" fmla="*/ 508723 h 554062"/>
                    <a:gd name="connsiteX7" fmla="*/ 149894 w 198602"/>
                    <a:gd name="connsiteY7" fmla="*/ 504056 h 554062"/>
                    <a:gd name="connsiteX8" fmla="*/ 129287 w 198602"/>
                    <a:gd name="connsiteY8" fmla="*/ 554062 h 554062"/>
                    <a:gd name="connsiteX9" fmla="*/ 127987 w 198602"/>
                    <a:gd name="connsiteY9" fmla="*/ 468241 h 554062"/>
                    <a:gd name="connsiteX10" fmla="*/ 117314 w 198602"/>
                    <a:gd name="connsiteY10" fmla="*/ 261268 h 554062"/>
                    <a:gd name="connsiteX11" fmla="*/ 117314 w 198602"/>
                    <a:gd name="connsiteY11" fmla="*/ 246980 h 554062"/>
                    <a:gd name="connsiteX12" fmla="*/ 60057 w 198602"/>
                    <a:gd name="connsiteY12" fmla="*/ 66770 h 554062"/>
                    <a:gd name="connsiteX0" fmla="*/ 60057 w 198602"/>
                    <a:gd name="connsiteY0" fmla="*/ 66770 h 577875"/>
                    <a:gd name="connsiteX1" fmla="*/ 466 w 198602"/>
                    <a:gd name="connsiteY1" fmla="*/ 0 h 577875"/>
                    <a:gd name="connsiteX2" fmla="*/ 158843 w 198602"/>
                    <a:gd name="connsiteY2" fmla="*/ 57151 h 577875"/>
                    <a:gd name="connsiteX3" fmla="*/ 188743 w 198602"/>
                    <a:gd name="connsiteY3" fmla="*/ 138209 h 577875"/>
                    <a:gd name="connsiteX4" fmla="*/ 187991 w 198602"/>
                    <a:gd name="connsiteY4" fmla="*/ 439391 h 577875"/>
                    <a:gd name="connsiteX5" fmla="*/ 183229 w 198602"/>
                    <a:gd name="connsiteY5" fmla="*/ 496540 h 577875"/>
                    <a:gd name="connsiteX6" fmla="*/ 169040 w 198602"/>
                    <a:gd name="connsiteY6" fmla="*/ 508723 h 577875"/>
                    <a:gd name="connsiteX7" fmla="*/ 179723 w 198602"/>
                    <a:gd name="connsiteY7" fmla="*/ 577875 h 577875"/>
                    <a:gd name="connsiteX8" fmla="*/ 129287 w 198602"/>
                    <a:gd name="connsiteY8" fmla="*/ 554062 h 577875"/>
                    <a:gd name="connsiteX9" fmla="*/ 127987 w 198602"/>
                    <a:gd name="connsiteY9" fmla="*/ 468241 h 577875"/>
                    <a:gd name="connsiteX10" fmla="*/ 117314 w 198602"/>
                    <a:gd name="connsiteY10" fmla="*/ 261268 h 577875"/>
                    <a:gd name="connsiteX11" fmla="*/ 117314 w 198602"/>
                    <a:gd name="connsiteY11" fmla="*/ 246980 h 577875"/>
                    <a:gd name="connsiteX12" fmla="*/ 60057 w 198602"/>
                    <a:gd name="connsiteY12" fmla="*/ 66770 h 577875"/>
                    <a:gd name="connsiteX0" fmla="*/ 60057 w 201854"/>
                    <a:gd name="connsiteY0" fmla="*/ 66770 h 584626"/>
                    <a:gd name="connsiteX1" fmla="*/ 466 w 201854"/>
                    <a:gd name="connsiteY1" fmla="*/ 0 h 584626"/>
                    <a:gd name="connsiteX2" fmla="*/ 158843 w 201854"/>
                    <a:gd name="connsiteY2" fmla="*/ 57151 h 584626"/>
                    <a:gd name="connsiteX3" fmla="*/ 188743 w 201854"/>
                    <a:gd name="connsiteY3" fmla="*/ 138209 h 584626"/>
                    <a:gd name="connsiteX4" fmla="*/ 187991 w 201854"/>
                    <a:gd name="connsiteY4" fmla="*/ 439391 h 584626"/>
                    <a:gd name="connsiteX5" fmla="*/ 183229 w 201854"/>
                    <a:gd name="connsiteY5" fmla="*/ 496540 h 584626"/>
                    <a:gd name="connsiteX6" fmla="*/ 201854 w 201854"/>
                    <a:gd name="connsiteY6" fmla="*/ 582541 h 584626"/>
                    <a:gd name="connsiteX7" fmla="*/ 179723 w 201854"/>
                    <a:gd name="connsiteY7" fmla="*/ 577875 h 584626"/>
                    <a:gd name="connsiteX8" fmla="*/ 129287 w 201854"/>
                    <a:gd name="connsiteY8" fmla="*/ 554062 h 584626"/>
                    <a:gd name="connsiteX9" fmla="*/ 127987 w 201854"/>
                    <a:gd name="connsiteY9" fmla="*/ 468241 h 584626"/>
                    <a:gd name="connsiteX10" fmla="*/ 117314 w 201854"/>
                    <a:gd name="connsiteY10" fmla="*/ 261268 h 584626"/>
                    <a:gd name="connsiteX11" fmla="*/ 117314 w 201854"/>
                    <a:gd name="connsiteY11" fmla="*/ 246980 h 584626"/>
                    <a:gd name="connsiteX12" fmla="*/ 60057 w 201854"/>
                    <a:gd name="connsiteY12" fmla="*/ 66770 h 584626"/>
                    <a:gd name="connsiteX0" fmla="*/ 60057 w 214084"/>
                    <a:gd name="connsiteY0" fmla="*/ 66770 h 584626"/>
                    <a:gd name="connsiteX1" fmla="*/ 466 w 214084"/>
                    <a:gd name="connsiteY1" fmla="*/ 0 h 584626"/>
                    <a:gd name="connsiteX2" fmla="*/ 158843 w 214084"/>
                    <a:gd name="connsiteY2" fmla="*/ 57151 h 584626"/>
                    <a:gd name="connsiteX3" fmla="*/ 188743 w 214084"/>
                    <a:gd name="connsiteY3" fmla="*/ 138209 h 584626"/>
                    <a:gd name="connsiteX4" fmla="*/ 187991 w 214084"/>
                    <a:gd name="connsiteY4" fmla="*/ 439391 h 584626"/>
                    <a:gd name="connsiteX5" fmla="*/ 213058 w 214084"/>
                    <a:gd name="connsiteY5" fmla="*/ 556071 h 584626"/>
                    <a:gd name="connsiteX6" fmla="*/ 201854 w 214084"/>
                    <a:gd name="connsiteY6" fmla="*/ 582541 h 584626"/>
                    <a:gd name="connsiteX7" fmla="*/ 179723 w 214084"/>
                    <a:gd name="connsiteY7" fmla="*/ 577875 h 584626"/>
                    <a:gd name="connsiteX8" fmla="*/ 129287 w 214084"/>
                    <a:gd name="connsiteY8" fmla="*/ 554062 h 584626"/>
                    <a:gd name="connsiteX9" fmla="*/ 127987 w 214084"/>
                    <a:gd name="connsiteY9" fmla="*/ 468241 h 584626"/>
                    <a:gd name="connsiteX10" fmla="*/ 117314 w 214084"/>
                    <a:gd name="connsiteY10" fmla="*/ 261268 h 584626"/>
                    <a:gd name="connsiteX11" fmla="*/ 117314 w 214084"/>
                    <a:gd name="connsiteY11" fmla="*/ 246980 h 584626"/>
                    <a:gd name="connsiteX12" fmla="*/ 60057 w 214084"/>
                    <a:gd name="connsiteY12" fmla="*/ 66770 h 584626"/>
                    <a:gd name="connsiteX0" fmla="*/ 60057 w 215218"/>
                    <a:gd name="connsiteY0" fmla="*/ 66770 h 584626"/>
                    <a:gd name="connsiteX1" fmla="*/ 466 w 215218"/>
                    <a:gd name="connsiteY1" fmla="*/ 0 h 584626"/>
                    <a:gd name="connsiteX2" fmla="*/ 158843 w 215218"/>
                    <a:gd name="connsiteY2" fmla="*/ 57151 h 584626"/>
                    <a:gd name="connsiteX3" fmla="*/ 188743 w 215218"/>
                    <a:gd name="connsiteY3" fmla="*/ 138209 h 584626"/>
                    <a:gd name="connsiteX4" fmla="*/ 211855 w 215218"/>
                    <a:gd name="connsiteY4" fmla="*/ 479872 h 584626"/>
                    <a:gd name="connsiteX5" fmla="*/ 213058 w 215218"/>
                    <a:gd name="connsiteY5" fmla="*/ 556071 h 584626"/>
                    <a:gd name="connsiteX6" fmla="*/ 201854 w 215218"/>
                    <a:gd name="connsiteY6" fmla="*/ 582541 h 584626"/>
                    <a:gd name="connsiteX7" fmla="*/ 179723 w 215218"/>
                    <a:gd name="connsiteY7" fmla="*/ 577875 h 584626"/>
                    <a:gd name="connsiteX8" fmla="*/ 129287 w 215218"/>
                    <a:gd name="connsiteY8" fmla="*/ 554062 h 584626"/>
                    <a:gd name="connsiteX9" fmla="*/ 127987 w 215218"/>
                    <a:gd name="connsiteY9" fmla="*/ 468241 h 584626"/>
                    <a:gd name="connsiteX10" fmla="*/ 117314 w 215218"/>
                    <a:gd name="connsiteY10" fmla="*/ 261268 h 584626"/>
                    <a:gd name="connsiteX11" fmla="*/ 117314 w 215218"/>
                    <a:gd name="connsiteY11" fmla="*/ 246980 h 584626"/>
                    <a:gd name="connsiteX12" fmla="*/ 60057 w 215218"/>
                    <a:gd name="connsiteY12" fmla="*/ 66770 h 584626"/>
                    <a:gd name="connsiteX0" fmla="*/ 60057 w 215218"/>
                    <a:gd name="connsiteY0" fmla="*/ 66770 h 584626"/>
                    <a:gd name="connsiteX1" fmla="*/ 466 w 215218"/>
                    <a:gd name="connsiteY1" fmla="*/ 0 h 584626"/>
                    <a:gd name="connsiteX2" fmla="*/ 158843 w 215218"/>
                    <a:gd name="connsiteY2" fmla="*/ 57151 h 584626"/>
                    <a:gd name="connsiteX3" fmla="*/ 188743 w 215218"/>
                    <a:gd name="connsiteY3" fmla="*/ 138209 h 584626"/>
                    <a:gd name="connsiteX4" fmla="*/ 211855 w 215218"/>
                    <a:gd name="connsiteY4" fmla="*/ 479872 h 584626"/>
                    <a:gd name="connsiteX5" fmla="*/ 213058 w 215218"/>
                    <a:gd name="connsiteY5" fmla="*/ 556071 h 584626"/>
                    <a:gd name="connsiteX6" fmla="*/ 201854 w 215218"/>
                    <a:gd name="connsiteY6" fmla="*/ 582541 h 584626"/>
                    <a:gd name="connsiteX7" fmla="*/ 179723 w 215218"/>
                    <a:gd name="connsiteY7" fmla="*/ 577875 h 584626"/>
                    <a:gd name="connsiteX8" fmla="*/ 129287 w 215218"/>
                    <a:gd name="connsiteY8" fmla="*/ 554062 h 584626"/>
                    <a:gd name="connsiteX9" fmla="*/ 127987 w 215218"/>
                    <a:gd name="connsiteY9" fmla="*/ 468241 h 584626"/>
                    <a:gd name="connsiteX10" fmla="*/ 117314 w 215218"/>
                    <a:gd name="connsiteY10" fmla="*/ 261268 h 584626"/>
                    <a:gd name="connsiteX11" fmla="*/ 102399 w 215218"/>
                    <a:gd name="connsiteY11" fmla="*/ 273174 h 584626"/>
                    <a:gd name="connsiteX12" fmla="*/ 60057 w 215218"/>
                    <a:gd name="connsiteY12" fmla="*/ 66770 h 584626"/>
                    <a:gd name="connsiteX0" fmla="*/ 60057 w 215218"/>
                    <a:gd name="connsiteY0" fmla="*/ 66770 h 584626"/>
                    <a:gd name="connsiteX1" fmla="*/ 466 w 215218"/>
                    <a:gd name="connsiteY1" fmla="*/ 0 h 584626"/>
                    <a:gd name="connsiteX2" fmla="*/ 158843 w 215218"/>
                    <a:gd name="connsiteY2" fmla="*/ 57151 h 584626"/>
                    <a:gd name="connsiteX3" fmla="*/ 188743 w 215218"/>
                    <a:gd name="connsiteY3" fmla="*/ 138209 h 584626"/>
                    <a:gd name="connsiteX4" fmla="*/ 211855 w 215218"/>
                    <a:gd name="connsiteY4" fmla="*/ 479872 h 584626"/>
                    <a:gd name="connsiteX5" fmla="*/ 213058 w 215218"/>
                    <a:gd name="connsiteY5" fmla="*/ 556071 h 584626"/>
                    <a:gd name="connsiteX6" fmla="*/ 201854 w 215218"/>
                    <a:gd name="connsiteY6" fmla="*/ 582541 h 584626"/>
                    <a:gd name="connsiteX7" fmla="*/ 179723 w 215218"/>
                    <a:gd name="connsiteY7" fmla="*/ 577875 h 584626"/>
                    <a:gd name="connsiteX8" fmla="*/ 129287 w 215218"/>
                    <a:gd name="connsiteY8" fmla="*/ 554062 h 584626"/>
                    <a:gd name="connsiteX9" fmla="*/ 127987 w 215218"/>
                    <a:gd name="connsiteY9" fmla="*/ 468241 h 584626"/>
                    <a:gd name="connsiteX10" fmla="*/ 102399 w 215218"/>
                    <a:gd name="connsiteY10" fmla="*/ 273174 h 584626"/>
                    <a:gd name="connsiteX11" fmla="*/ 60057 w 215218"/>
                    <a:gd name="connsiteY11" fmla="*/ 66770 h 584626"/>
                    <a:gd name="connsiteX0" fmla="*/ 60057 w 215218"/>
                    <a:gd name="connsiteY0" fmla="*/ 66770 h 584626"/>
                    <a:gd name="connsiteX1" fmla="*/ 466 w 215218"/>
                    <a:gd name="connsiteY1" fmla="*/ 0 h 584626"/>
                    <a:gd name="connsiteX2" fmla="*/ 158843 w 215218"/>
                    <a:gd name="connsiteY2" fmla="*/ 57151 h 584626"/>
                    <a:gd name="connsiteX3" fmla="*/ 188743 w 215218"/>
                    <a:gd name="connsiteY3" fmla="*/ 138209 h 584626"/>
                    <a:gd name="connsiteX4" fmla="*/ 211855 w 215218"/>
                    <a:gd name="connsiteY4" fmla="*/ 479872 h 584626"/>
                    <a:gd name="connsiteX5" fmla="*/ 213058 w 215218"/>
                    <a:gd name="connsiteY5" fmla="*/ 556071 h 584626"/>
                    <a:gd name="connsiteX6" fmla="*/ 201854 w 215218"/>
                    <a:gd name="connsiteY6" fmla="*/ 582541 h 584626"/>
                    <a:gd name="connsiteX7" fmla="*/ 179723 w 215218"/>
                    <a:gd name="connsiteY7" fmla="*/ 577875 h 584626"/>
                    <a:gd name="connsiteX8" fmla="*/ 129287 w 215218"/>
                    <a:gd name="connsiteY8" fmla="*/ 554062 h 584626"/>
                    <a:gd name="connsiteX9" fmla="*/ 127987 w 215218"/>
                    <a:gd name="connsiteY9" fmla="*/ 468241 h 584626"/>
                    <a:gd name="connsiteX10" fmla="*/ 117314 w 215218"/>
                    <a:gd name="connsiteY10" fmla="*/ 273174 h 584626"/>
                    <a:gd name="connsiteX11" fmla="*/ 60057 w 215218"/>
                    <a:gd name="connsiteY11" fmla="*/ 66770 h 584626"/>
                    <a:gd name="connsiteX0" fmla="*/ 60057 w 215218"/>
                    <a:gd name="connsiteY0" fmla="*/ 66770 h 582541"/>
                    <a:gd name="connsiteX1" fmla="*/ 466 w 215218"/>
                    <a:gd name="connsiteY1" fmla="*/ 0 h 582541"/>
                    <a:gd name="connsiteX2" fmla="*/ 158843 w 215218"/>
                    <a:gd name="connsiteY2" fmla="*/ 57151 h 582541"/>
                    <a:gd name="connsiteX3" fmla="*/ 188743 w 215218"/>
                    <a:gd name="connsiteY3" fmla="*/ 138209 h 582541"/>
                    <a:gd name="connsiteX4" fmla="*/ 211855 w 215218"/>
                    <a:gd name="connsiteY4" fmla="*/ 479872 h 582541"/>
                    <a:gd name="connsiteX5" fmla="*/ 213058 w 215218"/>
                    <a:gd name="connsiteY5" fmla="*/ 556071 h 582541"/>
                    <a:gd name="connsiteX6" fmla="*/ 201854 w 215218"/>
                    <a:gd name="connsiteY6" fmla="*/ 582541 h 582541"/>
                    <a:gd name="connsiteX7" fmla="*/ 129287 w 215218"/>
                    <a:gd name="connsiteY7" fmla="*/ 554062 h 582541"/>
                    <a:gd name="connsiteX8" fmla="*/ 127987 w 215218"/>
                    <a:gd name="connsiteY8" fmla="*/ 468241 h 582541"/>
                    <a:gd name="connsiteX9" fmla="*/ 117314 w 215218"/>
                    <a:gd name="connsiteY9" fmla="*/ 273174 h 582541"/>
                    <a:gd name="connsiteX10" fmla="*/ 60057 w 215218"/>
                    <a:gd name="connsiteY10" fmla="*/ 66770 h 582541"/>
                    <a:gd name="connsiteX0" fmla="*/ 60057 w 215218"/>
                    <a:gd name="connsiteY0" fmla="*/ 66770 h 556071"/>
                    <a:gd name="connsiteX1" fmla="*/ 466 w 215218"/>
                    <a:gd name="connsiteY1" fmla="*/ 0 h 556071"/>
                    <a:gd name="connsiteX2" fmla="*/ 158843 w 215218"/>
                    <a:gd name="connsiteY2" fmla="*/ 57151 h 556071"/>
                    <a:gd name="connsiteX3" fmla="*/ 188743 w 215218"/>
                    <a:gd name="connsiteY3" fmla="*/ 138209 h 556071"/>
                    <a:gd name="connsiteX4" fmla="*/ 211855 w 215218"/>
                    <a:gd name="connsiteY4" fmla="*/ 479872 h 556071"/>
                    <a:gd name="connsiteX5" fmla="*/ 213058 w 215218"/>
                    <a:gd name="connsiteY5" fmla="*/ 556071 h 556071"/>
                    <a:gd name="connsiteX6" fmla="*/ 129287 w 215218"/>
                    <a:gd name="connsiteY6" fmla="*/ 554062 h 556071"/>
                    <a:gd name="connsiteX7" fmla="*/ 127987 w 215218"/>
                    <a:gd name="connsiteY7" fmla="*/ 468241 h 556071"/>
                    <a:gd name="connsiteX8" fmla="*/ 117314 w 215218"/>
                    <a:gd name="connsiteY8" fmla="*/ 273174 h 556071"/>
                    <a:gd name="connsiteX9" fmla="*/ 60057 w 215218"/>
                    <a:gd name="connsiteY9" fmla="*/ 66770 h 556071"/>
                    <a:gd name="connsiteX0" fmla="*/ 60057 w 212591"/>
                    <a:gd name="connsiteY0" fmla="*/ 66770 h 665608"/>
                    <a:gd name="connsiteX1" fmla="*/ 466 w 212591"/>
                    <a:gd name="connsiteY1" fmla="*/ 0 h 665608"/>
                    <a:gd name="connsiteX2" fmla="*/ 158843 w 212591"/>
                    <a:gd name="connsiteY2" fmla="*/ 57151 h 665608"/>
                    <a:gd name="connsiteX3" fmla="*/ 188743 w 212591"/>
                    <a:gd name="connsiteY3" fmla="*/ 138209 h 665608"/>
                    <a:gd name="connsiteX4" fmla="*/ 211855 w 212591"/>
                    <a:gd name="connsiteY4" fmla="*/ 479872 h 665608"/>
                    <a:gd name="connsiteX5" fmla="*/ 210074 w 212591"/>
                    <a:gd name="connsiteY5" fmla="*/ 665608 h 665608"/>
                    <a:gd name="connsiteX6" fmla="*/ 129287 w 212591"/>
                    <a:gd name="connsiteY6" fmla="*/ 554062 h 665608"/>
                    <a:gd name="connsiteX7" fmla="*/ 127987 w 212591"/>
                    <a:gd name="connsiteY7" fmla="*/ 468241 h 665608"/>
                    <a:gd name="connsiteX8" fmla="*/ 117314 w 212591"/>
                    <a:gd name="connsiteY8" fmla="*/ 273174 h 665608"/>
                    <a:gd name="connsiteX9" fmla="*/ 60057 w 212591"/>
                    <a:gd name="connsiteY9" fmla="*/ 66770 h 665608"/>
                    <a:gd name="connsiteX0" fmla="*/ 60057 w 212591"/>
                    <a:gd name="connsiteY0" fmla="*/ 66770 h 667819"/>
                    <a:gd name="connsiteX1" fmla="*/ 466 w 212591"/>
                    <a:gd name="connsiteY1" fmla="*/ 0 h 667819"/>
                    <a:gd name="connsiteX2" fmla="*/ 158843 w 212591"/>
                    <a:gd name="connsiteY2" fmla="*/ 57151 h 667819"/>
                    <a:gd name="connsiteX3" fmla="*/ 188743 w 212591"/>
                    <a:gd name="connsiteY3" fmla="*/ 138209 h 667819"/>
                    <a:gd name="connsiteX4" fmla="*/ 211855 w 212591"/>
                    <a:gd name="connsiteY4" fmla="*/ 479872 h 667819"/>
                    <a:gd name="connsiteX5" fmla="*/ 210074 w 212591"/>
                    <a:gd name="connsiteY5" fmla="*/ 665608 h 667819"/>
                    <a:gd name="connsiteX6" fmla="*/ 129287 w 212591"/>
                    <a:gd name="connsiteY6" fmla="*/ 554062 h 667819"/>
                    <a:gd name="connsiteX7" fmla="*/ 127987 w 212591"/>
                    <a:gd name="connsiteY7" fmla="*/ 468241 h 667819"/>
                    <a:gd name="connsiteX8" fmla="*/ 117314 w 212591"/>
                    <a:gd name="connsiteY8" fmla="*/ 273174 h 667819"/>
                    <a:gd name="connsiteX9" fmla="*/ 60057 w 212591"/>
                    <a:gd name="connsiteY9" fmla="*/ 66770 h 667819"/>
                    <a:gd name="connsiteX0" fmla="*/ 60057 w 212591"/>
                    <a:gd name="connsiteY0" fmla="*/ 66770 h 667819"/>
                    <a:gd name="connsiteX1" fmla="*/ 466 w 212591"/>
                    <a:gd name="connsiteY1" fmla="*/ 0 h 667819"/>
                    <a:gd name="connsiteX2" fmla="*/ 158843 w 212591"/>
                    <a:gd name="connsiteY2" fmla="*/ 57151 h 667819"/>
                    <a:gd name="connsiteX3" fmla="*/ 188743 w 212591"/>
                    <a:gd name="connsiteY3" fmla="*/ 138209 h 667819"/>
                    <a:gd name="connsiteX4" fmla="*/ 211855 w 212591"/>
                    <a:gd name="connsiteY4" fmla="*/ 479872 h 667819"/>
                    <a:gd name="connsiteX5" fmla="*/ 210074 w 212591"/>
                    <a:gd name="connsiteY5" fmla="*/ 665608 h 667819"/>
                    <a:gd name="connsiteX6" fmla="*/ 129287 w 212591"/>
                    <a:gd name="connsiteY6" fmla="*/ 554062 h 667819"/>
                    <a:gd name="connsiteX7" fmla="*/ 135213 w 212591"/>
                    <a:gd name="connsiteY7" fmla="*/ 558923 h 667819"/>
                    <a:gd name="connsiteX8" fmla="*/ 127987 w 212591"/>
                    <a:gd name="connsiteY8" fmla="*/ 468241 h 667819"/>
                    <a:gd name="connsiteX9" fmla="*/ 117314 w 212591"/>
                    <a:gd name="connsiteY9" fmla="*/ 273174 h 667819"/>
                    <a:gd name="connsiteX10" fmla="*/ 60057 w 212591"/>
                    <a:gd name="connsiteY10" fmla="*/ 66770 h 667819"/>
                    <a:gd name="connsiteX0" fmla="*/ 60057 w 212591"/>
                    <a:gd name="connsiteY0" fmla="*/ 66770 h 667819"/>
                    <a:gd name="connsiteX1" fmla="*/ 466 w 212591"/>
                    <a:gd name="connsiteY1" fmla="*/ 0 h 667819"/>
                    <a:gd name="connsiteX2" fmla="*/ 158843 w 212591"/>
                    <a:gd name="connsiteY2" fmla="*/ 57151 h 667819"/>
                    <a:gd name="connsiteX3" fmla="*/ 188743 w 212591"/>
                    <a:gd name="connsiteY3" fmla="*/ 138209 h 667819"/>
                    <a:gd name="connsiteX4" fmla="*/ 211855 w 212591"/>
                    <a:gd name="connsiteY4" fmla="*/ 479872 h 667819"/>
                    <a:gd name="connsiteX5" fmla="*/ 210074 w 212591"/>
                    <a:gd name="connsiteY5" fmla="*/ 665608 h 667819"/>
                    <a:gd name="connsiteX6" fmla="*/ 129287 w 212591"/>
                    <a:gd name="connsiteY6" fmla="*/ 554062 h 667819"/>
                    <a:gd name="connsiteX7" fmla="*/ 127987 w 212591"/>
                    <a:gd name="connsiteY7" fmla="*/ 468241 h 667819"/>
                    <a:gd name="connsiteX8" fmla="*/ 117314 w 212591"/>
                    <a:gd name="connsiteY8" fmla="*/ 273174 h 667819"/>
                    <a:gd name="connsiteX9" fmla="*/ 60057 w 212591"/>
                    <a:gd name="connsiteY9" fmla="*/ 66770 h 667819"/>
                    <a:gd name="connsiteX0" fmla="*/ 60057 w 212591"/>
                    <a:gd name="connsiteY0" fmla="*/ 66770 h 667819"/>
                    <a:gd name="connsiteX1" fmla="*/ 466 w 212591"/>
                    <a:gd name="connsiteY1" fmla="*/ 0 h 667819"/>
                    <a:gd name="connsiteX2" fmla="*/ 158843 w 212591"/>
                    <a:gd name="connsiteY2" fmla="*/ 57151 h 667819"/>
                    <a:gd name="connsiteX3" fmla="*/ 188743 w 212591"/>
                    <a:gd name="connsiteY3" fmla="*/ 138209 h 667819"/>
                    <a:gd name="connsiteX4" fmla="*/ 211855 w 212591"/>
                    <a:gd name="connsiteY4" fmla="*/ 479872 h 667819"/>
                    <a:gd name="connsiteX5" fmla="*/ 210074 w 212591"/>
                    <a:gd name="connsiteY5" fmla="*/ 665608 h 667819"/>
                    <a:gd name="connsiteX6" fmla="*/ 129287 w 212591"/>
                    <a:gd name="connsiteY6" fmla="*/ 554062 h 667819"/>
                    <a:gd name="connsiteX7" fmla="*/ 127987 w 212591"/>
                    <a:gd name="connsiteY7" fmla="*/ 468241 h 667819"/>
                    <a:gd name="connsiteX8" fmla="*/ 117314 w 212591"/>
                    <a:gd name="connsiteY8" fmla="*/ 273174 h 667819"/>
                    <a:gd name="connsiteX9" fmla="*/ 60057 w 212591"/>
                    <a:gd name="connsiteY9" fmla="*/ 66770 h 667819"/>
                    <a:gd name="connsiteX0" fmla="*/ 60057 w 212591"/>
                    <a:gd name="connsiteY0" fmla="*/ 66770 h 667868"/>
                    <a:gd name="connsiteX1" fmla="*/ 466 w 212591"/>
                    <a:gd name="connsiteY1" fmla="*/ 0 h 667868"/>
                    <a:gd name="connsiteX2" fmla="*/ 158843 w 212591"/>
                    <a:gd name="connsiteY2" fmla="*/ 57151 h 667868"/>
                    <a:gd name="connsiteX3" fmla="*/ 188743 w 212591"/>
                    <a:gd name="connsiteY3" fmla="*/ 138209 h 667868"/>
                    <a:gd name="connsiteX4" fmla="*/ 211855 w 212591"/>
                    <a:gd name="connsiteY4" fmla="*/ 479872 h 667868"/>
                    <a:gd name="connsiteX5" fmla="*/ 210074 w 212591"/>
                    <a:gd name="connsiteY5" fmla="*/ 665608 h 667868"/>
                    <a:gd name="connsiteX6" fmla="*/ 129287 w 212591"/>
                    <a:gd name="connsiteY6" fmla="*/ 554062 h 667868"/>
                    <a:gd name="connsiteX7" fmla="*/ 127987 w 212591"/>
                    <a:gd name="connsiteY7" fmla="*/ 468241 h 667868"/>
                    <a:gd name="connsiteX8" fmla="*/ 117314 w 212591"/>
                    <a:gd name="connsiteY8" fmla="*/ 273174 h 667868"/>
                    <a:gd name="connsiteX9" fmla="*/ 60057 w 212591"/>
                    <a:gd name="connsiteY9" fmla="*/ 66770 h 667868"/>
                    <a:gd name="connsiteX0" fmla="*/ 60057 w 215218"/>
                    <a:gd name="connsiteY0" fmla="*/ 66770 h 624328"/>
                    <a:gd name="connsiteX1" fmla="*/ 466 w 215218"/>
                    <a:gd name="connsiteY1" fmla="*/ 0 h 624328"/>
                    <a:gd name="connsiteX2" fmla="*/ 158843 w 215218"/>
                    <a:gd name="connsiteY2" fmla="*/ 57151 h 624328"/>
                    <a:gd name="connsiteX3" fmla="*/ 188743 w 215218"/>
                    <a:gd name="connsiteY3" fmla="*/ 138209 h 624328"/>
                    <a:gd name="connsiteX4" fmla="*/ 211855 w 215218"/>
                    <a:gd name="connsiteY4" fmla="*/ 479872 h 624328"/>
                    <a:gd name="connsiteX5" fmla="*/ 213057 w 215218"/>
                    <a:gd name="connsiteY5" fmla="*/ 620365 h 624328"/>
                    <a:gd name="connsiteX6" fmla="*/ 129287 w 215218"/>
                    <a:gd name="connsiteY6" fmla="*/ 554062 h 624328"/>
                    <a:gd name="connsiteX7" fmla="*/ 127987 w 215218"/>
                    <a:gd name="connsiteY7" fmla="*/ 468241 h 624328"/>
                    <a:gd name="connsiteX8" fmla="*/ 117314 w 215218"/>
                    <a:gd name="connsiteY8" fmla="*/ 273174 h 624328"/>
                    <a:gd name="connsiteX9" fmla="*/ 60057 w 215218"/>
                    <a:gd name="connsiteY9" fmla="*/ 66770 h 624328"/>
                    <a:gd name="connsiteX0" fmla="*/ 60057 w 218439"/>
                    <a:gd name="connsiteY0" fmla="*/ 66770 h 624328"/>
                    <a:gd name="connsiteX1" fmla="*/ 466 w 218439"/>
                    <a:gd name="connsiteY1" fmla="*/ 0 h 624328"/>
                    <a:gd name="connsiteX2" fmla="*/ 158843 w 218439"/>
                    <a:gd name="connsiteY2" fmla="*/ 57151 h 624328"/>
                    <a:gd name="connsiteX3" fmla="*/ 206641 w 218439"/>
                    <a:gd name="connsiteY3" fmla="*/ 145353 h 624328"/>
                    <a:gd name="connsiteX4" fmla="*/ 211855 w 218439"/>
                    <a:gd name="connsiteY4" fmla="*/ 479872 h 624328"/>
                    <a:gd name="connsiteX5" fmla="*/ 213057 w 218439"/>
                    <a:gd name="connsiteY5" fmla="*/ 620365 h 624328"/>
                    <a:gd name="connsiteX6" fmla="*/ 129287 w 218439"/>
                    <a:gd name="connsiteY6" fmla="*/ 554062 h 624328"/>
                    <a:gd name="connsiteX7" fmla="*/ 127987 w 218439"/>
                    <a:gd name="connsiteY7" fmla="*/ 468241 h 624328"/>
                    <a:gd name="connsiteX8" fmla="*/ 117314 w 218439"/>
                    <a:gd name="connsiteY8" fmla="*/ 273174 h 624328"/>
                    <a:gd name="connsiteX9" fmla="*/ 60057 w 218439"/>
                    <a:gd name="connsiteY9" fmla="*/ 66770 h 624328"/>
                    <a:gd name="connsiteX0" fmla="*/ 60057 w 227668"/>
                    <a:gd name="connsiteY0" fmla="*/ 66770 h 624328"/>
                    <a:gd name="connsiteX1" fmla="*/ 466 w 227668"/>
                    <a:gd name="connsiteY1" fmla="*/ 0 h 624328"/>
                    <a:gd name="connsiteX2" fmla="*/ 158843 w 227668"/>
                    <a:gd name="connsiteY2" fmla="*/ 57151 h 624328"/>
                    <a:gd name="connsiteX3" fmla="*/ 206641 w 227668"/>
                    <a:gd name="connsiteY3" fmla="*/ 145353 h 624328"/>
                    <a:gd name="connsiteX4" fmla="*/ 226770 w 227668"/>
                    <a:gd name="connsiteY4" fmla="*/ 477490 h 624328"/>
                    <a:gd name="connsiteX5" fmla="*/ 213057 w 227668"/>
                    <a:gd name="connsiteY5" fmla="*/ 620365 h 624328"/>
                    <a:gd name="connsiteX6" fmla="*/ 129287 w 227668"/>
                    <a:gd name="connsiteY6" fmla="*/ 554062 h 624328"/>
                    <a:gd name="connsiteX7" fmla="*/ 127987 w 227668"/>
                    <a:gd name="connsiteY7" fmla="*/ 468241 h 624328"/>
                    <a:gd name="connsiteX8" fmla="*/ 117314 w 227668"/>
                    <a:gd name="connsiteY8" fmla="*/ 273174 h 624328"/>
                    <a:gd name="connsiteX9" fmla="*/ 60057 w 227668"/>
                    <a:gd name="connsiteY9" fmla="*/ 66770 h 624328"/>
                    <a:gd name="connsiteX0" fmla="*/ 60057 w 227668"/>
                    <a:gd name="connsiteY0" fmla="*/ 66770 h 624328"/>
                    <a:gd name="connsiteX1" fmla="*/ 466 w 227668"/>
                    <a:gd name="connsiteY1" fmla="*/ 0 h 624328"/>
                    <a:gd name="connsiteX2" fmla="*/ 158843 w 227668"/>
                    <a:gd name="connsiteY2" fmla="*/ 57151 h 624328"/>
                    <a:gd name="connsiteX3" fmla="*/ 206641 w 227668"/>
                    <a:gd name="connsiteY3" fmla="*/ 145353 h 624328"/>
                    <a:gd name="connsiteX4" fmla="*/ 226770 w 227668"/>
                    <a:gd name="connsiteY4" fmla="*/ 477490 h 624328"/>
                    <a:gd name="connsiteX5" fmla="*/ 213057 w 227668"/>
                    <a:gd name="connsiteY5" fmla="*/ 620365 h 624328"/>
                    <a:gd name="connsiteX6" fmla="*/ 129287 w 227668"/>
                    <a:gd name="connsiteY6" fmla="*/ 554062 h 624328"/>
                    <a:gd name="connsiteX7" fmla="*/ 127987 w 227668"/>
                    <a:gd name="connsiteY7" fmla="*/ 468241 h 624328"/>
                    <a:gd name="connsiteX8" fmla="*/ 108365 w 227668"/>
                    <a:gd name="connsiteY8" fmla="*/ 273174 h 624328"/>
                    <a:gd name="connsiteX9" fmla="*/ 60057 w 227668"/>
                    <a:gd name="connsiteY9" fmla="*/ 66770 h 624328"/>
                    <a:gd name="connsiteX0" fmla="*/ 60057 w 227668"/>
                    <a:gd name="connsiteY0" fmla="*/ 66770 h 624328"/>
                    <a:gd name="connsiteX1" fmla="*/ 466 w 227668"/>
                    <a:gd name="connsiteY1" fmla="*/ 0 h 624328"/>
                    <a:gd name="connsiteX2" fmla="*/ 158843 w 227668"/>
                    <a:gd name="connsiteY2" fmla="*/ 57151 h 624328"/>
                    <a:gd name="connsiteX3" fmla="*/ 206641 w 227668"/>
                    <a:gd name="connsiteY3" fmla="*/ 145353 h 624328"/>
                    <a:gd name="connsiteX4" fmla="*/ 226770 w 227668"/>
                    <a:gd name="connsiteY4" fmla="*/ 477490 h 624328"/>
                    <a:gd name="connsiteX5" fmla="*/ 213057 w 227668"/>
                    <a:gd name="connsiteY5" fmla="*/ 620365 h 624328"/>
                    <a:gd name="connsiteX6" fmla="*/ 129287 w 227668"/>
                    <a:gd name="connsiteY6" fmla="*/ 554062 h 624328"/>
                    <a:gd name="connsiteX7" fmla="*/ 127987 w 227668"/>
                    <a:gd name="connsiteY7" fmla="*/ 468241 h 624328"/>
                    <a:gd name="connsiteX8" fmla="*/ 123280 w 227668"/>
                    <a:gd name="connsiteY8" fmla="*/ 275555 h 624328"/>
                    <a:gd name="connsiteX9" fmla="*/ 60057 w 227668"/>
                    <a:gd name="connsiteY9" fmla="*/ 66770 h 624328"/>
                    <a:gd name="connsiteX0" fmla="*/ 60057 w 227668"/>
                    <a:gd name="connsiteY0" fmla="*/ 66770 h 624328"/>
                    <a:gd name="connsiteX1" fmla="*/ 466 w 227668"/>
                    <a:gd name="connsiteY1" fmla="*/ 0 h 624328"/>
                    <a:gd name="connsiteX2" fmla="*/ 158843 w 227668"/>
                    <a:gd name="connsiteY2" fmla="*/ 57151 h 624328"/>
                    <a:gd name="connsiteX3" fmla="*/ 206641 w 227668"/>
                    <a:gd name="connsiteY3" fmla="*/ 145353 h 624328"/>
                    <a:gd name="connsiteX4" fmla="*/ 226770 w 227668"/>
                    <a:gd name="connsiteY4" fmla="*/ 477490 h 624328"/>
                    <a:gd name="connsiteX5" fmla="*/ 213057 w 227668"/>
                    <a:gd name="connsiteY5" fmla="*/ 620365 h 624328"/>
                    <a:gd name="connsiteX6" fmla="*/ 129287 w 227668"/>
                    <a:gd name="connsiteY6" fmla="*/ 554062 h 624328"/>
                    <a:gd name="connsiteX7" fmla="*/ 127987 w 227668"/>
                    <a:gd name="connsiteY7" fmla="*/ 468241 h 624328"/>
                    <a:gd name="connsiteX8" fmla="*/ 123280 w 227668"/>
                    <a:gd name="connsiteY8" fmla="*/ 275555 h 624328"/>
                    <a:gd name="connsiteX9" fmla="*/ 105379 w 227668"/>
                    <a:gd name="connsiteY9" fmla="*/ 218403 h 624328"/>
                    <a:gd name="connsiteX10" fmla="*/ 60057 w 227668"/>
                    <a:gd name="connsiteY10" fmla="*/ 66770 h 624328"/>
                    <a:gd name="connsiteX0" fmla="*/ 60057 w 227668"/>
                    <a:gd name="connsiteY0" fmla="*/ 66770 h 624328"/>
                    <a:gd name="connsiteX1" fmla="*/ 466 w 227668"/>
                    <a:gd name="connsiteY1" fmla="*/ 0 h 624328"/>
                    <a:gd name="connsiteX2" fmla="*/ 158843 w 227668"/>
                    <a:gd name="connsiteY2" fmla="*/ 57151 h 624328"/>
                    <a:gd name="connsiteX3" fmla="*/ 206641 w 227668"/>
                    <a:gd name="connsiteY3" fmla="*/ 145353 h 624328"/>
                    <a:gd name="connsiteX4" fmla="*/ 226770 w 227668"/>
                    <a:gd name="connsiteY4" fmla="*/ 477490 h 624328"/>
                    <a:gd name="connsiteX5" fmla="*/ 213057 w 227668"/>
                    <a:gd name="connsiteY5" fmla="*/ 620365 h 624328"/>
                    <a:gd name="connsiteX6" fmla="*/ 129287 w 227668"/>
                    <a:gd name="connsiteY6" fmla="*/ 554062 h 624328"/>
                    <a:gd name="connsiteX7" fmla="*/ 127987 w 227668"/>
                    <a:gd name="connsiteY7" fmla="*/ 468241 h 624328"/>
                    <a:gd name="connsiteX8" fmla="*/ 123280 w 227668"/>
                    <a:gd name="connsiteY8" fmla="*/ 275555 h 624328"/>
                    <a:gd name="connsiteX9" fmla="*/ 105379 w 227668"/>
                    <a:gd name="connsiteY9" fmla="*/ 218403 h 624328"/>
                    <a:gd name="connsiteX10" fmla="*/ 60057 w 227668"/>
                    <a:gd name="connsiteY10" fmla="*/ 66770 h 624328"/>
                    <a:gd name="connsiteX0" fmla="*/ 63022 w 227650"/>
                    <a:gd name="connsiteY0" fmla="*/ 157258 h 624328"/>
                    <a:gd name="connsiteX1" fmla="*/ 448 w 227650"/>
                    <a:gd name="connsiteY1" fmla="*/ 0 h 624328"/>
                    <a:gd name="connsiteX2" fmla="*/ 158825 w 227650"/>
                    <a:gd name="connsiteY2" fmla="*/ 57151 h 624328"/>
                    <a:gd name="connsiteX3" fmla="*/ 206623 w 227650"/>
                    <a:gd name="connsiteY3" fmla="*/ 145353 h 624328"/>
                    <a:gd name="connsiteX4" fmla="*/ 226752 w 227650"/>
                    <a:gd name="connsiteY4" fmla="*/ 477490 h 624328"/>
                    <a:gd name="connsiteX5" fmla="*/ 213039 w 227650"/>
                    <a:gd name="connsiteY5" fmla="*/ 620365 h 624328"/>
                    <a:gd name="connsiteX6" fmla="*/ 129269 w 227650"/>
                    <a:gd name="connsiteY6" fmla="*/ 554062 h 624328"/>
                    <a:gd name="connsiteX7" fmla="*/ 127969 w 227650"/>
                    <a:gd name="connsiteY7" fmla="*/ 468241 h 624328"/>
                    <a:gd name="connsiteX8" fmla="*/ 123262 w 227650"/>
                    <a:gd name="connsiteY8" fmla="*/ 275555 h 624328"/>
                    <a:gd name="connsiteX9" fmla="*/ 105361 w 227650"/>
                    <a:gd name="connsiteY9" fmla="*/ 218403 h 624328"/>
                    <a:gd name="connsiteX10" fmla="*/ 63022 w 227650"/>
                    <a:gd name="connsiteY10" fmla="*/ 157258 h 624328"/>
                    <a:gd name="connsiteX0" fmla="*/ 63022 w 227650"/>
                    <a:gd name="connsiteY0" fmla="*/ 157258 h 624328"/>
                    <a:gd name="connsiteX1" fmla="*/ 448 w 227650"/>
                    <a:gd name="connsiteY1" fmla="*/ 0 h 624328"/>
                    <a:gd name="connsiteX2" fmla="*/ 158825 w 227650"/>
                    <a:gd name="connsiteY2" fmla="*/ 57151 h 624328"/>
                    <a:gd name="connsiteX3" fmla="*/ 206623 w 227650"/>
                    <a:gd name="connsiteY3" fmla="*/ 145353 h 624328"/>
                    <a:gd name="connsiteX4" fmla="*/ 226752 w 227650"/>
                    <a:gd name="connsiteY4" fmla="*/ 477490 h 624328"/>
                    <a:gd name="connsiteX5" fmla="*/ 213039 w 227650"/>
                    <a:gd name="connsiteY5" fmla="*/ 620365 h 624328"/>
                    <a:gd name="connsiteX6" fmla="*/ 129269 w 227650"/>
                    <a:gd name="connsiteY6" fmla="*/ 554062 h 624328"/>
                    <a:gd name="connsiteX7" fmla="*/ 127969 w 227650"/>
                    <a:gd name="connsiteY7" fmla="*/ 468241 h 624328"/>
                    <a:gd name="connsiteX8" fmla="*/ 123262 w 227650"/>
                    <a:gd name="connsiteY8" fmla="*/ 275555 h 624328"/>
                    <a:gd name="connsiteX9" fmla="*/ 90447 w 227650"/>
                    <a:gd name="connsiteY9" fmla="*/ 237453 h 624328"/>
                    <a:gd name="connsiteX10" fmla="*/ 63022 w 227650"/>
                    <a:gd name="connsiteY10" fmla="*/ 157258 h 624328"/>
                    <a:gd name="connsiteX0" fmla="*/ 63022 w 227650"/>
                    <a:gd name="connsiteY0" fmla="*/ 157258 h 624328"/>
                    <a:gd name="connsiteX1" fmla="*/ 448 w 227650"/>
                    <a:gd name="connsiteY1" fmla="*/ 0 h 624328"/>
                    <a:gd name="connsiteX2" fmla="*/ 158825 w 227650"/>
                    <a:gd name="connsiteY2" fmla="*/ 57151 h 624328"/>
                    <a:gd name="connsiteX3" fmla="*/ 206623 w 227650"/>
                    <a:gd name="connsiteY3" fmla="*/ 145353 h 624328"/>
                    <a:gd name="connsiteX4" fmla="*/ 226752 w 227650"/>
                    <a:gd name="connsiteY4" fmla="*/ 477490 h 624328"/>
                    <a:gd name="connsiteX5" fmla="*/ 213039 w 227650"/>
                    <a:gd name="connsiteY5" fmla="*/ 620365 h 624328"/>
                    <a:gd name="connsiteX6" fmla="*/ 129269 w 227650"/>
                    <a:gd name="connsiteY6" fmla="*/ 554062 h 624328"/>
                    <a:gd name="connsiteX7" fmla="*/ 127969 w 227650"/>
                    <a:gd name="connsiteY7" fmla="*/ 468241 h 624328"/>
                    <a:gd name="connsiteX8" fmla="*/ 123262 w 227650"/>
                    <a:gd name="connsiteY8" fmla="*/ 275555 h 624328"/>
                    <a:gd name="connsiteX9" fmla="*/ 63022 w 227650"/>
                    <a:gd name="connsiteY9" fmla="*/ 157258 h 624328"/>
                    <a:gd name="connsiteX0" fmla="*/ 63022 w 227650"/>
                    <a:gd name="connsiteY0" fmla="*/ 157258 h 624328"/>
                    <a:gd name="connsiteX1" fmla="*/ 448 w 227650"/>
                    <a:gd name="connsiteY1" fmla="*/ 0 h 624328"/>
                    <a:gd name="connsiteX2" fmla="*/ 146893 w 227650"/>
                    <a:gd name="connsiteY2" fmla="*/ 73820 h 624328"/>
                    <a:gd name="connsiteX3" fmla="*/ 206623 w 227650"/>
                    <a:gd name="connsiteY3" fmla="*/ 145353 h 624328"/>
                    <a:gd name="connsiteX4" fmla="*/ 226752 w 227650"/>
                    <a:gd name="connsiteY4" fmla="*/ 477490 h 624328"/>
                    <a:gd name="connsiteX5" fmla="*/ 213039 w 227650"/>
                    <a:gd name="connsiteY5" fmla="*/ 620365 h 624328"/>
                    <a:gd name="connsiteX6" fmla="*/ 129269 w 227650"/>
                    <a:gd name="connsiteY6" fmla="*/ 554062 h 624328"/>
                    <a:gd name="connsiteX7" fmla="*/ 127969 w 227650"/>
                    <a:gd name="connsiteY7" fmla="*/ 468241 h 624328"/>
                    <a:gd name="connsiteX8" fmla="*/ 123262 w 227650"/>
                    <a:gd name="connsiteY8" fmla="*/ 275555 h 624328"/>
                    <a:gd name="connsiteX9" fmla="*/ 63022 w 227650"/>
                    <a:gd name="connsiteY9" fmla="*/ 157258 h 624328"/>
                    <a:gd name="connsiteX0" fmla="*/ 63022 w 227151"/>
                    <a:gd name="connsiteY0" fmla="*/ 157258 h 624328"/>
                    <a:gd name="connsiteX1" fmla="*/ 448 w 227151"/>
                    <a:gd name="connsiteY1" fmla="*/ 0 h 624328"/>
                    <a:gd name="connsiteX2" fmla="*/ 146893 w 227151"/>
                    <a:gd name="connsiteY2" fmla="*/ 73820 h 624328"/>
                    <a:gd name="connsiteX3" fmla="*/ 199311 w 227151"/>
                    <a:gd name="connsiteY3" fmla="*/ 147734 h 624328"/>
                    <a:gd name="connsiteX4" fmla="*/ 226752 w 227151"/>
                    <a:gd name="connsiteY4" fmla="*/ 477490 h 624328"/>
                    <a:gd name="connsiteX5" fmla="*/ 213039 w 227151"/>
                    <a:gd name="connsiteY5" fmla="*/ 620365 h 624328"/>
                    <a:gd name="connsiteX6" fmla="*/ 129269 w 227151"/>
                    <a:gd name="connsiteY6" fmla="*/ 554062 h 624328"/>
                    <a:gd name="connsiteX7" fmla="*/ 127969 w 227151"/>
                    <a:gd name="connsiteY7" fmla="*/ 468241 h 624328"/>
                    <a:gd name="connsiteX8" fmla="*/ 123262 w 227151"/>
                    <a:gd name="connsiteY8" fmla="*/ 275555 h 624328"/>
                    <a:gd name="connsiteX9" fmla="*/ 63022 w 227151"/>
                    <a:gd name="connsiteY9" fmla="*/ 157258 h 624328"/>
                    <a:gd name="connsiteX0" fmla="*/ 63022 w 226944"/>
                    <a:gd name="connsiteY0" fmla="*/ 157258 h 624328"/>
                    <a:gd name="connsiteX1" fmla="*/ 448 w 226944"/>
                    <a:gd name="connsiteY1" fmla="*/ 0 h 624328"/>
                    <a:gd name="connsiteX2" fmla="*/ 146893 w 226944"/>
                    <a:gd name="connsiteY2" fmla="*/ 73820 h 624328"/>
                    <a:gd name="connsiteX3" fmla="*/ 187124 w 226944"/>
                    <a:gd name="connsiteY3" fmla="*/ 150115 h 624328"/>
                    <a:gd name="connsiteX4" fmla="*/ 226752 w 226944"/>
                    <a:gd name="connsiteY4" fmla="*/ 477490 h 624328"/>
                    <a:gd name="connsiteX5" fmla="*/ 213039 w 226944"/>
                    <a:gd name="connsiteY5" fmla="*/ 620365 h 624328"/>
                    <a:gd name="connsiteX6" fmla="*/ 129269 w 226944"/>
                    <a:gd name="connsiteY6" fmla="*/ 554062 h 624328"/>
                    <a:gd name="connsiteX7" fmla="*/ 127969 w 226944"/>
                    <a:gd name="connsiteY7" fmla="*/ 468241 h 624328"/>
                    <a:gd name="connsiteX8" fmla="*/ 123262 w 226944"/>
                    <a:gd name="connsiteY8" fmla="*/ 275555 h 624328"/>
                    <a:gd name="connsiteX9" fmla="*/ 63022 w 226944"/>
                    <a:gd name="connsiteY9" fmla="*/ 157258 h 624328"/>
                    <a:gd name="connsiteX0" fmla="*/ 63022 w 227251"/>
                    <a:gd name="connsiteY0" fmla="*/ 157258 h 624328"/>
                    <a:gd name="connsiteX1" fmla="*/ 448 w 227251"/>
                    <a:gd name="connsiteY1" fmla="*/ 0 h 624328"/>
                    <a:gd name="connsiteX2" fmla="*/ 146893 w 227251"/>
                    <a:gd name="connsiteY2" fmla="*/ 73820 h 624328"/>
                    <a:gd name="connsiteX3" fmla="*/ 201747 w 227251"/>
                    <a:gd name="connsiteY3" fmla="*/ 152496 h 624328"/>
                    <a:gd name="connsiteX4" fmla="*/ 226752 w 227251"/>
                    <a:gd name="connsiteY4" fmla="*/ 477490 h 624328"/>
                    <a:gd name="connsiteX5" fmla="*/ 213039 w 227251"/>
                    <a:gd name="connsiteY5" fmla="*/ 620365 h 624328"/>
                    <a:gd name="connsiteX6" fmla="*/ 129269 w 227251"/>
                    <a:gd name="connsiteY6" fmla="*/ 554062 h 624328"/>
                    <a:gd name="connsiteX7" fmla="*/ 127969 w 227251"/>
                    <a:gd name="connsiteY7" fmla="*/ 468241 h 624328"/>
                    <a:gd name="connsiteX8" fmla="*/ 123262 w 227251"/>
                    <a:gd name="connsiteY8" fmla="*/ 275555 h 624328"/>
                    <a:gd name="connsiteX9" fmla="*/ 63022 w 227251"/>
                    <a:gd name="connsiteY9" fmla="*/ 157258 h 624328"/>
                    <a:gd name="connsiteX0" fmla="*/ 63022 w 227151"/>
                    <a:gd name="connsiteY0" fmla="*/ 157258 h 624328"/>
                    <a:gd name="connsiteX1" fmla="*/ 448 w 227151"/>
                    <a:gd name="connsiteY1" fmla="*/ 0 h 624328"/>
                    <a:gd name="connsiteX2" fmla="*/ 146893 w 227151"/>
                    <a:gd name="connsiteY2" fmla="*/ 73820 h 624328"/>
                    <a:gd name="connsiteX3" fmla="*/ 199309 w 227151"/>
                    <a:gd name="connsiteY3" fmla="*/ 188215 h 624328"/>
                    <a:gd name="connsiteX4" fmla="*/ 226752 w 227151"/>
                    <a:gd name="connsiteY4" fmla="*/ 477490 h 624328"/>
                    <a:gd name="connsiteX5" fmla="*/ 213039 w 227151"/>
                    <a:gd name="connsiteY5" fmla="*/ 620365 h 624328"/>
                    <a:gd name="connsiteX6" fmla="*/ 129269 w 227151"/>
                    <a:gd name="connsiteY6" fmla="*/ 554062 h 624328"/>
                    <a:gd name="connsiteX7" fmla="*/ 127969 w 227151"/>
                    <a:gd name="connsiteY7" fmla="*/ 468241 h 624328"/>
                    <a:gd name="connsiteX8" fmla="*/ 123262 w 227151"/>
                    <a:gd name="connsiteY8" fmla="*/ 275555 h 624328"/>
                    <a:gd name="connsiteX9" fmla="*/ 63022 w 227151"/>
                    <a:gd name="connsiteY9" fmla="*/ 157258 h 624328"/>
                    <a:gd name="connsiteX0" fmla="*/ 63022 w 227151"/>
                    <a:gd name="connsiteY0" fmla="*/ 157258 h 624328"/>
                    <a:gd name="connsiteX1" fmla="*/ 448 w 227151"/>
                    <a:gd name="connsiteY1" fmla="*/ 0 h 624328"/>
                    <a:gd name="connsiteX2" fmla="*/ 142019 w 227151"/>
                    <a:gd name="connsiteY2" fmla="*/ 85726 h 624328"/>
                    <a:gd name="connsiteX3" fmla="*/ 199309 w 227151"/>
                    <a:gd name="connsiteY3" fmla="*/ 188215 h 624328"/>
                    <a:gd name="connsiteX4" fmla="*/ 226752 w 227151"/>
                    <a:gd name="connsiteY4" fmla="*/ 477490 h 624328"/>
                    <a:gd name="connsiteX5" fmla="*/ 213039 w 227151"/>
                    <a:gd name="connsiteY5" fmla="*/ 620365 h 624328"/>
                    <a:gd name="connsiteX6" fmla="*/ 129269 w 227151"/>
                    <a:gd name="connsiteY6" fmla="*/ 554062 h 624328"/>
                    <a:gd name="connsiteX7" fmla="*/ 127969 w 227151"/>
                    <a:gd name="connsiteY7" fmla="*/ 468241 h 624328"/>
                    <a:gd name="connsiteX8" fmla="*/ 123262 w 227151"/>
                    <a:gd name="connsiteY8" fmla="*/ 275555 h 624328"/>
                    <a:gd name="connsiteX9" fmla="*/ 63022 w 227151"/>
                    <a:gd name="connsiteY9" fmla="*/ 157258 h 624328"/>
                    <a:gd name="connsiteX0" fmla="*/ 63022 w 227151"/>
                    <a:gd name="connsiteY0" fmla="*/ 157258 h 624328"/>
                    <a:gd name="connsiteX1" fmla="*/ 448 w 227151"/>
                    <a:gd name="connsiteY1" fmla="*/ 0 h 624328"/>
                    <a:gd name="connsiteX2" fmla="*/ 146894 w 227151"/>
                    <a:gd name="connsiteY2" fmla="*/ 76201 h 624328"/>
                    <a:gd name="connsiteX3" fmla="*/ 199309 w 227151"/>
                    <a:gd name="connsiteY3" fmla="*/ 188215 h 624328"/>
                    <a:gd name="connsiteX4" fmla="*/ 226752 w 227151"/>
                    <a:gd name="connsiteY4" fmla="*/ 477490 h 624328"/>
                    <a:gd name="connsiteX5" fmla="*/ 213039 w 227151"/>
                    <a:gd name="connsiteY5" fmla="*/ 620365 h 624328"/>
                    <a:gd name="connsiteX6" fmla="*/ 129269 w 227151"/>
                    <a:gd name="connsiteY6" fmla="*/ 554062 h 624328"/>
                    <a:gd name="connsiteX7" fmla="*/ 127969 w 227151"/>
                    <a:gd name="connsiteY7" fmla="*/ 468241 h 624328"/>
                    <a:gd name="connsiteX8" fmla="*/ 123262 w 227151"/>
                    <a:gd name="connsiteY8" fmla="*/ 275555 h 624328"/>
                    <a:gd name="connsiteX9" fmla="*/ 63022 w 227151"/>
                    <a:gd name="connsiteY9" fmla="*/ 157258 h 624328"/>
                    <a:gd name="connsiteX0" fmla="*/ 63022 w 227151"/>
                    <a:gd name="connsiteY0" fmla="*/ 157258 h 624328"/>
                    <a:gd name="connsiteX1" fmla="*/ 448 w 227151"/>
                    <a:gd name="connsiteY1" fmla="*/ 0 h 624328"/>
                    <a:gd name="connsiteX2" fmla="*/ 144457 w 227151"/>
                    <a:gd name="connsiteY2" fmla="*/ 85726 h 624328"/>
                    <a:gd name="connsiteX3" fmla="*/ 199309 w 227151"/>
                    <a:gd name="connsiteY3" fmla="*/ 188215 h 624328"/>
                    <a:gd name="connsiteX4" fmla="*/ 226752 w 227151"/>
                    <a:gd name="connsiteY4" fmla="*/ 477490 h 624328"/>
                    <a:gd name="connsiteX5" fmla="*/ 213039 w 227151"/>
                    <a:gd name="connsiteY5" fmla="*/ 620365 h 624328"/>
                    <a:gd name="connsiteX6" fmla="*/ 129269 w 227151"/>
                    <a:gd name="connsiteY6" fmla="*/ 554062 h 624328"/>
                    <a:gd name="connsiteX7" fmla="*/ 127969 w 227151"/>
                    <a:gd name="connsiteY7" fmla="*/ 468241 h 624328"/>
                    <a:gd name="connsiteX8" fmla="*/ 123262 w 227151"/>
                    <a:gd name="connsiteY8" fmla="*/ 275555 h 624328"/>
                    <a:gd name="connsiteX9" fmla="*/ 63022 w 227151"/>
                    <a:gd name="connsiteY9" fmla="*/ 157258 h 624328"/>
                    <a:gd name="connsiteX0" fmla="*/ 63022 w 227151"/>
                    <a:gd name="connsiteY0" fmla="*/ 157258 h 624328"/>
                    <a:gd name="connsiteX1" fmla="*/ 448 w 227151"/>
                    <a:gd name="connsiteY1" fmla="*/ 0 h 624328"/>
                    <a:gd name="connsiteX2" fmla="*/ 144457 w 227151"/>
                    <a:gd name="connsiteY2" fmla="*/ 85726 h 624328"/>
                    <a:gd name="connsiteX3" fmla="*/ 199309 w 227151"/>
                    <a:gd name="connsiteY3" fmla="*/ 188215 h 624328"/>
                    <a:gd name="connsiteX4" fmla="*/ 226752 w 227151"/>
                    <a:gd name="connsiteY4" fmla="*/ 477490 h 624328"/>
                    <a:gd name="connsiteX5" fmla="*/ 213039 w 227151"/>
                    <a:gd name="connsiteY5" fmla="*/ 620365 h 624328"/>
                    <a:gd name="connsiteX6" fmla="*/ 129269 w 227151"/>
                    <a:gd name="connsiteY6" fmla="*/ 554062 h 624328"/>
                    <a:gd name="connsiteX7" fmla="*/ 127969 w 227151"/>
                    <a:gd name="connsiteY7" fmla="*/ 468241 h 624328"/>
                    <a:gd name="connsiteX8" fmla="*/ 105984 w 227151"/>
                    <a:gd name="connsiteY8" fmla="*/ 271906 h 624328"/>
                    <a:gd name="connsiteX9" fmla="*/ 63022 w 227151"/>
                    <a:gd name="connsiteY9" fmla="*/ 157258 h 624328"/>
                    <a:gd name="connsiteX0" fmla="*/ 63022 w 227842"/>
                    <a:gd name="connsiteY0" fmla="*/ 157258 h 624328"/>
                    <a:gd name="connsiteX1" fmla="*/ 448 w 227842"/>
                    <a:gd name="connsiteY1" fmla="*/ 0 h 624328"/>
                    <a:gd name="connsiteX2" fmla="*/ 144457 w 227842"/>
                    <a:gd name="connsiteY2" fmla="*/ 85726 h 624328"/>
                    <a:gd name="connsiteX3" fmla="*/ 207948 w 227842"/>
                    <a:gd name="connsiteY3" fmla="*/ 191867 h 624328"/>
                    <a:gd name="connsiteX4" fmla="*/ 226752 w 227842"/>
                    <a:gd name="connsiteY4" fmla="*/ 477490 h 624328"/>
                    <a:gd name="connsiteX5" fmla="*/ 213039 w 227842"/>
                    <a:gd name="connsiteY5" fmla="*/ 620365 h 624328"/>
                    <a:gd name="connsiteX6" fmla="*/ 129269 w 227842"/>
                    <a:gd name="connsiteY6" fmla="*/ 554062 h 624328"/>
                    <a:gd name="connsiteX7" fmla="*/ 127969 w 227842"/>
                    <a:gd name="connsiteY7" fmla="*/ 468241 h 624328"/>
                    <a:gd name="connsiteX8" fmla="*/ 105984 w 227842"/>
                    <a:gd name="connsiteY8" fmla="*/ 271906 h 624328"/>
                    <a:gd name="connsiteX9" fmla="*/ 63022 w 227842"/>
                    <a:gd name="connsiteY9" fmla="*/ 157258 h 624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7842" h="624328">
                      <a:moveTo>
                        <a:pt x="63022" y="157258"/>
                      </a:moveTo>
                      <a:cubicBezTo>
                        <a:pt x="63022" y="150629"/>
                        <a:pt x="-6181" y="0"/>
                        <a:pt x="448" y="0"/>
                      </a:cubicBezTo>
                      <a:cubicBezTo>
                        <a:pt x="50257" y="0"/>
                        <a:pt x="118512" y="64295"/>
                        <a:pt x="144457" y="85726"/>
                      </a:cubicBezTo>
                      <a:cubicBezTo>
                        <a:pt x="151086" y="85726"/>
                        <a:pt x="207948" y="185238"/>
                        <a:pt x="207948" y="191867"/>
                      </a:cubicBezTo>
                      <a:cubicBezTo>
                        <a:pt x="229347" y="356554"/>
                        <a:pt x="229166" y="327090"/>
                        <a:pt x="226752" y="477490"/>
                      </a:cubicBezTo>
                      <a:cubicBezTo>
                        <a:pt x="218815" y="481459"/>
                        <a:pt x="220976" y="616396"/>
                        <a:pt x="213039" y="620365"/>
                      </a:cubicBezTo>
                      <a:cubicBezTo>
                        <a:pt x="138381" y="637952"/>
                        <a:pt x="141283" y="593625"/>
                        <a:pt x="129269" y="554062"/>
                      </a:cubicBezTo>
                      <a:cubicBezTo>
                        <a:pt x="133486" y="523549"/>
                        <a:pt x="129964" y="515056"/>
                        <a:pt x="127969" y="468241"/>
                      </a:cubicBezTo>
                      <a:cubicBezTo>
                        <a:pt x="123488" y="421426"/>
                        <a:pt x="117306" y="338818"/>
                        <a:pt x="105984" y="271906"/>
                      </a:cubicBezTo>
                      <a:cubicBezTo>
                        <a:pt x="95160" y="220076"/>
                        <a:pt x="83491" y="203184"/>
                        <a:pt x="63022" y="157258"/>
                      </a:cubicBezTo>
                      <a:close/>
                    </a:path>
                  </a:pathLst>
                </a:cu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2" name="角丸四角形 6"/>
                <p:cNvSpPr/>
                <p:nvPr/>
              </p:nvSpPr>
              <p:spPr>
                <a:xfrm flipH="1">
                  <a:off x="1125299" y="3072145"/>
                  <a:ext cx="237201" cy="624327"/>
                </a:xfrm>
                <a:custGeom>
                  <a:avLst/>
                  <a:gdLst>
                    <a:gd name="connsiteX0" fmla="*/ 0 w 72008"/>
                    <a:gd name="connsiteY0" fmla="*/ 12002 h 504056"/>
                    <a:gd name="connsiteX1" fmla="*/ 12002 w 72008"/>
                    <a:gd name="connsiteY1" fmla="*/ 0 h 504056"/>
                    <a:gd name="connsiteX2" fmla="*/ 60006 w 72008"/>
                    <a:gd name="connsiteY2" fmla="*/ 0 h 504056"/>
                    <a:gd name="connsiteX3" fmla="*/ 72008 w 72008"/>
                    <a:gd name="connsiteY3" fmla="*/ 12002 h 504056"/>
                    <a:gd name="connsiteX4" fmla="*/ 72008 w 72008"/>
                    <a:gd name="connsiteY4" fmla="*/ 492054 h 504056"/>
                    <a:gd name="connsiteX5" fmla="*/ 60006 w 72008"/>
                    <a:gd name="connsiteY5" fmla="*/ 504056 h 504056"/>
                    <a:gd name="connsiteX6" fmla="*/ 12002 w 72008"/>
                    <a:gd name="connsiteY6" fmla="*/ 504056 h 504056"/>
                    <a:gd name="connsiteX7" fmla="*/ 0 w 72008"/>
                    <a:gd name="connsiteY7" fmla="*/ 492054 h 504056"/>
                    <a:gd name="connsiteX8" fmla="*/ 0 w 72008"/>
                    <a:gd name="connsiteY8" fmla="*/ 12002 h 504056"/>
                    <a:gd name="connsiteX0" fmla="*/ 0 w 72008"/>
                    <a:gd name="connsiteY0" fmla="*/ 21527 h 504056"/>
                    <a:gd name="connsiteX1" fmla="*/ 12002 w 72008"/>
                    <a:gd name="connsiteY1" fmla="*/ 0 h 504056"/>
                    <a:gd name="connsiteX2" fmla="*/ 60006 w 72008"/>
                    <a:gd name="connsiteY2" fmla="*/ 0 h 504056"/>
                    <a:gd name="connsiteX3" fmla="*/ 72008 w 72008"/>
                    <a:gd name="connsiteY3" fmla="*/ 12002 h 504056"/>
                    <a:gd name="connsiteX4" fmla="*/ 72008 w 72008"/>
                    <a:gd name="connsiteY4" fmla="*/ 492054 h 504056"/>
                    <a:gd name="connsiteX5" fmla="*/ 60006 w 72008"/>
                    <a:gd name="connsiteY5" fmla="*/ 504056 h 504056"/>
                    <a:gd name="connsiteX6" fmla="*/ 12002 w 72008"/>
                    <a:gd name="connsiteY6" fmla="*/ 504056 h 504056"/>
                    <a:gd name="connsiteX7" fmla="*/ 0 w 72008"/>
                    <a:gd name="connsiteY7" fmla="*/ 492054 h 504056"/>
                    <a:gd name="connsiteX8" fmla="*/ 0 w 72008"/>
                    <a:gd name="connsiteY8" fmla="*/ 21527 h 504056"/>
                    <a:gd name="connsiteX0" fmla="*/ 0 w 72008"/>
                    <a:gd name="connsiteY0" fmla="*/ 21527 h 504056"/>
                    <a:gd name="connsiteX1" fmla="*/ 12002 w 72008"/>
                    <a:gd name="connsiteY1" fmla="*/ 0 h 504056"/>
                    <a:gd name="connsiteX2" fmla="*/ 60006 w 72008"/>
                    <a:gd name="connsiteY2" fmla="*/ 0 h 504056"/>
                    <a:gd name="connsiteX3" fmla="*/ 72008 w 72008"/>
                    <a:gd name="connsiteY3" fmla="*/ 12002 h 504056"/>
                    <a:gd name="connsiteX4" fmla="*/ 72008 w 72008"/>
                    <a:gd name="connsiteY4" fmla="*/ 492054 h 504056"/>
                    <a:gd name="connsiteX5" fmla="*/ 60006 w 72008"/>
                    <a:gd name="connsiteY5" fmla="*/ 504056 h 504056"/>
                    <a:gd name="connsiteX6" fmla="*/ 12002 w 72008"/>
                    <a:gd name="connsiteY6" fmla="*/ 504056 h 504056"/>
                    <a:gd name="connsiteX7" fmla="*/ 0 w 72008"/>
                    <a:gd name="connsiteY7" fmla="*/ 492054 h 504056"/>
                    <a:gd name="connsiteX8" fmla="*/ 0 w 72008"/>
                    <a:gd name="connsiteY8" fmla="*/ 21527 h 504056"/>
                    <a:gd name="connsiteX0" fmla="*/ 0 w 72008"/>
                    <a:gd name="connsiteY0" fmla="*/ 21527 h 504056"/>
                    <a:gd name="connsiteX1" fmla="*/ 12002 w 72008"/>
                    <a:gd name="connsiteY1" fmla="*/ 0 h 504056"/>
                    <a:gd name="connsiteX2" fmla="*/ 60006 w 72008"/>
                    <a:gd name="connsiteY2" fmla="*/ 0 h 504056"/>
                    <a:gd name="connsiteX3" fmla="*/ 72008 w 72008"/>
                    <a:gd name="connsiteY3" fmla="*/ 12002 h 504056"/>
                    <a:gd name="connsiteX4" fmla="*/ 72008 w 72008"/>
                    <a:gd name="connsiteY4" fmla="*/ 492054 h 504056"/>
                    <a:gd name="connsiteX5" fmla="*/ 60006 w 72008"/>
                    <a:gd name="connsiteY5" fmla="*/ 504056 h 504056"/>
                    <a:gd name="connsiteX6" fmla="*/ 12002 w 72008"/>
                    <a:gd name="connsiteY6" fmla="*/ 504056 h 504056"/>
                    <a:gd name="connsiteX7" fmla="*/ 19050 w 72008"/>
                    <a:gd name="connsiteY7" fmla="*/ 492054 h 504056"/>
                    <a:gd name="connsiteX8" fmla="*/ 0 w 72008"/>
                    <a:gd name="connsiteY8" fmla="*/ 21527 h 504056"/>
                    <a:gd name="connsiteX0" fmla="*/ 0 w 72008"/>
                    <a:gd name="connsiteY0" fmla="*/ 21527 h 504056"/>
                    <a:gd name="connsiteX1" fmla="*/ 12002 w 72008"/>
                    <a:gd name="connsiteY1" fmla="*/ 0 h 504056"/>
                    <a:gd name="connsiteX2" fmla="*/ 60006 w 72008"/>
                    <a:gd name="connsiteY2" fmla="*/ 0 h 504056"/>
                    <a:gd name="connsiteX3" fmla="*/ 52958 w 72008"/>
                    <a:gd name="connsiteY3" fmla="*/ 26290 h 504056"/>
                    <a:gd name="connsiteX4" fmla="*/ 72008 w 72008"/>
                    <a:gd name="connsiteY4" fmla="*/ 492054 h 504056"/>
                    <a:gd name="connsiteX5" fmla="*/ 60006 w 72008"/>
                    <a:gd name="connsiteY5" fmla="*/ 504056 h 504056"/>
                    <a:gd name="connsiteX6" fmla="*/ 12002 w 72008"/>
                    <a:gd name="connsiteY6" fmla="*/ 504056 h 504056"/>
                    <a:gd name="connsiteX7" fmla="*/ 19050 w 72008"/>
                    <a:gd name="connsiteY7" fmla="*/ 492054 h 504056"/>
                    <a:gd name="connsiteX8" fmla="*/ 0 w 72008"/>
                    <a:gd name="connsiteY8" fmla="*/ 21527 h 504056"/>
                    <a:gd name="connsiteX0" fmla="*/ 0 w 81533"/>
                    <a:gd name="connsiteY0" fmla="*/ 21527 h 504056"/>
                    <a:gd name="connsiteX1" fmla="*/ 12002 w 81533"/>
                    <a:gd name="connsiteY1" fmla="*/ 0 h 504056"/>
                    <a:gd name="connsiteX2" fmla="*/ 60006 w 81533"/>
                    <a:gd name="connsiteY2" fmla="*/ 0 h 504056"/>
                    <a:gd name="connsiteX3" fmla="*/ 81533 w 81533"/>
                    <a:gd name="connsiteY3" fmla="*/ 31053 h 504056"/>
                    <a:gd name="connsiteX4" fmla="*/ 72008 w 81533"/>
                    <a:gd name="connsiteY4" fmla="*/ 492054 h 504056"/>
                    <a:gd name="connsiteX5" fmla="*/ 60006 w 81533"/>
                    <a:gd name="connsiteY5" fmla="*/ 504056 h 504056"/>
                    <a:gd name="connsiteX6" fmla="*/ 12002 w 81533"/>
                    <a:gd name="connsiteY6" fmla="*/ 504056 h 504056"/>
                    <a:gd name="connsiteX7" fmla="*/ 19050 w 81533"/>
                    <a:gd name="connsiteY7" fmla="*/ 492054 h 504056"/>
                    <a:gd name="connsiteX8" fmla="*/ 0 w 81533"/>
                    <a:gd name="connsiteY8" fmla="*/ 21527 h 504056"/>
                    <a:gd name="connsiteX0" fmla="*/ 0 w 98293"/>
                    <a:gd name="connsiteY0" fmla="*/ 21527 h 504056"/>
                    <a:gd name="connsiteX1" fmla="*/ 12002 w 98293"/>
                    <a:gd name="connsiteY1" fmla="*/ 0 h 504056"/>
                    <a:gd name="connsiteX2" fmla="*/ 60006 w 98293"/>
                    <a:gd name="connsiteY2" fmla="*/ 0 h 504056"/>
                    <a:gd name="connsiteX3" fmla="*/ 81533 w 98293"/>
                    <a:gd name="connsiteY3" fmla="*/ 31053 h 504056"/>
                    <a:gd name="connsiteX4" fmla="*/ 98103 w 98293"/>
                    <a:gd name="connsiteY4" fmla="*/ 470347 h 504056"/>
                    <a:gd name="connsiteX5" fmla="*/ 72008 w 98293"/>
                    <a:gd name="connsiteY5" fmla="*/ 492054 h 504056"/>
                    <a:gd name="connsiteX6" fmla="*/ 60006 w 98293"/>
                    <a:gd name="connsiteY6" fmla="*/ 504056 h 504056"/>
                    <a:gd name="connsiteX7" fmla="*/ 12002 w 98293"/>
                    <a:gd name="connsiteY7" fmla="*/ 504056 h 504056"/>
                    <a:gd name="connsiteX8" fmla="*/ 19050 w 98293"/>
                    <a:gd name="connsiteY8" fmla="*/ 492054 h 504056"/>
                    <a:gd name="connsiteX9" fmla="*/ 0 w 98293"/>
                    <a:gd name="connsiteY9" fmla="*/ 21527 h 504056"/>
                    <a:gd name="connsiteX0" fmla="*/ 0 w 98293"/>
                    <a:gd name="connsiteY0" fmla="*/ 21527 h 504056"/>
                    <a:gd name="connsiteX1" fmla="*/ 12002 w 98293"/>
                    <a:gd name="connsiteY1" fmla="*/ 0 h 504056"/>
                    <a:gd name="connsiteX2" fmla="*/ 60006 w 98293"/>
                    <a:gd name="connsiteY2" fmla="*/ 0 h 504056"/>
                    <a:gd name="connsiteX3" fmla="*/ 81533 w 98293"/>
                    <a:gd name="connsiteY3" fmla="*/ 31053 h 504056"/>
                    <a:gd name="connsiteX4" fmla="*/ 98103 w 98293"/>
                    <a:gd name="connsiteY4" fmla="*/ 470347 h 504056"/>
                    <a:gd name="connsiteX5" fmla="*/ 72008 w 98293"/>
                    <a:gd name="connsiteY5" fmla="*/ 492054 h 504056"/>
                    <a:gd name="connsiteX6" fmla="*/ 60006 w 98293"/>
                    <a:gd name="connsiteY6" fmla="*/ 504056 h 504056"/>
                    <a:gd name="connsiteX7" fmla="*/ 12002 w 98293"/>
                    <a:gd name="connsiteY7" fmla="*/ 504056 h 504056"/>
                    <a:gd name="connsiteX8" fmla="*/ 52387 w 98293"/>
                    <a:gd name="connsiteY8" fmla="*/ 468241 h 504056"/>
                    <a:gd name="connsiteX9" fmla="*/ 0 w 98293"/>
                    <a:gd name="connsiteY9" fmla="*/ 21527 h 504056"/>
                    <a:gd name="connsiteX0" fmla="*/ 0 w 98293"/>
                    <a:gd name="connsiteY0" fmla="*/ 21527 h 504056"/>
                    <a:gd name="connsiteX1" fmla="*/ 12002 w 98293"/>
                    <a:gd name="connsiteY1" fmla="*/ 0 h 504056"/>
                    <a:gd name="connsiteX2" fmla="*/ 60006 w 98293"/>
                    <a:gd name="connsiteY2" fmla="*/ 0 h 504056"/>
                    <a:gd name="connsiteX3" fmla="*/ 81533 w 98293"/>
                    <a:gd name="connsiteY3" fmla="*/ 31053 h 504056"/>
                    <a:gd name="connsiteX4" fmla="*/ 98103 w 98293"/>
                    <a:gd name="connsiteY4" fmla="*/ 470347 h 504056"/>
                    <a:gd name="connsiteX5" fmla="*/ 72008 w 98293"/>
                    <a:gd name="connsiteY5" fmla="*/ 492054 h 504056"/>
                    <a:gd name="connsiteX6" fmla="*/ 60006 w 98293"/>
                    <a:gd name="connsiteY6" fmla="*/ 504056 h 504056"/>
                    <a:gd name="connsiteX7" fmla="*/ 12002 w 98293"/>
                    <a:gd name="connsiteY7" fmla="*/ 504056 h 504056"/>
                    <a:gd name="connsiteX8" fmla="*/ 38099 w 98293"/>
                    <a:gd name="connsiteY8" fmla="*/ 468241 h 504056"/>
                    <a:gd name="connsiteX9" fmla="*/ 0 w 98293"/>
                    <a:gd name="connsiteY9" fmla="*/ 21527 h 504056"/>
                    <a:gd name="connsiteX0" fmla="*/ 0 w 98293"/>
                    <a:gd name="connsiteY0" fmla="*/ 21527 h 504056"/>
                    <a:gd name="connsiteX1" fmla="*/ 12002 w 98293"/>
                    <a:gd name="connsiteY1" fmla="*/ 0 h 504056"/>
                    <a:gd name="connsiteX2" fmla="*/ 60006 w 98293"/>
                    <a:gd name="connsiteY2" fmla="*/ 0 h 504056"/>
                    <a:gd name="connsiteX3" fmla="*/ 81533 w 98293"/>
                    <a:gd name="connsiteY3" fmla="*/ 31053 h 504056"/>
                    <a:gd name="connsiteX4" fmla="*/ 98103 w 98293"/>
                    <a:gd name="connsiteY4" fmla="*/ 470347 h 504056"/>
                    <a:gd name="connsiteX5" fmla="*/ 72008 w 98293"/>
                    <a:gd name="connsiteY5" fmla="*/ 492054 h 504056"/>
                    <a:gd name="connsiteX6" fmla="*/ 60006 w 98293"/>
                    <a:gd name="connsiteY6" fmla="*/ 504056 h 504056"/>
                    <a:gd name="connsiteX7" fmla="*/ 12002 w 98293"/>
                    <a:gd name="connsiteY7" fmla="*/ 504056 h 504056"/>
                    <a:gd name="connsiteX8" fmla="*/ 38099 w 98293"/>
                    <a:gd name="connsiteY8" fmla="*/ 468241 h 504056"/>
                    <a:gd name="connsiteX9" fmla="*/ 0 w 98293"/>
                    <a:gd name="connsiteY9" fmla="*/ 21527 h 504056"/>
                    <a:gd name="connsiteX0" fmla="*/ 0 w 98293"/>
                    <a:gd name="connsiteY0" fmla="*/ 21527 h 506437"/>
                    <a:gd name="connsiteX1" fmla="*/ 12002 w 98293"/>
                    <a:gd name="connsiteY1" fmla="*/ 0 h 506437"/>
                    <a:gd name="connsiteX2" fmla="*/ 60006 w 98293"/>
                    <a:gd name="connsiteY2" fmla="*/ 0 h 506437"/>
                    <a:gd name="connsiteX3" fmla="*/ 81533 w 98293"/>
                    <a:gd name="connsiteY3" fmla="*/ 31053 h 506437"/>
                    <a:gd name="connsiteX4" fmla="*/ 98103 w 98293"/>
                    <a:gd name="connsiteY4" fmla="*/ 470347 h 506437"/>
                    <a:gd name="connsiteX5" fmla="*/ 72008 w 98293"/>
                    <a:gd name="connsiteY5" fmla="*/ 492054 h 506437"/>
                    <a:gd name="connsiteX6" fmla="*/ 60006 w 98293"/>
                    <a:gd name="connsiteY6" fmla="*/ 504056 h 506437"/>
                    <a:gd name="connsiteX7" fmla="*/ 33434 w 98293"/>
                    <a:gd name="connsiteY7" fmla="*/ 506437 h 506437"/>
                    <a:gd name="connsiteX8" fmla="*/ 38099 w 98293"/>
                    <a:gd name="connsiteY8" fmla="*/ 468241 h 506437"/>
                    <a:gd name="connsiteX9" fmla="*/ 0 w 98293"/>
                    <a:gd name="connsiteY9" fmla="*/ 21527 h 506437"/>
                    <a:gd name="connsiteX0" fmla="*/ 0 w 98293"/>
                    <a:gd name="connsiteY0" fmla="*/ 21527 h 506437"/>
                    <a:gd name="connsiteX1" fmla="*/ 12002 w 98293"/>
                    <a:gd name="connsiteY1" fmla="*/ 0 h 506437"/>
                    <a:gd name="connsiteX2" fmla="*/ 60006 w 98293"/>
                    <a:gd name="connsiteY2" fmla="*/ 0 h 506437"/>
                    <a:gd name="connsiteX3" fmla="*/ 81533 w 98293"/>
                    <a:gd name="connsiteY3" fmla="*/ 31053 h 506437"/>
                    <a:gd name="connsiteX4" fmla="*/ 98103 w 98293"/>
                    <a:gd name="connsiteY4" fmla="*/ 470347 h 506437"/>
                    <a:gd name="connsiteX5" fmla="*/ 93341 w 98293"/>
                    <a:gd name="connsiteY5" fmla="*/ 496540 h 506437"/>
                    <a:gd name="connsiteX6" fmla="*/ 72008 w 98293"/>
                    <a:gd name="connsiteY6" fmla="*/ 492054 h 506437"/>
                    <a:gd name="connsiteX7" fmla="*/ 60006 w 98293"/>
                    <a:gd name="connsiteY7" fmla="*/ 504056 h 506437"/>
                    <a:gd name="connsiteX8" fmla="*/ 33434 w 98293"/>
                    <a:gd name="connsiteY8" fmla="*/ 506437 h 506437"/>
                    <a:gd name="connsiteX9" fmla="*/ 38099 w 98293"/>
                    <a:gd name="connsiteY9" fmla="*/ 468241 h 506437"/>
                    <a:gd name="connsiteX10" fmla="*/ 0 w 98293"/>
                    <a:gd name="connsiteY10" fmla="*/ 21527 h 506437"/>
                    <a:gd name="connsiteX0" fmla="*/ 0 w 98293"/>
                    <a:gd name="connsiteY0" fmla="*/ 21527 h 506437"/>
                    <a:gd name="connsiteX1" fmla="*/ 12002 w 98293"/>
                    <a:gd name="connsiteY1" fmla="*/ 0 h 506437"/>
                    <a:gd name="connsiteX2" fmla="*/ 60006 w 98293"/>
                    <a:gd name="connsiteY2" fmla="*/ 0 h 506437"/>
                    <a:gd name="connsiteX3" fmla="*/ 81533 w 98293"/>
                    <a:gd name="connsiteY3" fmla="*/ 31053 h 506437"/>
                    <a:gd name="connsiteX4" fmla="*/ 98103 w 98293"/>
                    <a:gd name="connsiteY4" fmla="*/ 439391 h 506437"/>
                    <a:gd name="connsiteX5" fmla="*/ 93341 w 98293"/>
                    <a:gd name="connsiteY5" fmla="*/ 496540 h 506437"/>
                    <a:gd name="connsiteX6" fmla="*/ 72008 w 98293"/>
                    <a:gd name="connsiteY6" fmla="*/ 492054 h 506437"/>
                    <a:gd name="connsiteX7" fmla="*/ 60006 w 98293"/>
                    <a:gd name="connsiteY7" fmla="*/ 504056 h 506437"/>
                    <a:gd name="connsiteX8" fmla="*/ 33434 w 98293"/>
                    <a:gd name="connsiteY8" fmla="*/ 506437 h 506437"/>
                    <a:gd name="connsiteX9" fmla="*/ 38099 w 98293"/>
                    <a:gd name="connsiteY9" fmla="*/ 468241 h 506437"/>
                    <a:gd name="connsiteX10" fmla="*/ 0 w 98293"/>
                    <a:gd name="connsiteY10" fmla="*/ 21527 h 506437"/>
                    <a:gd name="connsiteX0" fmla="*/ 0 w 98237"/>
                    <a:gd name="connsiteY0" fmla="*/ 21527 h 506437"/>
                    <a:gd name="connsiteX1" fmla="*/ 12002 w 98237"/>
                    <a:gd name="connsiteY1" fmla="*/ 0 h 506437"/>
                    <a:gd name="connsiteX2" fmla="*/ 60006 w 98237"/>
                    <a:gd name="connsiteY2" fmla="*/ 0 h 506437"/>
                    <a:gd name="connsiteX3" fmla="*/ 72008 w 98237"/>
                    <a:gd name="connsiteY3" fmla="*/ 31053 h 506437"/>
                    <a:gd name="connsiteX4" fmla="*/ 98103 w 98237"/>
                    <a:gd name="connsiteY4" fmla="*/ 439391 h 506437"/>
                    <a:gd name="connsiteX5" fmla="*/ 93341 w 98237"/>
                    <a:gd name="connsiteY5" fmla="*/ 496540 h 506437"/>
                    <a:gd name="connsiteX6" fmla="*/ 72008 w 98237"/>
                    <a:gd name="connsiteY6" fmla="*/ 492054 h 506437"/>
                    <a:gd name="connsiteX7" fmla="*/ 60006 w 98237"/>
                    <a:gd name="connsiteY7" fmla="*/ 504056 h 506437"/>
                    <a:gd name="connsiteX8" fmla="*/ 33434 w 98237"/>
                    <a:gd name="connsiteY8" fmla="*/ 506437 h 506437"/>
                    <a:gd name="connsiteX9" fmla="*/ 38099 w 98237"/>
                    <a:gd name="connsiteY9" fmla="*/ 468241 h 506437"/>
                    <a:gd name="connsiteX10" fmla="*/ 0 w 98237"/>
                    <a:gd name="connsiteY10" fmla="*/ 21527 h 506437"/>
                    <a:gd name="connsiteX0" fmla="*/ 0 w 98552"/>
                    <a:gd name="connsiteY0" fmla="*/ 21527 h 506437"/>
                    <a:gd name="connsiteX1" fmla="*/ 12002 w 98552"/>
                    <a:gd name="connsiteY1" fmla="*/ 0 h 506437"/>
                    <a:gd name="connsiteX2" fmla="*/ 60006 w 98552"/>
                    <a:gd name="connsiteY2" fmla="*/ 0 h 506437"/>
                    <a:gd name="connsiteX3" fmla="*/ 72008 w 98552"/>
                    <a:gd name="connsiteY3" fmla="*/ 31053 h 506437"/>
                    <a:gd name="connsiteX4" fmla="*/ 98103 w 98552"/>
                    <a:gd name="connsiteY4" fmla="*/ 439391 h 506437"/>
                    <a:gd name="connsiteX5" fmla="*/ 93341 w 98552"/>
                    <a:gd name="connsiteY5" fmla="*/ 496540 h 506437"/>
                    <a:gd name="connsiteX6" fmla="*/ 72008 w 98552"/>
                    <a:gd name="connsiteY6" fmla="*/ 492054 h 506437"/>
                    <a:gd name="connsiteX7" fmla="*/ 60006 w 98552"/>
                    <a:gd name="connsiteY7" fmla="*/ 504056 h 506437"/>
                    <a:gd name="connsiteX8" fmla="*/ 33434 w 98552"/>
                    <a:gd name="connsiteY8" fmla="*/ 506437 h 506437"/>
                    <a:gd name="connsiteX9" fmla="*/ 38099 w 98552"/>
                    <a:gd name="connsiteY9" fmla="*/ 468241 h 506437"/>
                    <a:gd name="connsiteX10" fmla="*/ 0 w 98552"/>
                    <a:gd name="connsiteY10" fmla="*/ 21527 h 506437"/>
                    <a:gd name="connsiteX0" fmla="*/ 0 w 98552"/>
                    <a:gd name="connsiteY0" fmla="*/ 21527 h 510808"/>
                    <a:gd name="connsiteX1" fmla="*/ 12002 w 98552"/>
                    <a:gd name="connsiteY1" fmla="*/ 0 h 510808"/>
                    <a:gd name="connsiteX2" fmla="*/ 60006 w 98552"/>
                    <a:gd name="connsiteY2" fmla="*/ 0 h 510808"/>
                    <a:gd name="connsiteX3" fmla="*/ 72008 w 98552"/>
                    <a:gd name="connsiteY3" fmla="*/ 31053 h 510808"/>
                    <a:gd name="connsiteX4" fmla="*/ 98103 w 98552"/>
                    <a:gd name="connsiteY4" fmla="*/ 439391 h 510808"/>
                    <a:gd name="connsiteX5" fmla="*/ 93341 w 98552"/>
                    <a:gd name="connsiteY5" fmla="*/ 496540 h 510808"/>
                    <a:gd name="connsiteX6" fmla="*/ 79152 w 98552"/>
                    <a:gd name="connsiteY6" fmla="*/ 508723 h 510808"/>
                    <a:gd name="connsiteX7" fmla="*/ 60006 w 98552"/>
                    <a:gd name="connsiteY7" fmla="*/ 504056 h 510808"/>
                    <a:gd name="connsiteX8" fmla="*/ 33434 w 98552"/>
                    <a:gd name="connsiteY8" fmla="*/ 506437 h 510808"/>
                    <a:gd name="connsiteX9" fmla="*/ 38099 w 98552"/>
                    <a:gd name="connsiteY9" fmla="*/ 468241 h 510808"/>
                    <a:gd name="connsiteX10" fmla="*/ 0 w 98552"/>
                    <a:gd name="connsiteY10" fmla="*/ 21527 h 510808"/>
                    <a:gd name="connsiteX0" fmla="*/ 0 w 128383"/>
                    <a:gd name="connsiteY0" fmla="*/ 66770 h 510808"/>
                    <a:gd name="connsiteX1" fmla="*/ 41833 w 128383"/>
                    <a:gd name="connsiteY1" fmla="*/ 0 h 510808"/>
                    <a:gd name="connsiteX2" fmla="*/ 89837 w 128383"/>
                    <a:gd name="connsiteY2" fmla="*/ 0 h 510808"/>
                    <a:gd name="connsiteX3" fmla="*/ 101839 w 128383"/>
                    <a:gd name="connsiteY3" fmla="*/ 31053 h 510808"/>
                    <a:gd name="connsiteX4" fmla="*/ 127934 w 128383"/>
                    <a:gd name="connsiteY4" fmla="*/ 439391 h 510808"/>
                    <a:gd name="connsiteX5" fmla="*/ 123172 w 128383"/>
                    <a:gd name="connsiteY5" fmla="*/ 496540 h 510808"/>
                    <a:gd name="connsiteX6" fmla="*/ 108983 w 128383"/>
                    <a:gd name="connsiteY6" fmla="*/ 508723 h 510808"/>
                    <a:gd name="connsiteX7" fmla="*/ 89837 w 128383"/>
                    <a:gd name="connsiteY7" fmla="*/ 504056 h 510808"/>
                    <a:gd name="connsiteX8" fmla="*/ 63265 w 128383"/>
                    <a:gd name="connsiteY8" fmla="*/ 506437 h 510808"/>
                    <a:gd name="connsiteX9" fmla="*/ 67930 w 128383"/>
                    <a:gd name="connsiteY9" fmla="*/ 468241 h 510808"/>
                    <a:gd name="connsiteX10" fmla="*/ 0 w 128383"/>
                    <a:gd name="connsiteY10" fmla="*/ 66770 h 510808"/>
                    <a:gd name="connsiteX0" fmla="*/ 60057 w 188440"/>
                    <a:gd name="connsiteY0" fmla="*/ 66770 h 510808"/>
                    <a:gd name="connsiteX1" fmla="*/ 466 w 188440"/>
                    <a:gd name="connsiteY1" fmla="*/ 0 h 510808"/>
                    <a:gd name="connsiteX2" fmla="*/ 149894 w 188440"/>
                    <a:gd name="connsiteY2" fmla="*/ 0 h 510808"/>
                    <a:gd name="connsiteX3" fmla="*/ 161896 w 188440"/>
                    <a:gd name="connsiteY3" fmla="*/ 31053 h 510808"/>
                    <a:gd name="connsiteX4" fmla="*/ 187991 w 188440"/>
                    <a:gd name="connsiteY4" fmla="*/ 439391 h 510808"/>
                    <a:gd name="connsiteX5" fmla="*/ 183229 w 188440"/>
                    <a:gd name="connsiteY5" fmla="*/ 496540 h 510808"/>
                    <a:gd name="connsiteX6" fmla="*/ 169040 w 188440"/>
                    <a:gd name="connsiteY6" fmla="*/ 508723 h 510808"/>
                    <a:gd name="connsiteX7" fmla="*/ 149894 w 188440"/>
                    <a:gd name="connsiteY7" fmla="*/ 504056 h 510808"/>
                    <a:gd name="connsiteX8" fmla="*/ 123322 w 188440"/>
                    <a:gd name="connsiteY8" fmla="*/ 506437 h 510808"/>
                    <a:gd name="connsiteX9" fmla="*/ 127987 w 188440"/>
                    <a:gd name="connsiteY9" fmla="*/ 468241 h 510808"/>
                    <a:gd name="connsiteX10" fmla="*/ 60057 w 188440"/>
                    <a:gd name="connsiteY10" fmla="*/ 66770 h 510808"/>
                    <a:gd name="connsiteX0" fmla="*/ 60057 w 188440"/>
                    <a:gd name="connsiteY0" fmla="*/ 66770 h 510808"/>
                    <a:gd name="connsiteX1" fmla="*/ 466 w 188440"/>
                    <a:gd name="connsiteY1" fmla="*/ 0 h 510808"/>
                    <a:gd name="connsiteX2" fmla="*/ 149894 w 188440"/>
                    <a:gd name="connsiteY2" fmla="*/ 0 h 510808"/>
                    <a:gd name="connsiteX3" fmla="*/ 161896 w 188440"/>
                    <a:gd name="connsiteY3" fmla="*/ 31053 h 510808"/>
                    <a:gd name="connsiteX4" fmla="*/ 187991 w 188440"/>
                    <a:gd name="connsiteY4" fmla="*/ 439391 h 510808"/>
                    <a:gd name="connsiteX5" fmla="*/ 183229 w 188440"/>
                    <a:gd name="connsiteY5" fmla="*/ 496540 h 510808"/>
                    <a:gd name="connsiteX6" fmla="*/ 169040 w 188440"/>
                    <a:gd name="connsiteY6" fmla="*/ 508723 h 510808"/>
                    <a:gd name="connsiteX7" fmla="*/ 149894 w 188440"/>
                    <a:gd name="connsiteY7" fmla="*/ 504056 h 510808"/>
                    <a:gd name="connsiteX8" fmla="*/ 123322 w 188440"/>
                    <a:gd name="connsiteY8" fmla="*/ 506437 h 510808"/>
                    <a:gd name="connsiteX9" fmla="*/ 127987 w 188440"/>
                    <a:gd name="connsiteY9" fmla="*/ 468241 h 510808"/>
                    <a:gd name="connsiteX10" fmla="*/ 60057 w 188440"/>
                    <a:gd name="connsiteY10" fmla="*/ 66770 h 510808"/>
                    <a:gd name="connsiteX0" fmla="*/ 60057 w 188440"/>
                    <a:gd name="connsiteY0" fmla="*/ 66770 h 510808"/>
                    <a:gd name="connsiteX1" fmla="*/ 466 w 188440"/>
                    <a:gd name="connsiteY1" fmla="*/ 0 h 510808"/>
                    <a:gd name="connsiteX2" fmla="*/ 146911 w 188440"/>
                    <a:gd name="connsiteY2" fmla="*/ 4763 h 510808"/>
                    <a:gd name="connsiteX3" fmla="*/ 161896 w 188440"/>
                    <a:gd name="connsiteY3" fmla="*/ 31053 h 510808"/>
                    <a:gd name="connsiteX4" fmla="*/ 187991 w 188440"/>
                    <a:gd name="connsiteY4" fmla="*/ 439391 h 510808"/>
                    <a:gd name="connsiteX5" fmla="*/ 183229 w 188440"/>
                    <a:gd name="connsiteY5" fmla="*/ 496540 h 510808"/>
                    <a:gd name="connsiteX6" fmla="*/ 169040 w 188440"/>
                    <a:gd name="connsiteY6" fmla="*/ 508723 h 510808"/>
                    <a:gd name="connsiteX7" fmla="*/ 149894 w 188440"/>
                    <a:gd name="connsiteY7" fmla="*/ 504056 h 510808"/>
                    <a:gd name="connsiteX8" fmla="*/ 123322 w 188440"/>
                    <a:gd name="connsiteY8" fmla="*/ 506437 h 510808"/>
                    <a:gd name="connsiteX9" fmla="*/ 127987 w 188440"/>
                    <a:gd name="connsiteY9" fmla="*/ 468241 h 510808"/>
                    <a:gd name="connsiteX10" fmla="*/ 60057 w 188440"/>
                    <a:gd name="connsiteY10" fmla="*/ 66770 h 510808"/>
                    <a:gd name="connsiteX0" fmla="*/ 60057 w 188440"/>
                    <a:gd name="connsiteY0" fmla="*/ 66770 h 510808"/>
                    <a:gd name="connsiteX1" fmla="*/ 466 w 188440"/>
                    <a:gd name="connsiteY1" fmla="*/ 0 h 510808"/>
                    <a:gd name="connsiteX2" fmla="*/ 152876 w 188440"/>
                    <a:gd name="connsiteY2" fmla="*/ 35720 h 510808"/>
                    <a:gd name="connsiteX3" fmla="*/ 161896 w 188440"/>
                    <a:gd name="connsiteY3" fmla="*/ 31053 h 510808"/>
                    <a:gd name="connsiteX4" fmla="*/ 187991 w 188440"/>
                    <a:gd name="connsiteY4" fmla="*/ 439391 h 510808"/>
                    <a:gd name="connsiteX5" fmla="*/ 183229 w 188440"/>
                    <a:gd name="connsiteY5" fmla="*/ 496540 h 510808"/>
                    <a:gd name="connsiteX6" fmla="*/ 169040 w 188440"/>
                    <a:gd name="connsiteY6" fmla="*/ 508723 h 510808"/>
                    <a:gd name="connsiteX7" fmla="*/ 149894 w 188440"/>
                    <a:gd name="connsiteY7" fmla="*/ 504056 h 510808"/>
                    <a:gd name="connsiteX8" fmla="*/ 123322 w 188440"/>
                    <a:gd name="connsiteY8" fmla="*/ 506437 h 510808"/>
                    <a:gd name="connsiteX9" fmla="*/ 127987 w 188440"/>
                    <a:gd name="connsiteY9" fmla="*/ 468241 h 510808"/>
                    <a:gd name="connsiteX10" fmla="*/ 60057 w 188440"/>
                    <a:gd name="connsiteY10" fmla="*/ 66770 h 510808"/>
                    <a:gd name="connsiteX0" fmla="*/ 60057 w 188603"/>
                    <a:gd name="connsiteY0" fmla="*/ 66770 h 510808"/>
                    <a:gd name="connsiteX1" fmla="*/ 466 w 188603"/>
                    <a:gd name="connsiteY1" fmla="*/ 0 h 510808"/>
                    <a:gd name="connsiteX2" fmla="*/ 152876 w 188603"/>
                    <a:gd name="connsiteY2" fmla="*/ 35720 h 510808"/>
                    <a:gd name="connsiteX3" fmla="*/ 164879 w 188603"/>
                    <a:gd name="connsiteY3" fmla="*/ 121540 h 510808"/>
                    <a:gd name="connsiteX4" fmla="*/ 187991 w 188603"/>
                    <a:gd name="connsiteY4" fmla="*/ 439391 h 510808"/>
                    <a:gd name="connsiteX5" fmla="*/ 183229 w 188603"/>
                    <a:gd name="connsiteY5" fmla="*/ 496540 h 510808"/>
                    <a:gd name="connsiteX6" fmla="*/ 169040 w 188603"/>
                    <a:gd name="connsiteY6" fmla="*/ 508723 h 510808"/>
                    <a:gd name="connsiteX7" fmla="*/ 149894 w 188603"/>
                    <a:gd name="connsiteY7" fmla="*/ 504056 h 510808"/>
                    <a:gd name="connsiteX8" fmla="*/ 123322 w 188603"/>
                    <a:gd name="connsiteY8" fmla="*/ 506437 h 510808"/>
                    <a:gd name="connsiteX9" fmla="*/ 127987 w 188603"/>
                    <a:gd name="connsiteY9" fmla="*/ 468241 h 510808"/>
                    <a:gd name="connsiteX10" fmla="*/ 60057 w 188603"/>
                    <a:gd name="connsiteY10" fmla="*/ 66770 h 510808"/>
                    <a:gd name="connsiteX0" fmla="*/ 60057 w 188603"/>
                    <a:gd name="connsiteY0" fmla="*/ 66770 h 510808"/>
                    <a:gd name="connsiteX1" fmla="*/ 466 w 188603"/>
                    <a:gd name="connsiteY1" fmla="*/ 0 h 510808"/>
                    <a:gd name="connsiteX2" fmla="*/ 158843 w 188603"/>
                    <a:gd name="connsiteY2" fmla="*/ 57151 h 510808"/>
                    <a:gd name="connsiteX3" fmla="*/ 164879 w 188603"/>
                    <a:gd name="connsiteY3" fmla="*/ 121540 h 510808"/>
                    <a:gd name="connsiteX4" fmla="*/ 187991 w 188603"/>
                    <a:gd name="connsiteY4" fmla="*/ 439391 h 510808"/>
                    <a:gd name="connsiteX5" fmla="*/ 183229 w 188603"/>
                    <a:gd name="connsiteY5" fmla="*/ 496540 h 510808"/>
                    <a:gd name="connsiteX6" fmla="*/ 169040 w 188603"/>
                    <a:gd name="connsiteY6" fmla="*/ 508723 h 510808"/>
                    <a:gd name="connsiteX7" fmla="*/ 149894 w 188603"/>
                    <a:gd name="connsiteY7" fmla="*/ 504056 h 510808"/>
                    <a:gd name="connsiteX8" fmla="*/ 123322 w 188603"/>
                    <a:gd name="connsiteY8" fmla="*/ 506437 h 510808"/>
                    <a:gd name="connsiteX9" fmla="*/ 127987 w 188603"/>
                    <a:gd name="connsiteY9" fmla="*/ 468241 h 510808"/>
                    <a:gd name="connsiteX10" fmla="*/ 60057 w 188603"/>
                    <a:gd name="connsiteY10" fmla="*/ 66770 h 510808"/>
                    <a:gd name="connsiteX0" fmla="*/ 60057 w 188603"/>
                    <a:gd name="connsiteY0" fmla="*/ 66770 h 510808"/>
                    <a:gd name="connsiteX1" fmla="*/ 466 w 188603"/>
                    <a:gd name="connsiteY1" fmla="*/ 0 h 510808"/>
                    <a:gd name="connsiteX2" fmla="*/ 158843 w 188603"/>
                    <a:gd name="connsiteY2" fmla="*/ 57151 h 510808"/>
                    <a:gd name="connsiteX3" fmla="*/ 164879 w 188603"/>
                    <a:gd name="connsiteY3" fmla="*/ 121540 h 510808"/>
                    <a:gd name="connsiteX4" fmla="*/ 187991 w 188603"/>
                    <a:gd name="connsiteY4" fmla="*/ 439391 h 510808"/>
                    <a:gd name="connsiteX5" fmla="*/ 183229 w 188603"/>
                    <a:gd name="connsiteY5" fmla="*/ 496540 h 510808"/>
                    <a:gd name="connsiteX6" fmla="*/ 169040 w 188603"/>
                    <a:gd name="connsiteY6" fmla="*/ 508723 h 510808"/>
                    <a:gd name="connsiteX7" fmla="*/ 149894 w 188603"/>
                    <a:gd name="connsiteY7" fmla="*/ 504056 h 510808"/>
                    <a:gd name="connsiteX8" fmla="*/ 123322 w 188603"/>
                    <a:gd name="connsiteY8" fmla="*/ 506437 h 510808"/>
                    <a:gd name="connsiteX9" fmla="*/ 127987 w 188603"/>
                    <a:gd name="connsiteY9" fmla="*/ 468241 h 510808"/>
                    <a:gd name="connsiteX10" fmla="*/ 60057 w 188603"/>
                    <a:gd name="connsiteY10" fmla="*/ 66770 h 510808"/>
                    <a:gd name="connsiteX0" fmla="*/ 60057 w 198602"/>
                    <a:gd name="connsiteY0" fmla="*/ 66770 h 510808"/>
                    <a:gd name="connsiteX1" fmla="*/ 466 w 198602"/>
                    <a:gd name="connsiteY1" fmla="*/ 0 h 510808"/>
                    <a:gd name="connsiteX2" fmla="*/ 158843 w 198602"/>
                    <a:gd name="connsiteY2" fmla="*/ 57151 h 510808"/>
                    <a:gd name="connsiteX3" fmla="*/ 188743 w 198602"/>
                    <a:gd name="connsiteY3" fmla="*/ 138209 h 510808"/>
                    <a:gd name="connsiteX4" fmla="*/ 187991 w 198602"/>
                    <a:gd name="connsiteY4" fmla="*/ 439391 h 510808"/>
                    <a:gd name="connsiteX5" fmla="*/ 183229 w 198602"/>
                    <a:gd name="connsiteY5" fmla="*/ 496540 h 510808"/>
                    <a:gd name="connsiteX6" fmla="*/ 169040 w 198602"/>
                    <a:gd name="connsiteY6" fmla="*/ 508723 h 510808"/>
                    <a:gd name="connsiteX7" fmla="*/ 149894 w 198602"/>
                    <a:gd name="connsiteY7" fmla="*/ 504056 h 510808"/>
                    <a:gd name="connsiteX8" fmla="*/ 123322 w 198602"/>
                    <a:gd name="connsiteY8" fmla="*/ 506437 h 510808"/>
                    <a:gd name="connsiteX9" fmla="*/ 127987 w 198602"/>
                    <a:gd name="connsiteY9" fmla="*/ 468241 h 510808"/>
                    <a:gd name="connsiteX10" fmla="*/ 60057 w 198602"/>
                    <a:gd name="connsiteY10" fmla="*/ 66770 h 510808"/>
                    <a:gd name="connsiteX0" fmla="*/ 60057 w 198602"/>
                    <a:gd name="connsiteY0" fmla="*/ 66770 h 510808"/>
                    <a:gd name="connsiteX1" fmla="*/ 466 w 198602"/>
                    <a:gd name="connsiteY1" fmla="*/ 0 h 510808"/>
                    <a:gd name="connsiteX2" fmla="*/ 158843 w 198602"/>
                    <a:gd name="connsiteY2" fmla="*/ 57151 h 510808"/>
                    <a:gd name="connsiteX3" fmla="*/ 188743 w 198602"/>
                    <a:gd name="connsiteY3" fmla="*/ 138209 h 510808"/>
                    <a:gd name="connsiteX4" fmla="*/ 187991 w 198602"/>
                    <a:gd name="connsiteY4" fmla="*/ 439391 h 510808"/>
                    <a:gd name="connsiteX5" fmla="*/ 183229 w 198602"/>
                    <a:gd name="connsiteY5" fmla="*/ 496540 h 510808"/>
                    <a:gd name="connsiteX6" fmla="*/ 169040 w 198602"/>
                    <a:gd name="connsiteY6" fmla="*/ 508723 h 510808"/>
                    <a:gd name="connsiteX7" fmla="*/ 149894 w 198602"/>
                    <a:gd name="connsiteY7" fmla="*/ 504056 h 510808"/>
                    <a:gd name="connsiteX8" fmla="*/ 123322 w 198602"/>
                    <a:gd name="connsiteY8" fmla="*/ 506437 h 510808"/>
                    <a:gd name="connsiteX9" fmla="*/ 127987 w 198602"/>
                    <a:gd name="connsiteY9" fmla="*/ 468241 h 510808"/>
                    <a:gd name="connsiteX10" fmla="*/ 117314 w 198602"/>
                    <a:gd name="connsiteY10" fmla="*/ 246980 h 510808"/>
                    <a:gd name="connsiteX11" fmla="*/ 60057 w 198602"/>
                    <a:gd name="connsiteY11" fmla="*/ 66770 h 510808"/>
                    <a:gd name="connsiteX0" fmla="*/ 60057 w 198602"/>
                    <a:gd name="connsiteY0" fmla="*/ 66770 h 510808"/>
                    <a:gd name="connsiteX1" fmla="*/ 466 w 198602"/>
                    <a:gd name="connsiteY1" fmla="*/ 0 h 510808"/>
                    <a:gd name="connsiteX2" fmla="*/ 158843 w 198602"/>
                    <a:gd name="connsiteY2" fmla="*/ 57151 h 510808"/>
                    <a:gd name="connsiteX3" fmla="*/ 188743 w 198602"/>
                    <a:gd name="connsiteY3" fmla="*/ 138209 h 510808"/>
                    <a:gd name="connsiteX4" fmla="*/ 187991 w 198602"/>
                    <a:gd name="connsiteY4" fmla="*/ 439391 h 510808"/>
                    <a:gd name="connsiteX5" fmla="*/ 183229 w 198602"/>
                    <a:gd name="connsiteY5" fmla="*/ 496540 h 510808"/>
                    <a:gd name="connsiteX6" fmla="*/ 169040 w 198602"/>
                    <a:gd name="connsiteY6" fmla="*/ 508723 h 510808"/>
                    <a:gd name="connsiteX7" fmla="*/ 149894 w 198602"/>
                    <a:gd name="connsiteY7" fmla="*/ 504056 h 510808"/>
                    <a:gd name="connsiteX8" fmla="*/ 123322 w 198602"/>
                    <a:gd name="connsiteY8" fmla="*/ 506437 h 510808"/>
                    <a:gd name="connsiteX9" fmla="*/ 127987 w 198602"/>
                    <a:gd name="connsiteY9" fmla="*/ 468241 h 510808"/>
                    <a:gd name="connsiteX10" fmla="*/ 117314 w 198602"/>
                    <a:gd name="connsiteY10" fmla="*/ 246980 h 510808"/>
                    <a:gd name="connsiteX11" fmla="*/ 60057 w 198602"/>
                    <a:gd name="connsiteY11" fmla="*/ 66770 h 510808"/>
                    <a:gd name="connsiteX0" fmla="*/ 60057 w 198602"/>
                    <a:gd name="connsiteY0" fmla="*/ 66770 h 510808"/>
                    <a:gd name="connsiteX1" fmla="*/ 466 w 198602"/>
                    <a:gd name="connsiteY1" fmla="*/ 0 h 510808"/>
                    <a:gd name="connsiteX2" fmla="*/ 158843 w 198602"/>
                    <a:gd name="connsiteY2" fmla="*/ 57151 h 510808"/>
                    <a:gd name="connsiteX3" fmla="*/ 188743 w 198602"/>
                    <a:gd name="connsiteY3" fmla="*/ 138209 h 510808"/>
                    <a:gd name="connsiteX4" fmla="*/ 187991 w 198602"/>
                    <a:gd name="connsiteY4" fmla="*/ 439391 h 510808"/>
                    <a:gd name="connsiteX5" fmla="*/ 183229 w 198602"/>
                    <a:gd name="connsiteY5" fmla="*/ 496540 h 510808"/>
                    <a:gd name="connsiteX6" fmla="*/ 169040 w 198602"/>
                    <a:gd name="connsiteY6" fmla="*/ 508723 h 510808"/>
                    <a:gd name="connsiteX7" fmla="*/ 149894 w 198602"/>
                    <a:gd name="connsiteY7" fmla="*/ 504056 h 510808"/>
                    <a:gd name="connsiteX8" fmla="*/ 123322 w 198602"/>
                    <a:gd name="connsiteY8" fmla="*/ 506437 h 510808"/>
                    <a:gd name="connsiteX9" fmla="*/ 127987 w 198602"/>
                    <a:gd name="connsiteY9" fmla="*/ 468241 h 510808"/>
                    <a:gd name="connsiteX10" fmla="*/ 117314 w 198602"/>
                    <a:gd name="connsiteY10" fmla="*/ 261268 h 510808"/>
                    <a:gd name="connsiteX11" fmla="*/ 117314 w 198602"/>
                    <a:gd name="connsiteY11" fmla="*/ 246980 h 510808"/>
                    <a:gd name="connsiteX12" fmla="*/ 60057 w 198602"/>
                    <a:gd name="connsiteY12" fmla="*/ 66770 h 510808"/>
                    <a:gd name="connsiteX0" fmla="*/ 60057 w 198602"/>
                    <a:gd name="connsiteY0" fmla="*/ 66770 h 554062"/>
                    <a:gd name="connsiteX1" fmla="*/ 466 w 198602"/>
                    <a:gd name="connsiteY1" fmla="*/ 0 h 554062"/>
                    <a:gd name="connsiteX2" fmla="*/ 158843 w 198602"/>
                    <a:gd name="connsiteY2" fmla="*/ 57151 h 554062"/>
                    <a:gd name="connsiteX3" fmla="*/ 188743 w 198602"/>
                    <a:gd name="connsiteY3" fmla="*/ 138209 h 554062"/>
                    <a:gd name="connsiteX4" fmla="*/ 187991 w 198602"/>
                    <a:gd name="connsiteY4" fmla="*/ 439391 h 554062"/>
                    <a:gd name="connsiteX5" fmla="*/ 183229 w 198602"/>
                    <a:gd name="connsiteY5" fmla="*/ 496540 h 554062"/>
                    <a:gd name="connsiteX6" fmla="*/ 169040 w 198602"/>
                    <a:gd name="connsiteY6" fmla="*/ 508723 h 554062"/>
                    <a:gd name="connsiteX7" fmla="*/ 149894 w 198602"/>
                    <a:gd name="connsiteY7" fmla="*/ 504056 h 554062"/>
                    <a:gd name="connsiteX8" fmla="*/ 129287 w 198602"/>
                    <a:gd name="connsiteY8" fmla="*/ 554062 h 554062"/>
                    <a:gd name="connsiteX9" fmla="*/ 127987 w 198602"/>
                    <a:gd name="connsiteY9" fmla="*/ 468241 h 554062"/>
                    <a:gd name="connsiteX10" fmla="*/ 117314 w 198602"/>
                    <a:gd name="connsiteY10" fmla="*/ 261268 h 554062"/>
                    <a:gd name="connsiteX11" fmla="*/ 117314 w 198602"/>
                    <a:gd name="connsiteY11" fmla="*/ 246980 h 554062"/>
                    <a:gd name="connsiteX12" fmla="*/ 60057 w 198602"/>
                    <a:gd name="connsiteY12" fmla="*/ 66770 h 554062"/>
                    <a:gd name="connsiteX0" fmla="*/ 60057 w 198602"/>
                    <a:gd name="connsiteY0" fmla="*/ 66770 h 577875"/>
                    <a:gd name="connsiteX1" fmla="*/ 466 w 198602"/>
                    <a:gd name="connsiteY1" fmla="*/ 0 h 577875"/>
                    <a:gd name="connsiteX2" fmla="*/ 158843 w 198602"/>
                    <a:gd name="connsiteY2" fmla="*/ 57151 h 577875"/>
                    <a:gd name="connsiteX3" fmla="*/ 188743 w 198602"/>
                    <a:gd name="connsiteY3" fmla="*/ 138209 h 577875"/>
                    <a:gd name="connsiteX4" fmla="*/ 187991 w 198602"/>
                    <a:gd name="connsiteY4" fmla="*/ 439391 h 577875"/>
                    <a:gd name="connsiteX5" fmla="*/ 183229 w 198602"/>
                    <a:gd name="connsiteY5" fmla="*/ 496540 h 577875"/>
                    <a:gd name="connsiteX6" fmla="*/ 169040 w 198602"/>
                    <a:gd name="connsiteY6" fmla="*/ 508723 h 577875"/>
                    <a:gd name="connsiteX7" fmla="*/ 179723 w 198602"/>
                    <a:gd name="connsiteY7" fmla="*/ 577875 h 577875"/>
                    <a:gd name="connsiteX8" fmla="*/ 129287 w 198602"/>
                    <a:gd name="connsiteY8" fmla="*/ 554062 h 577875"/>
                    <a:gd name="connsiteX9" fmla="*/ 127987 w 198602"/>
                    <a:gd name="connsiteY9" fmla="*/ 468241 h 577875"/>
                    <a:gd name="connsiteX10" fmla="*/ 117314 w 198602"/>
                    <a:gd name="connsiteY10" fmla="*/ 261268 h 577875"/>
                    <a:gd name="connsiteX11" fmla="*/ 117314 w 198602"/>
                    <a:gd name="connsiteY11" fmla="*/ 246980 h 577875"/>
                    <a:gd name="connsiteX12" fmla="*/ 60057 w 198602"/>
                    <a:gd name="connsiteY12" fmla="*/ 66770 h 577875"/>
                    <a:gd name="connsiteX0" fmla="*/ 60057 w 201854"/>
                    <a:gd name="connsiteY0" fmla="*/ 66770 h 584626"/>
                    <a:gd name="connsiteX1" fmla="*/ 466 w 201854"/>
                    <a:gd name="connsiteY1" fmla="*/ 0 h 584626"/>
                    <a:gd name="connsiteX2" fmla="*/ 158843 w 201854"/>
                    <a:gd name="connsiteY2" fmla="*/ 57151 h 584626"/>
                    <a:gd name="connsiteX3" fmla="*/ 188743 w 201854"/>
                    <a:gd name="connsiteY3" fmla="*/ 138209 h 584626"/>
                    <a:gd name="connsiteX4" fmla="*/ 187991 w 201854"/>
                    <a:gd name="connsiteY4" fmla="*/ 439391 h 584626"/>
                    <a:gd name="connsiteX5" fmla="*/ 183229 w 201854"/>
                    <a:gd name="connsiteY5" fmla="*/ 496540 h 584626"/>
                    <a:gd name="connsiteX6" fmla="*/ 201854 w 201854"/>
                    <a:gd name="connsiteY6" fmla="*/ 582541 h 584626"/>
                    <a:gd name="connsiteX7" fmla="*/ 179723 w 201854"/>
                    <a:gd name="connsiteY7" fmla="*/ 577875 h 584626"/>
                    <a:gd name="connsiteX8" fmla="*/ 129287 w 201854"/>
                    <a:gd name="connsiteY8" fmla="*/ 554062 h 584626"/>
                    <a:gd name="connsiteX9" fmla="*/ 127987 w 201854"/>
                    <a:gd name="connsiteY9" fmla="*/ 468241 h 584626"/>
                    <a:gd name="connsiteX10" fmla="*/ 117314 w 201854"/>
                    <a:gd name="connsiteY10" fmla="*/ 261268 h 584626"/>
                    <a:gd name="connsiteX11" fmla="*/ 117314 w 201854"/>
                    <a:gd name="connsiteY11" fmla="*/ 246980 h 584626"/>
                    <a:gd name="connsiteX12" fmla="*/ 60057 w 201854"/>
                    <a:gd name="connsiteY12" fmla="*/ 66770 h 584626"/>
                    <a:gd name="connsiteX0" fmla="*/ 60057 w 214084"/>
                    <a:gd name="connsiteY0" fmla="*/ 66770 h 584626"/>
                    <a:gd name="connsiteX1" fmla="*/ 466 w 214084"/>
                    <a:gd name="connsiteY1" fmla="*/ 0 h 584626"/>
                    <a:gd name="connsiteX2" fmla="*/ 158843 w 214084"/>
                    <a:gd name="connsiteY2" fmla="*/ 57151 h 584626"/>
                    <a:gd name="connsiteX3" fmla="*/ 188743 w 214084"/>
                    <a:gd name="connsiteY3" fmla="*/ 138209 h 584626"/>
                    <a:gd name="connsiteX4" fmla="*/ 187991 w 214084"/>
                    <a:gd name="connsiteY4" fmla="*/ 439391 h 584626"/>
                    <a:gd name="connsiteX5" fmla="*/ 213058 w 214084"/>
                    <a:gd name="connsiteY5" fmla="*/ 556071 h 584626"/>
                    <a:gd name="connsiteX6" fmla="*/ 201854 w 214084"/>
                    <a:gd name="connsiteY6" fmla="*/ 582541 h 584626"/>
                    <a:gd name="connsiteX7" fmla="*/ 179723 w 214084"/>
                    <a:gd name="connsiteY7" fmla="*/ 577875 h 584626"/>
                    <a:gd name="connsiteX8" fmla="*/ 129287 w 214084"/>
                    <a:gd name="connsiteY8" fmla="*/ 554062 h 584626"/>
                    <a:gd name="connsiteX9" fmla="*/ 127987 w 214084"/>
                    <a:gd name="connsiteY9" fmla="*/ 468241 h 584626"/>
                    <a:gd name="connsiteX10" fmla="*/ 117314 w 214084"/>
                    <a:gd name="connsiteY10" fmla="*/ 261268 h 584626"/>
                    <a:gd name="connsiteX11" fmla="*/ 117314 w 214084"/>
                    <a:gd name="connsiteY11" fmla="*/ 246980 h 584626"/>
                    <a:gd name="connsiteX12" fmla="*/ 60057 w 214084"/>
                    <a:gd name="connsiteY12" fmla="*/ 66770 h 584626"/>
                    <a:gd name="connsiteX0" fmla="*/ 60057 w 215218"/>
                    <a:gd name="connsiteY0" fmla="*/ 66770 h 584626"/>
                    <a:gd name="connsiteX1" fmla="*/ 466 w 215218"/>
                    <a:gd name="connsiteY1" fmla="*/ 0 h 584626"/>
                    <a:gd name="connsiteX2" fmla="*/ 158843 w 215218"/>
                    <a:gd name="connsiteY2" fmla="*/ 57151 h 584626"/>
                    <a:gd name="connsiteX3" fmla="*/ 188743 w 215218"/>
                    <a:gd name="connsiteY3" fmla="*/ 138209 h 584626"/>
                    <a:gd name="connsiteX4" fmla="*/ 211855 w 215218"/>
                    <a:gd name="connsiteY4" fmla="*/ 479872 h 584626"/>
                    <a:gd name="connsiteX5" fmla="*/ 213058 w 215218"/>
                    <a:gd name="connsiteY5" fmla="*/ 556071 h 584626"/>
                    <a:gd name="connsiteX6" fmla="*/ 201854 w 215218"/>
                    <a:gd name="connsiteY6" fmla="*/ 582541 h 584626"/>
                    <a:gd name="connsiteX7" fmla="*/ 179723 w 215218"/>
                    <a:gd name="connsiteY7" fmla="*/ 577875 h 584626"/>
                    <a:gd name="connsiteX8" fmla="*/ 129287 w 215218"/>
                    <a:gd name="connsiteY8" fmla="*/ 554062 h 584626"/>
                    <a:gd name="connsiteX9" fmla="*/ 127987 w 215218"/>
                    <a:gd name="connsiteY9" fmla="*/ 468241 h 584626"/>
                    <a:gd name="connsiteX10" fmla="*/ 117314 w 215218"/>
                    <a:gd name="connsiteY10" fmla="*/ 261268 h 584626"/>
                    <a:gd name="connsiteX11" fmla="*/ 117314 w 215218"/>
                    <a:gd name="connsiteY11" fmla="*/ 246980 h 584626"/>
                    <a:gd name="connsiteX12" fmla="*/ 60057 w 215218"/>
                    <a:gd name="connsiteY12" fmla="*/ 66770 h 584626"/>
                    <a:gd name="connsiteX0" fmla="*/ 60057 w 215218"/>
                    <a:gd name="connsiteY0" fmla="*/ 66770 h 584626"/>
                    <a:gd name="connsiteX1" fmla="*/ 466 w 215218"/>
                    <a:gd name="connsiteY1" fmla="*/ 0 h 584626"/>
                    <a:gd name="connsiteX2" fmla="*/ 158843 w 215218"/>
                    <a:gd name="connsiteY2" fmla="*/ 57151 h 584626"/>
                    <a:gd name="connsiteX3" fmla="*/ 188743 w 215218"/>
                    <a:gd name="connsiteY3" fmla="*/ 138209 h 584626"/>
                    <a:gd name="connsiteX4" fmla="*/ 211855 w 215218"/>
                    <a:gd name="connsiteY4" fmla="*/ 479872 h 584626"/>
                    <a:gd name="connsiteX5" fmla="*/ 213058 w 215218"/>
                    <a:gd name="connsiteY5" fmla="*/ 556071 h 584626"/>
                    <a:gd name="connsiteX6" fmla="*/ 201854 w 215218"/>
                    <a:gd name="connsiteY6" fmla="*/ 582541 h 584626"/>
                    <a:gd name="connsiteX7" fmla="*/ 179723 w 215218"/>
                    <a:gd name="connsiteY7" fmla="*/ 577875 h 584626"/>
                    <a:gd name="connsiteX8" fmla="*/ 129287 w 215218"/>
                    <a:gd name="connsiteY8" fmla="*/ 554062 h 584626"/>
                    <a:gd name="connsiteX9" fmla="*/ 127987 w 215218"/>
                    <a:gd name="connsiteY9" fmla="*/ 468241 h 584626"/>
                    <a:gd name="connsiteX10" fmla="*/ 117314 w 215218"/>
                    <a:gd name="connsiteY10" fmla="*/ 261268 h 584626"/>
                    <a:gd name="connsiteX11" fmla="*/ 102399 w 215218"/>
                    <a:gd name="connsiteY11" fmla="*/ 273174 h 584626"/>
                    <a:gd name="connsiteX12" fmla="*/ 60057 w 215218"/>
                    <a:gd name="connsiteY12" fmla="*/ 66770 h 584626"/>
                    <a:gd name="connsiteX0" fmla="*/ 60057 w 215218"/>
                    <a:gd name="connsiteY0" fmla="*/ 66770 h 584626"/>
                    <a:gd name="connsiteX1" fmla="*/ 466 w 215218"/>
                    <a:gd name="connsiteY1" fmla="*/ 0 h 584626"/>
                    <a:gd name="connsiteX2" fmla="*/ 158843 w 215218"/>
                    <a:gd name="connsiteY2" fmla="*/ 57151 h 584626"/>
                    <a:gd name="connsiteX3" fmla="*/ 188743 w 215218"/>
                    <a:gd name="connsiteY3" fmla="*/ 138209 h 584626"/>
                    <a:gd name="connsiteX4" fmla="*/ 211855 w 215218"/>
                    <a:gd name="connsiteY4" fmla="*/ 479872 h 584626"/>
                    <a:gd name="connsiteX5" fmla="*/ 213058 w 215218"/>
                    <a:gd name="connsiteY5" fmla="*/ 556071 h 584626"/>
                    <a:gd name="connsiteX6" fmla="*/ 201854 w 215218"/>
                    <a:gd name="connsiteY6" fmla="*/ 582541 h 584626"/>
                    <a:gd name="connsiteX7" fmla="*/ 179723 w 215218"/>
                    <a:gd name="connsiteY7" fmla="*/ 577875 h 584626"/>
                    <a:gd name="connsiteX8" fmla="*/ 129287 w 215218"/>
                    <a:gd name="connsiteY8" fmla="*/ 554062 h 584626"/>
                    <a:gd name="connsiteX9" fmla="*/ 127987 w 215218"/>
                    <a:gd name="connsiteY9" fmla="*/ 468241 h 584626"/>
                    <a:gd name="connsiteX10" fmla="*/ 102399 w 215218"/>
                    <a:gd name="connsiteY10" fmla="*/ 273174 h 584626"/>
                    <a:gd name="connsiteX11" fmla="*/ 60057 w 215218"/>
                    <a:gd name="connsiteY11" fmla="*/ 66770 h 584626"/>
                    <a:gd name="connsiteX0" fmla="*/ 60057 w 215218"/>
                    <a:gd name="connsiteY0" fmla="*/ 66770 h 584626"/>
                    <a:gd name="connsiteX1" fmla="*/ 466 w 215218"/>
                    <a:gd name="connsiteY1" fmla="*/ 0 h 584626"/>
                    <a:gd name="connsiteX2" fmla="*/ 158843 w 215218"/>
                    <a:gd name="connsiteY2" fmla="*/ 57151 h 584626"/>
                    <a:gd name="connsiteX3" fmla="*/ 188743 w 215218"/>
                    <a:gd name="connsiteY3" fmla="*/ 138209 h 584626"/>
                    <a:gd name="connsiteX4" fmla="*/ 211855 w 215218"/>
                    <a:gd name="connsiteY4" fmla="*/ 479872 h 584626"/>
                    <a:gd name="connsiteX5" fmla="*/ 213058 w 215218"/>
                    <a:gd name="connsiteY5" fmla="*/ 556071 h 584626"/>
                    <a:gd name="connsiteX6" fmla="*/ 201854 w 215218"/>
                    <a:gd name="connsiteY6" fmla="*/ 582541 h 584626"/>
                    <a:gd name="connsiteX7" fmla="*/ 179723 w 215218"/>
                    <a:gd name="connsiteY7" fmla="*/ 577875 h 584626"/>
                    <a:gd name="connsiteX8" fmla="*/ 129287 w 215218"/>
                    <a:gd name="connsiteY8" fmla="*/ 554062 h 584626"/>
                    <a:gd name="connsiteX9" fmla="*/ 127987 w 215218"/>
                    <a:gd name="connsiteY9" fmla="*/ 468241 h 584626"/>
                    <a:gd name="connsiteX10" fmla="*/ 117314 w 215218"/>
                    <a:gd name="connsiteY10" fmla="*/ 273174 h 584626"/>
                    <a:gd name="connsiteX11" fmla="*/ 60057 w 215218"/>
                    <a:gd name="connsiteY11" fmla="*/ 66770 h 584626"/>
                    <a:gd name="connsiteX0" fmla="*/ 60057 w 215218"/>
                    <a:gd name="connsiteY0" fmla="*/ 66770 h 582541"/>
                    <a:gd name="connsiteX1" fmla="*/ 466 w 215218"/>
                    <a:gd name="connsiteY1" fmla="*/ 0 h 582541"/>
                    <a:gd name="connsiteX2" fmla="*/ 158843 w 215218"/>
                    <a:gd name="connsiteY2" fmla="*/ 57151 h 582541"/>
                    <a:gd name="connsiteX3" fmla="*/ 188743 w 215218"/>
                    <a:gd name="connsiteY3" fmla="*/ 138209 h 582541"/>
                    <a:gd name="connsiteX4" fmla="*/ 211855 w 215218"/>
                    <a:gd name="connsiteY4" fmla="*/ 479872 h 582541"/>
                    <a:gd name="connsiteX5" fmla="*/ 213058 w 215218"/>
                    <a:gd name="connsiteY5" fmla="*/ 556071 h 582541"/>
                    <a:gd name="connsiteX6" fmla="*/ 201854 w 215218"/>
                    <a:gd name="connsiteY6" fmla="*/ 582541 h 582541"/>
                    <a:gd name="connsiteX7" fmla="*/ 129287 w 215218"/>
                    <a:gd name="connsiteY7" fmla="*/ 554062 h 582541"/>
                    <a:gd name="connsiteX8" fmla="*/ 127987 w 215218"/>
                    <a:gd name="connsiteY8" fmla="*/ 468241 h 582541"/>
                    <a:gd name="connsiteX9" fmla="*/ 117314 w 215218"/>
                    <a:gd name="connsiteY9" fmla="*/ 273174 h 582541"/>
                    <a:gd name="connsiteX10" fmla="*/ 60057 w 215218"/>
                    <a:gd name="connsiteY10" fmla="*/ 66770 h 582541"/>
                    <a:gd name="connsiteX0" fmla="*/ 60057 w 215218"/>
                    <a:gd name="connsiteY0" fmla="*/ 66770 h 556071"/>
                    <a:gd name="connsiteX1" fmla="*/ 466 w 215218"/>
                    <a:gd name="connsiteY1" fmla="*/ 0 h 556071"/>
                    <a:gd name="connsiteX2" fmla="*/ 158843 w 215218"/>
                    <a:gd name="connsiteY2" fmla="*/ 57151 h 556071"/>
                    <a:gd name="connsiteX3" fmla="*/ 188743 w 215218"/>
                    <a:gd name="connsiteY3" fmla="*/ 138209 h 556071"/>
                    <a:gd name="connsiteX4" fmla="*/ 211855 w 215218"/>
                    <a:gd name="connsiteY4" fmla="*/ 479872 h 556071"/>
                    <a:gd name="connsiteX5" fmla="*/ 213058 w 215218"/>
                    <a:gd name="connsiteY5" fmla="*/ 556071 h 556071"/>
                    <a:gd name="connsiteX6" fmla="*/ 129287 w 215218"/>
                    <a:gd name="connsiteY6" fmla="*/ 554062 h 556071"/>
                    <a:gd name="connsiteX7" fmla="*/ 127987 w 215218"/>
                    <a:gd name="connsiteY7" fmla="*/ 468241 h 556071"/>
                    <a:gd name="connsiteX8" fmla="*/ 117314 w 215218"/>
                    <a:gd name="connsiteY8" fmla="*/ 273174 h 556071"/>
                    <a:gd name="connsiteX9" fmla="*/ 60057 w 215218"/>
                    <a:gd name="connsiteY9" fmla="*/ 66770 h 556071"/>
                    <a:gd name="connsiteX0" fmla="*/ 60057 w 212591"/>
                    <a:gd name="connsiteY0" fmla="*/ 66770 h 665608"/>
                    <a:gd name="connsiteX1" fmla="*/ 466 w 212591"/>
                    <a:gd name="connsiteY1" fmla="*/ 0 h 665608"/>
                    <a:gd name="connsiteX2" fmla="*/ 158843 w 212591"/>
                    <a:gd name="connsiteY2" fmla="*/ 57151 h 665608"/>
                    <a:gd name="connsiteX3" fmla="*/ 188743 w 212591"/>
                    <a:gd name="connsiteY3" fmla="*/ 138209 h 665608"/>
                    <a:gd name="connsiteX4" fmla="*/ 211855 w 212591"/>
                    <a:gd name="connsiteY4" fmla="*/ 479872 h 665608"/>
                    <a:gd name="connsiteX5" fmla="*/ 210074 w 212591"/>
                    <a:gd name="connsiteY5" fmla="*/ 665608 h 665608"/>
                    <a:gd name="connsiteX6" fmla="*/ 129287 w 212591"/>
                    <a:gd name="connsiteY6" fmla="*/ 554062 h 665608"/>
                    <a:gd name="connsiteX7" fmla="*/ 127987 w 212591"/>
                    <a:gd name="connsiteY7" fmla="*/ 468241 h 665608"/>
                    <a:gd name="connsiteX8" fmla="*/ 117314 w 212591"/>
                    <a:gd name="connsiteY8" fmla="*/ 273174 h 665608"/>
                    <a:gd name="connsiteX9" fmla="*/ 60057 w 212591"/>
                    <a:gd name="connsiteY9" fmla="*/ 66770 h 665608"/>
                    <a:gd name="connsiteX0" fmla="*/ 60057 w 212591"/>
                    <a:gd name="connsiteY0" fmla="*/ 66770 h 667819"/>
                    <a:gd name="connsiteX1" fmla="*/ 466 w 212591"/>
                    <a:gd name="connsiteY1" fmla="*/ 0 h 667819"/>
                    <a:gd name="connsiteX2" fmla="*/ 158843 w 212591"/>
                    <a:gd name="connsiteY2" fmla="*/ 57151 h 667819"/>
                    <a:gd name="connsiteX3" fmla="*/ 188743 w 212591"/>
                    <a:gd name="connsiteY3" fmla="*/ 138209 h 667819"/>
                    <a:gd name="connsiteX4" fmla="*/ 211855 w 212591"/>
                    <a:gd name="connsiteY4" fmla="*/ 479872 h 667819"/>
                    <a:gd name="connsiteX5" fmla="*/ 210074 w 212591"/>
                    <a:gd name="connsiteY5" fmla="*/ 665608 h 667819"/>
                    <a:gd name="connsiteX6" fmla="*/ 129287 w 212591"/>
                    <a:gd name="connsiteY6" fmla="*/ 554062 h 667819"/>
                    <a:gd name="connsiteX7" fmla="*/ 127987 w 212591"/>
                    <a:gd name="connsiteY7" fmla="*/ 468241 h 667819"/>
                    <a:gd name="connsiteX8" fmla="*/ 117314 w 212591"/>
                    <a:gd name="connsiteY8" fmla="*/ 273174 h 667819"/>
                    <a:gd name="connsiteX9" fmla="*/ 60057 w 212591"/>
                    <a:gd name="connsiteY9" fmla="*/ 66770 h 667819"/>
                    <a:gd name="connsiteX0" fmla="*/ 60057 w 212591"/>
                    <a:gd name="connsiteY0" fmla="*/ 66770 h 667819"/>
                    <a:gd name="connsiteX1" fmla="*/ 466 w 212591"/>
                    <a:gd name="connsiteY1" fmla="*/ 0 h 667819"/>
                    <a:gd name="connsiteX2" fmla="*/ 158843 w 212591"/>
                    <a:gd name="connsiteY2" fmla="*/ 57151 h 667819"/>
                    <a:gd name="connsiteX3" fmla="*/ 188743 w 212591"/>
                    <a:gd name="connsiteY3" fmla="*/ 138209 h 667819"/>
                    <a:gd name="connsiteX4" fmla="*/ 211855 w 212591"/>
                    <a:gd name="connsiteY4" fmla="*/ 479872 h 667819"/>
                    <a:gd name="connsiteX5" fmla="*/ 210074 w 212591"/>
                    <a:gd name="connsiteY5" fmla="*/ 665608 h 667819"/>
                    <a:gd name="connsiteX6" fmla="*/ 129287 w 212591"/>
                    <a:gd name="connsiteY6" fmla="*/ 554062 h 667819"/>
                    <a:gd name="connsiteX7" fmla="*/ 135213 w 212591"/>
                    <a:gd name="connsiteY7" fmla="*/ 558923 h 667819"/>
                    <a:gd name="connsiteX8" fmla="*/ 127987 w 212591"/>
                    <a:gd name="connsiteY8" fmla="*/ 468241 h 667819"/>
                    <a:gd name="connsiteX9" fmla="*/ 117314 w 212591"/>
                    <a:gd name="connsiteY9" fmla="*/ 273174 h 667819"/>
                    <a:gd name="connsiteX10" fmla="*/ 60057 w 212591"/>
                    <a:gd name="connsiteY10" fmla="*/ 66770 h 667819"/>
                    <a:gd name="connsiteX0" fmla="*/ 60057 w 212591"/>
                    <a:gd name="connsiteY0" fmla="*/ 66770 h 667819"/>
                    <a:gd name="connsiteX1" fmla="*/ 466 w 212591"/>
                    <a:gd name="connsiteY1" fmla="*/ 0 h 667819"/>
                    <a:gd name="connsiteX2" fmla="*/ 158843 w 212591"/>
                    <a:gd name="connsiteY2" fmla="*/ 57151 h 667819"/>
                    <a:gd name="connsiteX3" fmla="*/ 188743 w 212591"/>
                    <a:gd name="connsiteY3" fmla="*/ 138209 h 667819"/>
                    <a:gd name="connsiteX4" fmla="*/ 211855 w 212591"/>
                    <a:gd name="connsiteY4" fmla="*/ 479872 h 667819"/>
                    <a:gd name="connsiteX5" fmla="*/ 210074 w 212591"/>
                    <a:gd name="connsiteY5" fmla="*/ 665608 h 667819"/>
                    <a:gd name="connsiteX6" fmla="*/ 129287 w 212591"/>
                    <a:gd name="connsiteY6" fmla="*/ 554062 h 667819"/>
                    <a:gd name="connsiteX7" fmla="*/ 127987 w 212591"/>
                    <a:gd name="connsiteY7" fmla="*/ 468241 h 667819"/>
                    <a:gd name="connsiteX8" fmla="*/ 117314 w 212591"/>
                    <a:gd name="connsiteY8" fmla="*/ 273174 h 667819"/>
                    <a:gd name="connsiteX9" fmla="*/ 60057 w 212591"/>
                    <a:gd name="connsiteY9" fmla="*/ 66770 h 667819"/>
                    <a:gd name="connsiteX0" fmla="*/ 60057 w 212591"/>
                    <a:gd name="connsiteY0" fmla="*/ 66770 h 667819"/>
                    <a:gd name="connsiteX1" fmla="*/ 466 w 212591"/>
                    <a:gd name="connsiteY1" fmla="*/ 0 h 667819"/>
                    <a:gd name="connsiteX2" fmla="*/ 158843 w 212591"/>
                    <a:gd name="connsiteY2" fmla="*/ 57151 h 667819"/>
                    <a:gd name="connsiteX3" fmla="*/ 188743 w 212591"/>
                    <a:gd name="connsiteY3" fmla="*/ 138209 h 667819"/>
                    <a:gd name="connsiteX4" fmla="*/ 211855 w 212591"/>
                    <a:gd name="connsiteY4" fmla="*/ 479872 h 667819"/>
                    <a:gd name="connsiteX5" fmla="*/ 210074 w 212591"/>
                    <a:gd name="connsiteY5" fmla="*/ 665608 h 667819"/>
                    <a:gd name="connsiteX6" fmla="*/ 129287 w 212591"/>
                    <a:gd name="connsiteY6" fmla="*/ 554062 h 667819"/>
                    <a:gd name="connsiteX7" fmla="*/ 127987 w 212591"/>
                    <a:gd name="connsiteY7" fmla="*/ 468241 h 667819"/>
                    <a:gd name="connsiteX8" fmla="*/ 117314 w 212591"/>
                    <a:gd name="connsiteY8" fmla="*/ 273174 h 667819"/>
                    <a:gd name="connsiteX9" fmla="*/ 60057 w 212591"/>
                    <a:gd name="connsiteY9" fmla="*/ 66770 h 667819"/>
                    <a:gd name="connsiteX0" fmla="*/ 60057 w 212591"/>
                    <a:gd name="connsiteY0" fmla="*/ 66770 h 667868"/>
                    <a:gd name="connsiteX1" fmla="*/ 466 w 212591"/>
                    <a:gd name="connsiteY1" fmla="*/ 0 h 667868"/>
                    <a:gd name="connsiteX2" fmla="*/ 158843 w 212591"/>
                    <a:gd name="connsiteY2" fmla="*/ 57151 h 667868"/>
                    <a:gd name="connsiteX3" fmla="*/ 188743 w 212591"/>
                    <a:gd name="connsiteY3" fmla="*/ 138209 h 667868"/>
                    <a:gd name="connsiteX4" fmla="*/ 211855 w 212591"/>
                    <a:gd name="connsiteY4" fmla="*/ 479872 h 667868"/>
                    <a:gd name="connsiteX5" fmla="*/ 210074 w 212591"/>
                    <a:gd name="connsiteY5" fmla="*/ 665608 h 667868"/>
                    <a:gd name="connsiteX6" fmla="*/ 129287 w 212591"/>
                    <a:gd name="connsiteY6" fmla="*/ 554062 h 667868"/>
                    <a:gd name="connsiteX7" fmla="*/ 127987 w 212591"/>
                    <a:gd name="connsiteY7" fmla="*/ 468241 h 667868"/>
                    <a:gd name="connsiteX8" fmla="*/ 117314 w 212591"/>
                    <a:gd name="connsiteY8" fmla="*/ 273174 h 667868"/>
                    <a:gd name="connsiteX9" fmla="*/ 60057 w 212591"/>
                    <a:gd name="connsiteY9" fmla="*/ 66770 h 667868"/>
                    <a:gd name="connsiteX0" fmla="*/ 60057 w 215218"/>
                    <a:gd name="connsiteY0" fmla="*/ 66770 h 624328"/>
                    <a:gd name="connsiteX1" fmla="*/ 466 w 215218"/>
                    <a:gd name="connsiteY1" fmla="*/ 0 h 624328"/>
                    <a:gd name="connsiteX2" fmla="*/ 158843 w 215218"/>
                    <a:gd name="connsiteY2" fmla="*/ 57151 h 624328"/>
                    <a:gd name="connsiteX3" fmla="*/ 188743 w 215218"/>
                    <a:gd name="connsiteY3" fmla="*/ 138209 h 624328"/>
                    <a:gd name="connsiteX4" fmla="*/ 211855 w 215218"/>
                    <a:gd name="connsiteY4" fmla="*/ 479872 h 624328"/>
                    <a:gd name="connsiteX5" fmla="*/ 213057 w 215218"/>
                    <a:gd name="connsiteY5" fmla="*/ 620365 h 624328"/>
                    <a:gd name="connsiteX6" fmla="*/ 129287 w 215218"/>
                    <a:gd name="connsiteY6" fmla="*/ 554062 h 624328"/>
                    <a:gd name="connsiteX7" fmla="*/ 127987 w 215218"/>
                    <a:gd name="connsiteY7" fmla="*/ 468241 h 624328"/>
                    <a:gd name="connsiteX8" fmla="*/ 117314 w 215218"/>
                    <a:gd name="connsiteY8" fmla="*/ 273174 h 624328"/>
                    <a:gd name="connsiteX9" fmla="*/ 60057 w 215218"/>
                    <a:gd name="connsiteY9" fmla="*/ 66770 h 624328"/>
                    <a:gd name="connsiteX0" fmla="*/ 60057 w 218439"/>
                    <a:gd name="connsiteY0" fmla="*/ 66770 h 624328"/>
                    <a:gd name="connsiteX1" fmla="*/ 466 w 218439"/>
                    <a:gd name="connsiteY1" fmla="*/ 0 h 624328"/>
                    <a:gd name="connsiteX2" fmla="*/ 158843 w 218439"/>
                    <a:gd name="connsiteY2" fmla="*/ 57151 h 624328"/>
                    <a:gd name="connsiteX3" fmla="*/ 206641 w 218439"/>
                    <a:gd name="connsiteY3" fmla="*/ 145353 h 624328"/>
                    <a:gd name="connsiteX4" fmla="*/ 211855 w 218439"/>
                    <a:gd name="connsiteY4" fmla="*/ 479872 h 624328"/>
                    <a:gd name="connsiteX5" fmla="*/ 213057 w 218439"/>
                    <a:gd name="connsiteY5" fmla="*/ 620365 h 624328"/>
                    <a:gd name="connsiteX6" fmla="*/ 129287 w 218439"/>
                    <a:gd name="connsiteY6" fmla="*/ 554062 h 624328"/>
                    <a:gd name="connsiteX7" fmla="*/ 127987 w 218439"/>
                    <a:gd name="connsiteY7" fmla="*/ 468241 h 624328"/>
                    <a:gd name="connsiteX8" fmla="*/ 117314 w 218439"/>
                    <a:gd name="connsiteY8" fmla="*/ 273174 h 624328"/>
                    <a:gd name="connsiteX9" fmla="*/ 60057 w 218439"/>
                    <a:gd name="connsiteY9" fmla="*/ 66770 h 624328"/>
                    <a:gd name="connsiteX0" fmla="*/ 60057 w 227668"/>
                    <a:gd name="connsiteY0" fmla="*/ 66770 h 624328"/>
                    <a:gd name="connsiteX1" fmla="*/ 466 w 227668"/>
                    <a:gd name="connsiteY1" fmla="*/ 0 h 624328"/>
                    <a:gd name="connsiteX2" fmla="*/ 158843 w 227668"/>
                    <a:gd name="connsiteY2" fmla="*/ 57151 h 624328"/>
                    <a:gd name="connsiteX3" fmla="*/ 206641 w 227668"/>
                    <a:gd name="connsiteY3" fmla="*/ 145353 h 624328"/>
                    <a:gd name="connsiteX4" fmla="*/ 226770 w 227668"/>
                    <a:gd name="connsiteY4" fmla="*/ 477490 h 624328"/>
                    <a:gd name="connsiteX5" fmla="*/ 213057 w 227668"/>
                    <a:gd name="connsiteY5" fmla="*/ 620365 h 624328"/>
                    <a:gd name="connsiteX6" fmla="*/ 129287 w 227668"/>
                    <a:gd name="connsiteY6" fmla="*/ 554062 h 624328"/>
                    <a:gd name="connsiteX7" fmla="*/ 127987 w 227668"/>
                    <a:gd name="connsiteY7" fmla="*/ 468241 h 624328"/>
                    <a:gd name="connsiteX8" fmla="*/ 117314 w 227668"/>
                    <a:gd name="connsiteY8" fmla="*/ 273174 h 624328"/>
                    <a:gd name="connsiteX9" fmla="*/ 60057 w 227668"/>
                    <a:gd name="connsiteY9" fmla="*/ 66770 h 624328"/>
                    <a:gd name="connsiteX0" fmla="*/ 60057 w 227668"/>
                    <a:gd name="connsiteY0" fmla="*/ 66770 h 624328"/>
                    <a:gd name="connsiteX1" fmla="*/ 466 w 227668"/>
                    <a:gd name="connsiteY1" fmla="*/ 0 h 624328"/>
                    <a:gd name="connsiteX2" fmla="*/ 158843 w 227668"/>
                    <a:gd name="connsiteY2" fmla="*/ 57151 h 624328"/>
                    <a:gd name="connsiteX3" fmla="*/ 206641 w 227668"/>
                    <a:gd name="connsiteY3" fmla="*/ 145353 h 624328"/>
                    <a:gd name="connsiteX4" fmla="*/ 226770 w 227668"/>
                    <a:gd name="connsiteY4" fmla="*/ 477490 h 624328"/>
                    <a:gd name="connsiteX5" fmla="*/ 213057 w 227668"/>
                    <a:gd name="connsiteY5" fmla="*/ 620365 h 624328"/>
                    <a:gd name="connsiteX6" fmla="*/ 129287 w 227668"/>
                    <a:gd name="connsiteY6" fmla="*/ 554062 h 624328"/>
                    <a:gd name="connsiteX7" fmla="*/ 127987 w 227668"/>
                    <a:gd name="connsiteY7" fmla="*/ 468241 h 624328"/>
                    <a:gd name="connsiteX8" fmla="*/ 108365 w 227668"/>
                    <a:gd name="connsiteY8" fmla="*/ 273174 h 624328"/>
                    <a:gd name="connsiteX9" fmla="*/ 60057 w 227668"/>
                    <a:gd name="connsiteY9" fmla="*/ 66770 h 624328"/>
                    <a:gd name="connsiteX0" fmla="*/ 60057 w 227668"/>
                    <a:gd name="connsiteY0" fmla="*/ 66770 h 624328"/>
                    <a:gd name="connsiteX1" fmla="*/ 466 w 227668"/>
                    <a:gd name="connsiteY1" fmla="*/ 0 h 624328"/>
                    <a:gd name="connsiteX2" fmla="*/ 158843 w 227668"/>
                    <a:gd name="connsiteY2" fmla="*/ 57151 h 624328"/>
                    <a:gd name="connsiteX3" fmla="*/ 206641 w 227668"/>
                    <a:gd name="connsiteY3" fmla="*/ 145353 h 624328"/>
                    <a:gd name="connsiteX4" fmla="*/ 226770 w 227668"/>
                    <a:gd name="connsiteY4" fmla="*/ 477490 h 624328"/>
                    <a:gd name="connsiteX5" fmla="*/ 213057 w 227668"/>
                    <a:gd name="connsiteY5" fmla="*/ 620365 h 624328"/>
                    <a:gd name="connsiteX6" fmla="*/ 129287 w 227668"/>
                    <a:gd name="connsiteY6" fmla="*/ 554062 h 624328"/>
                    <a:gd name="connsiteX7" fmla="*/ 127987 w 227668"/>
                    <a:gd name="connsiteY7" fmla="*/ 468241 h 624328"/>
                    <a:gd name="connsiteX8" fmla="*/ 123280 w 227668"/>
                    <a:gd name="connsiteY8" fmla="*/ 275555 h 624328"/>
                    <a:gd name="connsiteX9" fmla="*/ 60057 w 227668"/>
                    <a:gd name="connsiteY9" fmla="*/ 66770 h 624328"/>
                    <a:gd name="connsiteX0" fmla="*/ 60057 w 227668"/>
                    <a:gd name="connsiteY0" fmla="*/ 66770 h 624328"/>
                    <a:gd name="connsiteX1" fmla="*/ 466 w 227668"/>
                    <a:gd name="connsiteY1" fmla="*/ 0 h 624328"/>
                    <a:gd name="connsiteX2" fmla="*/ 158843 w 227668"/>
                    <a:gd name="connsiteY2" fmla="*/ 57151 h 624328"/>
                    <a:gd name="connsiteX3" fmla="*/ 206641 w 227668"/>
                    <a:gd name="connsiteY3" fmla="*/ 145353 h 624328"/>
                    <a:gd name="connsiteX4" fmla="*/ 226770 w 227668"/>
                    <a:gd name="connsiteY4" fmla="*/ 477490 h 624328"/>
                    <a:gd name="connsiteX5" fmla="*/ 213057 w 227668"/>
                    <a:gd name="connsiteY5" fmla="*/ 620365 h 624328"/>
                    <a:gd name="connsiteX6" fmla="*/ 129287 w 227668"/>
                    <a:gd name="connsiteY6" fmla="*/ 554062 h 624328"/>
                    <a:gd name="connsiteX7" fmla="*/ 127987 w 227668"/>
                    <a:gd name="connsiteY7" fmla="*/ 468241 h 624328"/>
                    <a:gd name="connsiteX8" fmla="*/ 123280 w 227668"/>
                    <a:gd name="connsiteY8" fmla="*/ 275555 h 624328"/>
                    <a:gd name="connsiteX9" fmla="*/ 105379 w 227668"/>
                    <a:gd name="connsiteY9" fmla="*/ 218403 h 624328"/>
                    <a:gd name="connsiteX10" fmla="*/ 60057 w 227668"/>
                    <a:gd name="connsiteY10" fmla="*/ 66770 h 624328"/>
                    <a:gd name="connsiteX0" fmla="*/ 60057 w 227668"/>
                    <a:gd name="connsiteY0" fmla="*/ 66770 h 624328"/>
                    <a:gd name="connsiteX1" fmla="*/ 466 w 227668"/>
                    <a:gd name="connsiteY1" fmla="*/ 0 h 624328"/>
                    <a:gd name="connsiteX2" fmla="*/ 158843 w 227668"/>
                    <a:gd name="connsiteY2" fmla="*/ 57151 h 624328"/>
                    <a:gd name="connsiteX3" fmla="*/ 206641 w 227668"/>
                    <a:gd name="connsiteY3" fmla="*/ 145353 h 624328"/>
                    <a:gd name="connsiteX4" fmla="*/ 226770 w 227668"/>
                    <a:gd name="connsiteY4" fmla="*/ 477490 h 624328"/>
                    <a:gd name="connsiteX5" fmla="*/ 213057 w 227668"/>
                    <a:gd name="connsiteY5" fmla="*/ 620365 h 624328"/>
                    <a:gd name="connsiteX6" fmla="*/ 129287 w 227668"/>
                    <a:gd name="connsiteY6" fmla="*/ 554062 h 624328"/>
                    <a:gd name="connsiteX7" fmla="*/ 127987 w 227668"/>
                    <a:gd name="connsiteY7" fmla="*/ 468241 h 624328"/>
                    <a:gd name="connsiteX8" fmla="*/ 123280 w 227668"/>
                    <a:gd name="connsiteY8" fmla="*/ 275555 h 624328"/>
                    <a:gd name="connsiteX9" fmla="*/ 105379 w 227668"/>
                    <a:gd name="connsiteY9" fmla="*/ 218403 h 624328"/>
                    <a:gd name="connsiteX10" fmla="*/ 60057 w 227668"/>
                    <a:gd name="connsiteY10" fmla="*/ 66770 h 624328"/>
                    <a:gd name="connsiteX0" fmla="*/ 63022 w 227650"/>
                    <a:gd name="connsiteY0" fmla="*/ 157258 h 624328"/>
                    <a:gd name="connsiteX1" fmla="*/ 448 w 227650"/>
                    <a:gd name="connsiteY1" fmla="*/ 0 h 624328"/>
                    <a:gd name="connsiteX2" fmla="*/ 158825 w 227650"/>
                    <a:gd name="connsiteY2" fmla="*/ 57151 h 624328"/>
                    <a:gd name="connsiteX3" fmla="*/ 206623 w 227650"/>
                    <a:gd name="connsiteY3" fmla="*/ 145353 h 624328"/>
                    <a:gd name="connsiteX4" fmla="*/ 226752 w 227650"/>
                    <a:gd name="connsiteY4" fmla="*/ 477490 h 624328"/>
                    <a:gd name="connsiteX5" fmla="*/ 213039 w 227650"/>
                    <a:gd name="connsiteY5" fmla="*/ 620365 h 624328"/>
                    <a:gd name="connsiteX6" fmla="*/ 129269 w 227650"/>
                    <a:gd name="connsiteY6" fmla="*/ 554062 h 624328"/>
                    <a:gd name="connsiteX7" fmla="*/ 127969 w 227650"/>
                    <a:gd name="connsiteY7" fmla="*/ 468241 h 624328"/>
                    <a:gd name="connsiteX8" fmla="*/ 123262 w 227650"/>
                    <a:gd name="connsiteY8" fmla="*/ 275555 h 624328"/>
                    <a:gd name="connsiteX9" fmla="*/ 105361 w 227650"/>
                    <a:gd name="connsiteY9" fmla="*/ 218403 h 624328"/>
                    <a:gd name="connsiteX10" fmla="*/ 63022 w 227650"/>
                    <a:gd name="connsiteY10" fmla="*/ 157258 h 624328"/>
                    <a:gd name="connsiteX0" fmla="*/ 63022 w 227650"/>
                    <a:gd name="connsiteY0" fmla="*/ 157258 h 624328"/>
                    <a:gd name="connsiteX1" fmla="*/ 448 w 227650"/>
                    <a:gd name="connsiteY1" fmla="*/ 0 h 624328"/>
                    <a:gd name="connsiteX2" fmla="*/ 158825 w 227650"/>
                    <a:gd name="connsiteY2" fmla="*/ 57151 h 624328"/>
                    <a:gd name="connsiteX3" fmla="*/ 206623 w 227650"/>
                    <a:gd name="connsiteY3" fmla="*/ 145353 h 624328"/>
                    <a:gd name="connsiteX4" fmla="*/ 226752 w 227650"/>
                    <a:gd name="connsiteY4" fmla="*/ 477490 h 624328"/>
                    <a:gd name="connsiteX5" fmla="*/ 213039 w 227650"/>
                    <a:gd name="connsiteY5" fmla="*/ 620365 h 624328"/>
                    <a:gd name="connsiteX6" fmla="*/ 129269 w 227650"/>
                    <a:gd name="connsiteY6" fmla="*/ 554062 h 624328"/>
                    <a:gd name="connsiteX7" fmla="*/ 127969 w 227650"/>
                    <a:gd name="connsiteY7" fmla="*/ 468241 h 624328"/>
                    <a:gd name="connsiteX8" fmla="*/ 123262 w 227650"/>
                    <a:gd name="connsiteY8" fmla="*/ 275555 h 624328"/>
                    <a:gd name="connsiteX9" fmla="*/ 90447 w 227650"/>
                    <a:gd name="connsiteY9" fmla="*/ 237453 h 624328"/>
                    <a:gd name="connsiteX10" fmla="*/ 63022 w 227650"/>
                    <a:gd name="connsiteY10" fmla="*/ 157258 h 624328"/>
                    <a:gd name="connsiteX0" fmla="*/ 63022 w 227650"/>
                    <a:gd name="connsiteY0" fmla="*/ 157258 h 624328"/>
                    <a:gd name="connsiteX1" fmla="*/ 448 w 227650"/>
                    <a:gd name="connsiteY1" fmla="*/ 0 h 624328"/>
                    <a:gd name="connsiteX2" fmla="*/ 158825 w 227650"/>
                    <a:gd name="connsiteY2" fmla="*/ 57151 h 624328"/>
                    <a:gd name="connsiteX3" fmla="*/ 206623 w 227650"/>
                    <a:gd name="connsiteY3" fmla="*/ 145353 h 624328"/>
                    <a:gd name="connsiteX4" fmla="*/ 226752 w 227650"/>
                    <a:gd name="connsiteY4" fmla="*/ 477490 h 624328"/>
                    <a:gd name="connsiteX5" fmla="*/ 213039 w 227650"/>
                    <a:gd name="connsiteY5" fmla="*/ 620365 h 624328"/>
                    <a:gd name="connsiteX6" fmla="*/ 129269 w 227650"/>
                    <a:gd name="connsiteY6" fmla="*/ 554062 h 624328"/>
                    <a:gd name="connsiteX7" fmla="*/ 127969 w 227650"/>
                    <a:gd name="connsiteY7" fmla="*/ 468241 h 624328"/>
                    <a:gd name="connsiteX8" fmla="*/ 123262 w 227650"/>
                    <a:gd name="connsiteY8" fmla="*/ 275555 h 624328"/>
                    <a:gd name="connsiteX9" fmla="*/ 63022 w 227650"/>
                    <a:gd name="connsiteY9" fmla="*/ 157258 h 624328"/>
                    <a:gd name="connsiteX0" fmla="*/ 63022 w 227650"/>
                    <a:gd name="connsiteY0" fmla="*/ 157258 h 624328"/>
                    <a:gd name="connsiteX1" fmla="*/ 448 w 227650"/>
                    <a:gd name="connsiteY1" fmla="*/ 0 h 624328"/>
                    <a:gd name="connsiteX2" fmla="*/ 146893 w 227650"/>
                    <a:gd name="connsiteY2" fmla="*/ 73820 h 624328"/>
                    <a:gd name="connsiteX3" fmla="*/ 206623 w 227650"/>
                    <a:gd name="connsiteY3" fmla="*/ 145353 h 624328"/>
                    <a:gd name="connsiteX4" fmla="*/ 226752 w 227650"/>
                    <a:gd name="connsiteY4" fmla="*/ 477490 h 624328"/>
                    <a:gd name="connsiteX5" fmla="*/ 213039 w 227650"/>
                    <a:gd name="connsiteY5" fmla="*/ 620365 h 624328"/>
                    <a:gd name="connsiteX6" fmla="*/ 129269 w 227650"/>
                    <a:gd name="connsiteY6" fmla="*/ 554062 h 624328"/>
                    <a:gd name="connsiteX7" fmla="*/ 127969 w 227650"/>
                    <a:gd name="connsiteY7" fmla="*/ 468241 h 624328"/>
                    <a:gd name="connsiteX8" fmla="*/ 123262 w 227650"/>
                    <a:gd name="connsiteY8" fmla="*/ 275555 h 624328"/>
                    <a:gd name="connsiteX9" fmla="*/ 63022 w 227650"/>
                    <a:gd name="connsiteY9" fmla="*/ 157258 h 624328"/>
                    <a:gd name="connsiteX0" fmla="*/ 63022 w 227151"/>
                    <a:gd name="connsiteY0" fmla="*/ 157258 h 624328"/>
                    <a:gd name="connsiteX1" fmla="*/ 448 w 227151"/>
                    <a:gd name="connsiteY1" fmla="*/ 0 h 624328"/>
                    <a:gd name="connsiteX2" fmla="*/ 146893 w 227151"/>
                    <a:gd name="connsiteY2" fmla="*/ 73820 h 624328"/>
                    <a:gd name="connsiteX3" fmla="*/ 199311 w 227151"/>
                    <a:gd name="connsiteY3" fmla="*/ 147734 h 624328"/>
                    <a:gd name="connsiteX4" fmla="*/ 226752 w 227151"/>
                    <a:gd name="connsiteY4" fmla="*/ 477490 h 624328"/>
                    <a:gd name="connsiteX5" fmla="*/ 213039 w 227151"/>
                    <a:gd name="connsiteY5" fmla="*/ 620365 h 624328"/>
                    <a:gd name="connsiteX6" fmla="*/ 129269 w 227151"/>
                    <a:gd name="connsiteY6" fmla="*/ 554062 h 624328"/>
                    <a:gd name="connsiteX7" fmla="*/ 127969 w 227151"/>
                    <a:gd name="connsiteY7" fmla="*/ 468241 h 624328"/>
                    <a:gd name="connsiteX8" fmla="*/ 123262 w 227151"/>
                    <a:gd name="connsiteY8" fmla="*/ 275555 h 624328"/>
                    <a:gd name="connsiteX9" fmla="*/ 63022 w 227151"/>
                    <a:gd name="connsiteY9" fmla="*/ 157258 h 624328"/>
                    <a:gd name="connsiteX0" fmla="*/ 63022 w 226944"/>
                    <a:gd name="connsiteY0" fmla="*/ 157258 h 624328"/>
                    <a:gd name="connsiteX1" fmla="*/ 448 w 226944"/>
                    <a:gd name="connsiteY1" fmla="*/ 0 h 624328"/>
                    <a:gd name="connsiteX2" fmla="*/ 146893 w 226944"/>
                    <a:gd name="connsiteY2" fmla="*/ 73820 h 624328"/>
                    <a:gd name="connsiteX3" fmla="*/ 187124 w 226944"/>
                    <a:gd name="connsiteY3" fmla="*/ 150115 h 624328"/>
                    <a:gd name="connsiteX4" fmla="*/ 226752 w 226944"/>
                    <a:gd name="connsiteY4" fmla="*/ 477490 h 624328"/>
                    <a:gd name="connsiteX5" fmla="*/ 213039 w 226944"/>
                    <a:gd name="connsiteY5" fmla="*/ 620365 h 624328"/>
                    <a:gd name="connsiteX6" fmla="*/ 129269 w 226944"/>
                    <a:gd name="connsiteY6" fmla="*/ 554062 h 624328"/>
                    <a:gd name="connsiteX7" fmla="*/ 127969 w 226944"/>
                    <a:gd name="connsiteY7" fmla="*/ 468241 h 624328"/>
                    <a:gd name="connsiteX8" fmla="*/ 123262 w 226944"/>
                    <a:gd name="connsiteY8" fmla="*/ 275555 h 624328"/>
                    <a:gd name="connsiteX9" fmla="*/ 63022 w 226944"/>
                    <a:gd name="connsiteY9" fmla="*/ 157258 h 624328"/>
                    <a:gd name="connsiteX0" fmla="*/ 63022 w 227251"/>
                    <a:gd name="connsiteY0" fmla="*/ 157258 h 624328"/>
                    <a:gd name="connsiteX1" fmla="*/ 448 w 227251"/>
                    <a:gd name="connsiteY1" fmla="*/ 0 h 624328"/>
                    <a:gd name="connsiteX2" fmla="*/ 146893 w 227251"/>
                    <a:gd name="connsiteY2" fmla="*/ 73820 h 624328"/>
                    <a:gd name="connsiteX3" fmla="*/ 201747 w 227251"/>
                    <a:gd name="connsiteY3" fmla="*/ 152496 h 624328"/>
                    <a:gd name="connsiteX4" fmla="*/ 226752 w 227251"/>
                    <a:gd name="connsiteY4" fmla="*/ 477490 h 624328"/>
                    <a:gd name="connsiteX5" fmla="*/ 213039 w 227251"/>
                    <a:gd name="connsiteY5" fmla="*/ 620365 h 624328"/>
                    <a:gd name="connsiteX6" fmla="*/ 129269 w 227251"/>
                    <a:gd name="connsiteY6" fmla="*/ 554062 h 624328"/>
                    <a:gd name="connsiteX7" fmla="*/ 127969 w 227251"/>
                    <a:gd name="connsiteY7" fmla="*/ 468241 h 624328"/>
                    <a:gd name="connsiteX8" fmla="*/ 123262 w 227251"/>
                    <a:gd name="connsiteY8" fmla="*/ 275555 h 624328"/>
                    <a:gd name="connsiteX9" fmla="*/ 63022 w 227251"/>
                    <a:gd name="connsiteY9" fmla="*/ 157258 h 624328"/>
                    <a:gd name="connsiteX0" fmla="*/ 63022 w 226934"/>
                    <a:gd name="connsiteY0" fmla="*/ 157258 h 624328"/>
                    <a:gd name="connsiteX1" fmla="*/ 448 w 226934"/>
                    <a:gd name="connsiteY1" fmla="*/ 0 h 624328"/>
                    <a:gd name="connsiteX2" fmla="*/ 146893 w 226934"/>
                    <a:gd name="connsiteY2" fmla="*/ 73820 h 624328"/>
                    <a:gd name="connsiteX3" fmla="*/ 185767 w 226934"/>
                    <a:gd name="connsiteY3" fmla="*/ 159639 h 624328"/>
                    <a:gd name="connsiteX4" fmla="*/ 226752 w 226934"/>
                    <a:gd name="connsiteY4" fmla="*/ 477490 h 624328"/>
                    <a:gd name="connsiteX5" fmla="*/ 213039 w 226934"/>
                    <a:gd name="connsiteY5" fmla="*/ 620365 h 624328"/>
                    <a:gd name="connsiteX6" fmla="*/ 129269 w 226934"/>
                    <a:gd name="connsiteY6" fmla="*/ 554062 h 624328"/>
                    <a:gd name="connsiteX7" fmla="*/ 127969 w 226934"/>
                    <a:gd name="connsiteY7" fmla="*/ 468241 h 624328"/>
                    <a:gd name="connsiteX8" fmla="*/ 123262 w 226934"/>
                    <a:gd name="connsiteY8" fmla="*/ 275555 h 624328"/>
                    <a:gd name="connsiteX9" fmla="*/ 63022 w 226934"/>
                    <a:gd name="connsiteY9" fmla="*/ 157258 h 624328"/>
                    <a:gd name="connsiteX0" fmla="*/ 63022 w 226934"/>
                    <a:gd name="connsiteY0" fmla="*/ 157258 h 624328"/>
                    <a:gd name="connsiteX1" fmla="*/ 448 w 226934"/>
                    <a:gd name="connsiteY1" fmla="*/ 0 h 624328"/>
                    <a:gd name="connsiteX2" fmla="*/ 133197 w 226934"/>
                    <a:gd name="connsiteY2" fmla="*/ 76201 h 624328"/>
                    <a:gd name="connsiteX3" fmla="*/ 185767 w 226934"/>
                    <a:gd name="connsiteY3" fmla="*/ 159639 h 624328"/>
                    <a:gd name="connsiteX4" fmla="*/ 226752 w 226934"/>
                    <a:gd name="connsiteY4" fmla="*/ 477490 h 624328"/>
                    <a:gd name="connsiteX5" fmla="*/ 213039 w 226934"/>
                    <a:gd name="connsiteY5" fmla="*/ 620365 h 624328"/>
                    <a:gd name="connsiteX6" fmla="*/ 129269 w 226934"/>
                    <a:gd name="connsiteY6" fmla="*/ 554062 h 624328"/>
                    <a:gd name="connsiteX7" fmla="*/ 127969 w 226934"/>
                    <a:gd name="connsiteY7" fmla="*/ 468241 h 624328"/>
                    <a:gd name="connsiteX8" fmla="*/ 123262 w 226934"/>
                    <a:gd name="connsiteY8" fmla="*/ 275555 h 624328"/>
                    <a:gd name="connsiteX9" fmla="*/ 63022 w 226934"/>
                    <a:gd name="connsiteY9" fmla="*/ 157258 h 624328"/>
                    <a:gd name="connsiteX0" fmla="*/ 63022 w 227393"/>
                    <a:gd name="connsiteY0" fmla="*/ 157258 h 624328"/>
                    <a:gd name="connsiteX1" fmla="*/ 448 w 227393"/>
                    <a:gd name="connsiteY1" fmla="*/ 0 h 624328"/>
                    <a:gd name="connsiteX2" fmla="*/ 133197 w 227393"/>
                    <a:gd name="connsiteY2" fmla="*/ 76201 h 624328"/>
                    <a:gd name="connsiteX3" fmla="*/ 204029 w 227393"/>
                    <a:gd name="connsiteY3" fmla="*/ 204882 h 624328"/>
                    <a:gd name="connsiteX4" fmla="*/ 226752 w 227393"/>
                    <a:gd name="connsiteY4" fmla="*/ 477490 h 624328"/>
                    <a:gd name="connsiteX5" fmla="*/ 213039 w 227393"/>
                    <a:gd name="connsiteY5" fmla="*/ 620365 h 624328"/>
                    <a:gd name="connsiteX6" fmla="*/ 129269 w 227393"/>
                    <a:gd name="connsiteY6" fmla="*/ 554062 h 624328"/>
                    <a:gd name="connsiteX7" fmla="*/ 127969 w 227393"/>
                    <a:gd name="connsiteY7" fmla="*/ 468241 h 624328"/>
                    <a:gd name="connsiteX8" fmla="*/ 123262 w 227393"/>
                    <a:gd name="connsiteY8" fmla="*/ 275555 h 624328"/>
                    <a:gd name="connsiteX9" fmla="*/ 63022 w 227393"/>
                    <a:gd name="connsiteY9" fmla="*/ 157258 h 624328"/>
                    <a:gd name="connsiteX0" fmla="*/ 63022 w 227393"/>
                    <a:gd name="connsiteY0" fmla="*/ 157258 h 624328"/>
                    <a:gd name="connsiteX1" fmla="*/ 448 w 227393"/>
                    <a:gd name="connsiteY1" fmla="*/ 0 h 624328"/>
                    <a:gd name="connsiteX2" fmla="*/ 133197 w 227393"/>
                    <a:gd name="connsiteY2" fmla="*/ 76201 h 624328"/>
                    <a:gd name="connsiteX3" fmla="*/ 204029 w 227393"/>
                    <a:gd name="connsiteY3" fmla="*/ 204882 h 624328"/>
                    <a:gd name="connsiteX4" fmla="*/ 226752 w 227393"/>
                    <a:gd name="connsiteY4" fmla="*/ 477490 h 624328"/>
                    <a:gd name="connsiteX5" fmla="*/ 213039 w 227393"/>
                    <a:gd name="connsiteY5" fmla="*/ 620365 h 624328"/>
                    <a:gd name="connsiteX6" fmla="*/ 129269 w 227393"/>
                    <a:gd name="connsiteY6" fmla="*/ 554062 h 624328"/>
                    <a:gd name="connsiteX7" fmla="*/ 127969 w 227393"/>
                    <a:gd name="connsiteY7" fmla="*/ 468241 h 624328"/>
                    <a:gd name="connsiteX8" fmla="*/ 111123 w 227393"/>
                    <a:gd name="connsiteY8" fmla="*/ 282855 h 624328"/>
                    <a:gd name="connsiteX9" fmla="*/ 63022 w 227393"/>
                    <a:gd name="connsiteY9" fmla="*/ 157258 h 624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7393" h="624328">
                      <a:moveTo>
                        <a:pt x="63022" y="157258"/>
                      </a:moveTo>
                      <a:cubicBezTo>
                        <a:pt x="63022" y="150629"/>
                        <a:pt x="-6181" y="0"/>
                        <a:pt x="448" y="0"/>
                      </a:cubicBezTo>
                      <a:cubicBezTo>
                        <a:pt x="50257" y="0"/>
                        <a:pt x="107252" y="54770"/>
                        <a:pt x="133197" y="76201"/>
                      </a:cubicBezTo>
                      <a:cubicBezTo>
                        <a:pt x="139826" y="76201"/>
                        <a:pt x="204029" y="198253"/>
                        <a:pt x="204029" y="204882"/>
                      </a:cubicBezTo>
                      <a:cubicBezTo>
                        <a:pt x="225428" y="369569"/>
                        <a:pt x="229166" y="327090"/>
                        <a:pt x="226752" y="477490"/>
                      </a:cubicBezTo>
                      <a:cubicBezTo>
                        <a:pt x="218815" y="481459"/>
                        <a:pt x="220976" y="616396"/>
                        <a:pt x="213039" y="620365"/>
                      </a:cubicBezTo>
                      <a:cubicBezTo>
                        <a:pt x="138381" y="637952"/>
                        <a:pt x="141283" y="593625"/>
                        <a:pt x="129269" y="554062"/>
                      </a:cubicBezTo>
                      <a:cubicBezTo>
                        <a:pt x="133486" y="523549"/>
                        <a:pt x="129964" y="515056"/>
                        <a:pt x="127969" y="468241"/>
                      </a:cubicBezTo>
                      <a:cubicBezTo>
                        <a:pt x="123488" y="421426"/>
                        <a:pt x="122445" y="349767"/>
                        <a:pt x="111123" y="282855"/>
                      </a:cubicBezTo>
                      <a:cubicBezTo>
                        <a:pt x="100299" y="231025"/>
                        <a:pt x="83491" y="203184"/>
                        <a:pt x="63022" y="157258"/>
                      </a:cubicBezTo>
                      <a:close/>
                    </a:path>
                  </a:pathLst>
                </a:cu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3" name="円/楕円 212"/>
                <p:cNvSpPr/>
                <p:nvPr/>
              </p:nvSpPr>
              <p:spPr>
                <a:xfrm>
                  <a:off x="1296756" y="2767175"/>
                  <a:ext cx="360000" cy="2520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4" name="正方形/長方形 213"/>
                <p:cNvSpPr/>
                <p:nvPr/>
              </p:nvSpPr>
              <p:spPr>
                <a:xfrm>
                  <a:off x="1336909" y="3133825"/>
                  <a:ext cx="319021" cy="546914"/>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5" name="正方形/長方形 214"/>
                <p:cNvSpPr/>
                <p:nvPr/>
              </p:nvSpPr>
              <p:spPr>
                <a:xfrm>
                  <a:off x="1311125" y="3137475"/>
                  <a:ext cx="63804" cy="607002"/>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6" name="正方形/長方形 215"/>
                <p:cNvSpPr/>
                <p:nvPr/>
              </p:nvSpPr>
              <p:spPr>
                <a:xfrm>
                  <a:off x="1337421" y="3100381"/>
                  <a:ext cx="253955" cy="56493"/>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94" name="正方形/長方形 193"/>
              <p:cNvSpPr/>
              <p:nvPr/>
            </p:nvSpPr>
            <p:spPr>
              <a:xfrm>
                <a:off x="1263627" y="2982424"/>
                <a:ext cx="45719" cy="457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5" name="正方形/長方形 194"/>
              <p:cNvSpPr/>
              <p:nvPr/>
            </p:nvSpPr>
            <p:spPr>
              <a:xfrm>
                <a:off x="1451026" y="2985345"/>
                <a:ext cx="45719" cy="457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88" name="正方形/長方形 187"/>
            <p:cNvSpPr/>
            <p:nvPr/>
          </p:nvSpPr>
          <p:spPr>
            <a:xfrm>
              <a:off x="620499" y="2976129"/>
              <a:ext cx="46468" cy="457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9" name="正方形/長方形 188"/>
            <p:cNvSpPr/>
            <p:nvPr/>
          </p:nvSpPr>
          <p:spPr>
            <a:xfrm>
              <a:off x="497569" y="3020171"/>
              <a:ext cx="61785" cy="318765"/>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0" name="正方形/長方形 189"/>
            <p:cNvSpPr/>
            <p:nvPr/>
          </p:nvSpPr>
          <p:spPr>
            <a:xfrm>
              <a:off x="491368" y="2996551"/>
              <a:ext cx="175598" cy="457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1" name="正方形/長方形 190"/>
            <p:cNvSpPr/>
            <p:nvPr/>
          </p:nvSpPr>
          <p:spPr>
            <a:xfrm>
              <a:off x="499140" y="2974454"/>
              <a:ext cx="45719" cy="457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2" name="正方形/長方形 191"/>
            <p:cNvSpPr/>
            <p:nvPr/>
          </p:nvSpPr>
          <p:spPr>
            <a:xfrm>
              <a:off x="539734" y="2966775"/>
              <a:ext cx="123357" cy="36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19" name="図形グループ 10"/>
          <p:cNvGrpSpPr/>
          <p:nvPr/>
        </p:nvGrpSpPr>
        <p:grpSpPr>
          <a:xfrm>
            <a:off x="9257253" y="4296544"/>
            <a:ext cx="1464027" cy="1296000"/>
            <a:chOff x="7185248" y="3717032"/>
            <a:chExt cx="1132878" cy="936000"/>
          </a:xfrm>
        </p:grpSpPr>
        <p:sp>
          <p:nvSpPr>
            <p:cNvPr id="220" name="正方形/長方形 219"/>
            <p:cNvSpPr/>
            <p:nvPr/>
          </p:nvSpPr>
          <p:spPr>
            <a:xfrm>
              <a:off x="7311017" y="4299177"/>
              <a:ext cx="392650" cy="20821"/>
            </a:xfrm>
            <a:prstGeom prst="rect">
              <a:avLst/>
            </a:prstGeom>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7" name="直線コネクタ 226"/>
            <p:cNvCxnSpPr/>
            <p:nvPr/>
          </p:nvCxnSpPr>
          <p:spPr>
            <a:xfrm flipH="1">
              <a:off x="7334315" y="4319998"/>
              <a:ext cx="48115" cy="251806"/>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9" name="直線コネクタ 258"/>
            <p:cNvCxnSpPr/>
            <p:nvPr/>
          </p:nvCxnSpPr>
          <p:spPr>
            <a:xfrm>
              <a:off x="7609880" y="4317746"/>
              <a:ext cx="48115" cy="251806"/>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pic>
          <p:nvPicPr>
            <p:cNvPr id="260" name="Picture 9"/>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16677" r="20007" b="45632"/>
            <a:stretch/>
          </p:blipFill>
          <p:spPr bwMode="auto">
            <a:xfrm>
              <a:off x="7861769" y="3836203"/>
              <a:ext cx="424832" cy="4116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61" name="正方形/長方形 260"/>
            <p:cNvSpPr/>
            <p:nvPr/>
          </p:nvSpPr>
          <p:spPr>
            <a:xfrm>
              <a:off x="7709643" y="3717032"/>
              <a:ext cx="83528" cy="93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2" name="正方形/長方形 261"/>
            <p:cNvSpPr/>
            <p:nvPr/>
          </p:nvSpPr>
          <p:spPr>
            <a:xfrm>
              <a:off x="7793170" y="4301430"/>
              <a:ext cx="392650" cy="20821"/>
            </a:xfrm>
            <a:prstGeom prst="rect">
              <a:avLst/>
            </a:prstGeom>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5" name="直線コネクタ 284"/>
            <p:cNvCxnSpPr/>
            <p:nvPr/>
          </p:nvCxnSpPr>
          <p:spPr>
            <a:xfrm flipH="1">
              <a:off x="7833630" y="4322250"/>
              <a:ext cx="48115" cy="251806"/>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0" name="直線コネクタ 329"/>
            <p:cNvCxnSpPr/>
            <p:nvPr/>
          </p:nvCxnSpPr>
          <p:spPr>
            <a:xfrm>
              <a:off x="8109195" y="4319998"/>
              <a:ext cx="48115" cy="251806"/>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331" name="正方形/長方形 330"/>
            <p:cNvSpPr/>
            <p:nvPr/>
          </p:nvSpPr>
          <p:spPr>
            <a:xfrm>
              <a:off x="7996947" y="4255769"/>
              <a:ext cx="70861" cy="2082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32" name="直線コネクタ 331"/>
            <p:cNvCxnSpPr>
              <a:endCxn id="331" idx="0"/>
            </p:cNvCxnSpPr>
            <p:nvPr/>
          </p:nvCxnSpPr>
          <p:spPr>
            <a:xfrm>
              <a:off x="8032377" y="4245807"/>
              <a:ext cx="1" cy="996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33" name="グループ化 332"/>
            <p:cNvGrpSpPr/>
            <p:nvPr/>
          </p:nvGrpSpPr>
          <p:grpSpPr>
            <a:xfrm>
              <a:off x="7191365" y="3946000"/>
              <a:ext cx="288000" cy="301818"/>
              <a:chOff x="5220071" y="2708920"/>
              <a:chExt cx="2128975" cy="2036700"/>
            </a:xfrm>
          </p:grpSpPr>
          <p:pic>
            <p:nvPicPr>
              <p:cNvPr id="343" name="Picture 9"/>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41465" t="13860" r="20007" b="43503"/>
              <a:stretch/>
            </p:blipFill>
            <p:spPr bwMode="auto">
              <a:xfrm flipH="1">
                <a:off x="5220071" y="2708920"/>
                <a:ext cx="1840486"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4" name="Picture 9"/>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56529" t="13860" r="20007" b="43503"/>
              <a:stretch/>
            </p:blipFill>
            <p:spPr bwMode="auto">
              <a:xfrm>
                <a:off x="6228184" y="2708920"/>
                <a:ext cx="1120862"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334" name="角丸四角形 333"/>
            <p:cNvSpPr/>
            <p:nvPr/>
          </p:nvSpPr>
          <p:spPr>
            <a:xfrm>
              <a:off x="7185248" y="3717032"/>
              <a:ext cx="1132878" cy="936000"/>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35" name="グループ化 334"/>
            <p:cNvGrpSpPr/>
            <p:nvPr/>
          </p:nvGrpSpPr>
          <p:grpSpPr>
            <a:xfrm>
              <a:off x="7818593" y="4186374"/>
              <a:ext cx="166081" cy="111169"/>
              <a:chOff x="9533005" y="5525616"/>
              <a:chExt cx="151563" cy="135189"/>
            </a:xfrm>
          </p:grpSpPr>
          <p:sp>
            <p:nvSpPr>
              <p:cNvPr id="341" name="台形 340"/>
              <p:cNvSpPr/>
              <p:nvPr/>
            </p:nvSpPr>
            <p:spPr>
              <a:xfrm flipV="1">
                <a:off x="9533005" y="5525616"/>
                <a:ext cx="100906" cy="135189"/>
              </a:xfrm>
              <a:prstGeom prst="trapezoi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2" name="フリーフォーム 341"/>
              <p:cNvSpPr/>
              <p:nvPr/>
            </p:nvSpPr>
            <p:spPr>
              <a:xfrm>
                <a:off x="9628221" y="5528088"/>
                <a:ext cx="56347" cy="82009"/>
              </a:xfrm>
              <a:custGeom>
                <a:avLst/>
                <a:gdLst>
                  <a:gd name="connsiteX0" fmla="*/ 8201 w 56347"/>
                  <a:gd name="connsiteY0" fmla="*/ 0 h 82009"/>
                  <a:gd name="connsiteX1" fmla="*/ 53306 w 56347"/>
                  <a:gd name="connsiteY1" fmla="*/ 32803 h 82009"/>
                  <a:gd name="connsiteX2" fmla="*/ 49205 w 56347"/>
                  <a:gd name="connsiteY2" fmla="*/ 61507 h 82009"/>
                  <a:gd name="connsiteX3" fmla="*/ 24602 w 56347"/>
                  <a:gd name="connsiteY3" fmla="*/ 77908 h 82009"/>
                  <a:gd name="connsiteX4" fmla="*/ 0 w 56347"/>
                  <a:gd name="connsiteY4" fmla="*/ 82009 h 82009"/>
                  <a:gd name="connsiteX5" fmla="*/ 0 w 56347"/>
                  <a:gd name="connsiteY5" fmla="*/ 82009 h 82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347" h="82009">
                    <a:moveTo>
                      <a:pt x="8201" y="0"/>
                    </a:moveTo>
                    <a:cubicBezTo>
                      <a:pt x="27336" y="11276"/>
                      <a:pt x="46472" y="22552"/>
                      <a:pt x="53306" y="32803"/>
                    </a:cubicBezTo>
                    <a:cubicBezTo>
                      <a:pt x="60140" y="43054"/>
                      <a:pt x="53989" y="53990"/>
                      <a:pt x="49205" y="61507"/>
                    </a:cubicBezTo>
                    <a:cubicBezTo>
                      <a:pt x="44421" y="69024"/>
                      <a:pt x="32803" y="74491"/>
                      <a:pt x="24602" y="77908"/>
                    </a:cubicBezTo>
                    <a:cubicBezTo>
                      <a:pt x="16401" y="81325"/>
                      <a:pt x="0" y="82009"/>
                      <a:pt x="0" y="82009"/>
                    </a:cubicBezTo>
                    <a:lnTo>
                      <a:pt x="0" y="82009"/>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36" name="グループ化 335"/>
            <p:cNvGrpSpPr/>
            <p:nvPr/>
          </p:nvGrpSpPr>
          <p:grpSpPr>
            <a:xfrm flipH="1">
              <a:off x="7524160" y="4182471"/>
              <a:ext cx="166081" cy="111169"/>
              <a:chOff x="9533005" y="5525616"/>
              <a:chExt cx="151563" cy="135189"/>
            </a:xfrm>
          </p:grpSpPr>
          <p:sp>
            <p:nvSpPr>
              <p:cNvPr id="339" name="台形 338"/>
              <p:cNvSpPr/>
              <p:nvPr/>
            </p:nvSpPr>
            <p:spPr>
              <a:xfrm flipV="1">
                <a:off x="9533005" y="5525616"/>
                <a:ext cx="100906" cy="135189"/>
              </a:xfrm>
              <a:prstGeom prst="trapezoi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0" name="フリーフォーム 339"/>
              <p:cNvSpPr/>
              <p:nvPr/>
            </p:nvSpPr>
            <p:spPr>
              <a:xfrm>
                <a:off x="9628221" y="5528088"/>
                <a:ext cx="56347" cy="82009"/>
              </a:xfrm>
              <a:custGeom>
                <a:avLst/>
                <a:gdLst>
                  <a:gd name="connsiteX0" fmla="*/ 8201 w 56347"/>
                  <a:gd name="connsiteY0" fmla="*/ 0 h 82009"/>
                  <a:gd name="connsiteX1" fmla="*/ 53306 w 56347"/>
                  <a:gd name="connsiteY1" fmla="*/ 32803 h 82009"/>
                  <a:gd name="connsiteX2" fmla="*/ 49205 w 56347"/>
                  <a:gd name="connsiteY2" fmla="*/ 61507 h 82009"/>
                  <a:gd name="connsiteX3" fmla="*/ 24602 w 56347"/>
                  <a:gd name="connsiteY3" fmla="*/ 77908 h 82009"/>
                  <a:gd name="connsiteX4" fmla="*/ 0 w 56347"/>
                  <a:gd name="connsiteY4" fmla="*/ 82009 h 82009"/>
                  <a:gd name="connsiteX5" fmla="*/ 0 w 56347"/>
                  <a:gd name="connsiteY5" fmla="*/ 82009 h 82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347" h="82009">
                    <a:moveTo>
                      <a:pt x="8201" y="0"/>
                    </a:moveTo>
                    <a:cubicBezTo>
                      <a:pt x="27336" y="11276"/>
                      <a:pt x="46472" y="22552"/>
                      <a:pt x="53306" y="32803"/>
                    </a:cubicBezTo>
                    <a:cubicBezTo>
                      <a:pt x="60140" y="43054"/>
                      <a:pt x="53989" y="53990"/>
                      <a:pt x="49205" y="61507"/>
                    </a:cubicBezTo>
                    <a:cubicBezTo>
                      <a:pt x="44421" y="69024"/>
                      <a:pt x="32803" y="74491"/>
                      <a:pt x="24602" y="77908"/>
                    </a:cubicBezTo>
                    <a:cubicBezTo>
                      <a:pt x="16401" y="81325"/>
                      <a:pt x="0" y="82009"/>
                      <a:pt x="0" y="82009"/>
                    </a:cubicBezTo>
                    <a:lnTo>
                      <a:pt x="0" y="82009"/>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37" name="正方形/長方形 336"/>
            <p:cNvSpPr/>
            <p:nvPr/>
          </p:nvSpPr>
          <p:spPr>
            <a:xfrm>
              <a:off x="7821748" y="3790558"/>
              <a:ext cx="206734" cy="2582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8" name="正方形/長方形 337"/>
            <p:cNvSpPr/>
            <p:nvPr/>
          </p:nvSpPr>
          <p:spPr>
            <a:xfrm rot="752648">
              <a:off x="7928274" y="4042978"/>
              <a:ext cx="126383" cy="16138"/>
            </a:xfrm>
            <a:prstGeom prst="rect">
              <a:avLst/>
            </a:prstGeom>
            <a:solidFill>
              <a:schemeClr val="bg1"/>
            </a:solidFill>
            <a:ln w="9525"/>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sp>
        <p:nvSpPr>
          <p:cNvPr id="229" name="角丸四角形 228"/>
          <p:cNvSpPr/>
          <p:nvPr/>
        </p:nvSpPr>
        <p:spPr>
          <a:xfrm>
            <a:off x="7301152" y="5880720"/>
            <a:ext cx="2268000" cy="339297"/>
          </a:xfrm>
          <a:prstGeom prst="roundRect">
            <a:avLst>
              <a:gd name="adj" fmla="val 0"/>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ja-JP" altLang="en-US" sz="1200" b="1" dirty="0" smtClean="0">
                <a:solidFill>
                  <a:schemeClr val="tx2"/>
                </a:solidFill>
                <a:latin typeface="+mn-ea"/>
              </a:rPr>
              <a:t>室外への煙の流出防止措置</a:t>
            </a:r>
            <a:endParaRPr lang="en-US" altLang="ja-JP" sz="1200" b="1" dirty="0">
              <a:solidFill>
                <a:schemeClr val="tx2"/>
              </a:solidFill>
              <a:latin typeface="+mn-ea"/>
            </a:endParaRPr>
          </a:p>
        </p:txBody>
      </p:sp>
      <p:cxnSp>
        <p:nvCxnSpPr>
          <p:cNvPr id="241" name="直線コネクタ 240"/>
          <p:cNvCxnSpPr/>
          <p:nvPr/>
        </p:nvCxnSpPr>
        <p:spPr>
          <a:xfrm>
            <a:off x="7208136" y="5517573"/>
            <a:ext cx="82131" cy="360000"/>
          </a:xfrm>
          <a:prstGeom prst="line">
            <a:avLst/>
          </a:prstGeom>
          <a:ln w="19050">
            <a:solidFill>
              <a:schemeClr val="tx1"/>
            </a:solidFill>
            <a:prstDash val="solid"/>
          </a:ln>
        </p:spPr>
        <p:style>
          <a:lnRef idx="1">
            <a:schemeClr val="dk1"/>
          </a:lnRef>
          <a:fillRef idx="0">
            <a:schemeClr val="dk1"/>
          </a:fillRef>
          <a:effectRef idx="0">
            <a:schemeClr val="dk1"/>
          </a:effectRef>
          <a:fontRef idx="minor">
            <a:schemeClr val="tx1"/>
          </a:fontRef>
        </p:style>
      </p:cxnSp>
      <p:cxnSp>
        <p:nvCxnSpPr>
          <p:cNvPr id="246" name="直線コネクタ 245"/>
          <p:cNvCxnSpPr>
            <a:stCxn id="261" idx="2"/>
          </p:cNvCxnSpPr>
          <p:nvPr/>
        </p:nvCxnSpPr>
        <p:spPr>
          <a:xfrm flipH="1">
            <a:off x="9604462" y="5592544"/>
            <a:ext cx="384443" cy="333017"/>
          </a:xfrm>
          <a:prstGeom prst="line">
            <a:avLst/>
          </a:prstGeom>
          <a:ln w="19050">
            <a:solidFill>
              <a:schemeClr val="tx1"/>
            </a:solidFill>
            <a:prstDash val="solid"/>
          </a:ln>
        </p:spPr>
        <p:style>
          <a:lnRef idx="1">
            <a:schemeClr val="dk1"/>
          </a:lnRef>
          <a:fillRef idx="0">
            <a:schemeClr val="dk1"/>
          </a:fillRef>
          <a:effectRef idx="0">
            <a:schemeClr val="dk1"/>
          </a:effectRef>
          <a:fontRef idx="minor">
            <a:schemeClr val="tx1"/>
          </a:fontRef>
        </p:style>
      </p:cxnSp>
      <p:sp>
        <p:nvSpPr>
          <p:cNvPr id="247" name="角丸四角形 246"/>
          <p:cNvSpPr/>
          <p:nvPr/>
        </p:nvSpPr>
        <p:spPr>
          <a:xfrm>
            <a:off x="5230977" y="8734024"/>
            <a:ext cx="3932381" cy="396000"/>
          </a:xfrm>
          <a:prstGeom prst="roundRect">
            <a:avLst>
              <a:gd name="adj" fmla="val 0"/>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95250" indent="-95250"/>
            <a:r>
              <a:rPr lang="ja-JP" altLang="en-US" sz="1100" dirty="0" smtClean="0">
                <a:solidFill>
                  <a:schemeClr val="tx2"/>
                </a:solidFill>
                <a:latin typeface="+mn-ea"/>
              </a:rPr>
              <a:t>喫煙専用室と同等の煙の流出防止措置を講じている場合は、</a:t>
            </a:r>
            <a:endParaRPr lang="en-US" altLang="ja-JP" sz="1100" dirty="0" smtClean="0">
              <a:solidFill>
                <a:schemeClr val="tx2"/>
              </a:solidFill>
              <a:latin typeface="+mn-ea"/>
            </a:endParaRPr>
          </a:p>
          <a:p>
            <a:pPr marL="95250" indent="-95250"/>
            <a:r>
              <a:rPr lang="ja-JP" altLang="en-US" sz="1100" dirty="0" smtClean="0">
                <a:solidFill>
                  <a:schemeClr val="tx2"/>
                </a:solidFill>
                <a:latin typeface="+mn-ea"/>
              </a:rPr>
              <a:t>非喫煙スペースへの</a:t>
            </a:r>
            <a:r>
              <a:rPr lang="en-US" altLang="ja-JP" sz="1100" dirty="0" smtClean="0">
                <a:solidFill>
                  <a:schemeClr val="tx2"/>
                </a:solidFill>
                <a:latin typeface="+mn-ea"/>
              </a:rPr>
              <a:t>20</a:t>
            </a:r>
            <a:r>
              <a:rPr lang="ja-JP" altLang="en-US" sz="1100" dirty="0" smtClean="0">
                <a:solidFill>
                  <a:schemeClr val="tx2"/>
                </a:solidFill>
                <a:latin typeface="+mn-ea"/>
              </a:rPr>
              <a:t>歳未満の立入りは可能。</a:t>
            </a:r>
            <a:endParaRPr lang="en-US" altLang="ja-JP" sz="1100" dirty="0">
              <a:solidFill>
                <a:schemeClr val="tx2"/>
              </a:solidFill>
              <a:latin typeface="+mn-ea"/>
            </a:endParaRPr>
          </a:p>
        </p:txBody>
      </p:sp>
      <p:sp>
        <p:nvSpPr>
          <p:cNvPr id="248" name="スライド番号プレースホルダー 1"/>
          <p:cNvSpPr>
            <a:spLocks noGrp="1"/>
          </p:cNvSpPr>
          <p:nvPr>
            <p:ph type="sldNum" sz="quarter" idx="12"/>
          </p:nvPr>
        </p:nvSpPr>
        <p:spPr>
          <a:xfrm>
            <a:off x="9814560" y="9090027"/>
            <a:ext cx="2987040" cy="511175"/>
          </a:xfrm>
        </p:spPr>
        <p:txBody>
          <a:bodyPr/>
          <a:lstStyle/>
          <a:p>
            <a:fld id="{8B38DBA3-52F9-4AF4-A6A4-FA4D7DB2F99C}" type="slidenum">
              <a:rPr lang="en-US" altLang="ja-JP" smtClean="0"/>
              <a:t>3</a:t>
            </a:fld>
            <a:endParaRPr lang="ja-JP" altLang="en-US"/>
          </a:p>
        </p:txBody>
      </p:sp>
      <p:grpSp>
        <p:nvGrpSpPr>
          <p:cNvPr id="255" name="グループ化 254"/>
          <p:cNvGrpSpPr/>
          <p:nvPr/>
        </p:nvGrpSpPr>
        <p:grpSpPr>
          <a:xfrm>
            <a:off x="6984346" y="7220196"/>
            <a:ext cx="728214" cy="504056"/>
            <a:chOff x="7485846" y="5097817"/>
            <a:chExt cx="563499" cy="360040"/>
          </a:xfrm>
        </p:grpSpPr>
        <p:grpSp>
          <p:nvGrpSpPr>
            <p:cNvPr id="257" name="グループ化 256"/>
            <p:cNvGrpSpPr/>
            <p:nvPr/>
          </p:nvGrpSpPr>
          <p:grpSpPr>
            <a:xfrm>
              <a:off x="7592691" y="5097817"/>
              <a:ext cx="360040" cy="360040"/>
              <a:chOff x="703366" y="3645024"/>
              <a:chExt cx="1398498" cy="1520588"/>
            </a:xfrm>
            <a:solidFill>
              <a:schemeClr val="bg1"/>
            </a:solidFill>
          </p:grpSpPr>
          <p:sp>
            <p:nvSpPr>
              <p:cNvPr id="263" name="円/楕円 262"/>
              <p:cNvSpPr/>
              <p:nvPr/>
            </p:nvSpPr>
            <p:spPr>
              <a:xfrm>
                <a:off x="703366" y="3645024"/>
                <a:ext cx="1398498" cy="1520588"/>
              </a:xfrm>
              <a:prstGeom prst="ellipse">
                <a:avLst/>
              </a:prstGeom>
              <a:grp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64" name="直線コネクタ 263"/>
              <p:cNvCxnSpPr>
                <a:stCxn id="263" idx="3"/>
                <a:endCxn id="263" idx="7"/>
              </p:cNvCxnSpPr>
              <p:nvPr/>
            </p:nvCxnSpPr>
            <p:spPr>
              <a:xfrm flipV="1">
                <a:off x="908170" y="3867711"/>
                <a:ext cx="988890" cy="1075215"/>
              </a:xfrm>
              <a:prstGeom prst="line">
                <a:avLst/>
              </a:prstGeom>
              <a:grpFill/>
              <a:ln w="3492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58" name="テキスト ボックス 257"/>
            <p:cNvSpPr txBox="1"/>
            <p:nvPr/>
          </p:nvSpPr>
          <p:spPr>
            <a:xfrm>
              <a:off x="7485846" y="5128792"/>
              <a:ext cx="563499" cy="267472"/>
            </a:xfrm>
            <a:prstGeom prst="rect">
              <a:avLst/>
            </a:prstGeom>
            <a:noFill/>
            <a:ln w="50800">
              <a:noFill/>
            </a:ln>
          </p:spPr>
          <p:txBody>
            <a:bodyPr wrap="square" rtlCol="0">
              <a:spAutoFit/>
            </a:bodyPr>
            <a:lstStyle/>
            <a:p>
              <a:pPr algn="ctr">
                <a:lnSpc>
                  <a:spcPts val="1069"/>
                </a:lnSpc>
              </a:pPr>
              <a:r>
                <a:rPr lang="ja-JP" altLang="en-US" sz="1200" b="1" dirty="0">
                  <a:effectLst>
                    <a:outerShdw blurRad="38100" dist="38100" dir="2700000" algn="tl">
                      <a:srgbClr val="000000">
                        <a:alpha val="43137"/>
                      </a:srgbClr>
                    </a:outerShdw>
                  </a:effectLst>
                  <a:latin typeface="+mj-ea"/>
                  <a:ea typeface="+mj-ea"/>
                </a:rPr>
                <a:t>２０</a:t>
              </a:r>
              <a:endParaRPr lang="en-US" altLang="ja-JP" sz="1200" b="1" dirty="0">
                <a:effectLst>
                  <a:outerShdw blurRad="38100" dist="38100" dir="2700000" algn="tl">
                    <a:srgbClr val="000000">
                      <a:alpha val="43137"/>
                    </a:srgbClr>
                  </a:outerShdw>
                </a:effectLst>
                <a:latin typeface="+mj-ea"/>
                <a:ea typeface="+mj-ea"/>
              </a:endParaRPr>
            </a:p>
            <a:p>
              <a:pPr algn="ctr">
                <a:lnSpc>
                  <a:spcPts val="1069"/>
                </a:lnSpc>
              </a:pPr>
              <a:r>
                <a:rPr lang="en-US" altLang="ja-JP" sz="1200" b="1" dirty="0">
                  <a:effectLst>
                    <a:outerShdw blurRad="38100" dist="38100" dir="2700000" algn="tl">
                      <a:srgbClr val="000000">
                        <a:alpha val="43137"/>
                      </a:srgbClr>
                    </a:outerShdw>
                  </a:effectLst>
                  <a:latin typeface="+mj-ea"/>
                  <a:ea typeface="+mj-ea"/>
                </a:rPr>
                <a:t>UNDER</a:t>
              </a:r>
              <a:endParaRPr lang="ja-JP" altLang="en-US" sz="1200" b="1" dirty="0">
                <a:effectLst>
                  <a:outerShdw blurRad="38100" dist="38100" dir="2700000" algn="tl">
                    <a:srgbClr val="000000">
                      <a:alpha val="43137"/>
                    </a:srgbClr>
                  </a:outerShdw>
                </a:effectLst>
                <a:latin typeface="+mj-ea"/>
                <a:ea typeface="+mj-ea"/>
              </a:endParaRPr>
            </a:p>
          </p:txBody>
        </p:sp>
      </p:grpSp>
      <p:grpSp>
        <p:nvGrpSpPr>
          <p:cNvPr id="265" name="グループ化 264"/>
          <p:cNvGrpSpPr/>
          <p:nvPr/>
        </p:nvGrpSpPr>
        <p:grpSpPr>
          <a:xfrm>
            <a:off x="10381275" y="4277457"/>
            <a:ext cx="728214" cy="504056"/>
            <a:chOff x="7485846" y="5097817"/>
            <a:chExt cx="563499" cy="360040"/>
          </a:xfrm>
        </p:grpSpPr>
        <p:grpSp>
          <p:nvGrpSpPr>
            <p:cNvPr id="266" name="グループ化 265"/>
            <p:cNvGrpSpPr/>
            <p:nvPr/>
          </p:nvGrpSpPr>
          <p:grpSpPr>
            <a:xfrm>
              <a:off x="7592691" y="5097817"/>
              <a:ext cx="360040" cy="360040"/>
              <a:chOff x="703366" y="3645024"/>
              <a:chExt cx="1398498" cy="1520588"/>
            </a:xfrm>
            <a:solidFill>
              <a:schemeClr val="bg1"/>
            </a:solidFill>
          </p:grpSpPr>
          <p:sp>
            <p:nvSpPr>
              <p:cNvPr id="268" name="円/楕円 267"/>
              <p:cNvSpPr/>
              <p:nvPr/>
            </p:nvSpPr>
            <p:spPr>
              <a:xfrm>
                <a:off x="703366" y="3645024"/>
                <a:ext cx="1398498" cy="1520588"/>
              </a:xfrm>
              <a:prstGeom prst="ellipse">
                <a:avLst/>
              </a:prstGeom>
              <a:grp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69" name="直線コネクタ 268"/>
              <p:cNvCxnSpPr>
                <a:stCxn id="268" idx="3"/>
                <a:endCxn id="268" idx="7"/>
              </p:cNvCxnSpPr>
              <p:nvPr/>
            </p:nvCxnSpPr>
            <p:spPr>
              <a:xfrm flipV="1">
                <a:off x="908170" y="3867711"/>
                <a:ext cx="988890" cy="1075215"/>
              </a:xfrm>
              <a:prstGeom prst="line">
                <a:avLst/>
              </a:prstGeom>
              <a:grpFill/>
              <a:ln w="3492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67" name="テキスト ボックス 266"/>
            <p:cNvSpPr txBox="1"/>
            <p:nvPr/>
          </p:nvSpPr>
          <p:spPr>
            <a:xfrm>
              <a:off x="7485846" y="5128792"/>
              <a:ext cx="563499" cy="267472"/>
            </a:xfrm>
            <a:prstGeom prst="rect">
              <a:avLst/>
            </a:prstGeom>
            <a:noFill/>
            <a:ln w="50800">
              <a:noFill/>
            </a:ln>
          </p:spPr>
          <p:txBody>
            <a:bodyPr wrap="square" rtlCol="0">
              <a:spAutoFit/>
            </a:bodyPr>
            <a:lstStyle/>
            <a:p>
              <a:pPr algn="ctr">
                <a:lnSpc>
                  <a:spcPts val="1069"/>
                </a:lnSpc>
              </a:pPr>
              <a:r>
                <a:rPr lang="ja-JP" altLang="en-US" sz="1200" b="1" dirty="0">
                  <a:effectLst>
                    <a:outerShdw blurRad="38100" dist="38100" dir="2700000" algn="tl">
                      <a:srgbClr val="000000">
                        <a:alpha val="43137"/>
                      </a:srgbClr>
                    </a:outerShdw>
                  </a:effectLst>
                  <a:latin typeface="+mj-ea"/>
                  <a:ea typeface="+mj-ea"/>
                </a:rPr>
                <a:t>２０</a:t>
              </a:r>
              <a:endParaRPr lang="en-US" altLang="ja-JP" sz="1200" b="1" dirty="0">
                <a:effectLst>
                  <a:outerShdw blurRad="38100" dist="38100" dir="2700000" algn="tl">
                    <a:srgbClr val="000000">
                      <a:alpha val="43137"/>
                    </a:srgbClr>
                  </a:outerShdw>
                </a:effectLst>
                <a:latin typeface="+mj-ea"/>
                <a:ea typeface="+mj-ea"/>
              </a:endParaRPr>
            </a:p>
            <a:p>
              <a:pPr algn="ctr">
                <a:lnSpc>
                  <a:spcPts val="1069"/>
                </a:lnSpc>
              </a:pPr>
              <a:r>
                <a:rPr lang="en-US" altLang="ja-JP" sz="1200" b="1" dirty="0">
                  <a:effectLst>
                    <a:outerShdw blurRad="38100" dist="38100" dir="2700000" algn="tl">
                      <a:srgbClr val="000000">
                        <a:alpha val="43137"/>
                      </a:srgbClr>
                    </a:outerShdw>
                  </a:effectLst>
                  <a:latin typeface="+mj-ea"/>
                  <a:ea typeface="+mj-ea"/>
                </a:rPr>
                <a:t>UNDER</a:t>
              </a:r>
              <a:endParaRPr lang="ja-JP" altLang="en-US" sz="1200" b="1" dirty="0">
                <a:effectLst>
                  <a:outerShdw blurRad="38100" dist="38100" dir="2700000" algn="tl">
                    <a:srgbClr val="000000">
                      <a:alpha val="43137"/>
                    </a:srgbClr>
                  </a:outerShdw>
                </a:effectLst>
                <a:latin typeface="+mj-ea"/>
                <a:ea typeface="+mj-ea"/>
              </a:endParaRPr>
            </a:p>
          </p:txBody>
        </p:sp>
      </p:grpSp>
      <p:grpSp>
        <p:nvGrpSpPr>
          <p:cNvPr id="270" name="グループ化 269"/>
          <p:cNvGrpSpPr/>
          <p:nvPr/>
        </p:nvGrpSpPr>
        <p:grpSpPr>
          <a:xfrm>
            <a:off x="7425488" y="4503624"/>
            <a:ext cx="728214" cy="504056"/>
            <a:chOff x="7485846" y="5097817"/>
            <a:chExt cx="563499" cy="360040"/>
          </a:xfrm>
        </p:grpSpPr>
        <p:grpSp>
          <p:nvGrpSpPr>
            <p:cNvPr id="271" name="グループ化 270"/>
            <p:cNvGrpSpPr/>
            <p:nvPr/>
          </p:nvGrpSpPr>
          <p:grpSpPr>
            <a:xfrm>
              <a:off x="7592691" y="5097817"/>
              <a:ext cx="360040" cy="360040"/>
              <a:chOff x="703366" y="3645024"/>
              <a:chExt cx="1398498" cy="1520588"/>
            </a:xfrm>
            <a:solidFill>
              <a:schemeClr val="bg1"/>
            </a:solidFill>
          </p:grpSpPr>
          <p:sp>
            <p:nvSpPr>
              <p:cNvPr id="273" name="円/楕円 272"/>
              <p:cNvSpPr/>
              <p:nvPr/>
            </p:nvSpPr>
            <p:spPr>
              <a:xfrm>
                <a:off x="703366" y="3645024"/>
                <a:ext cx="1398498" cy="1520588"/>
              </a:xfrm>
              <a:prstGeom prst="ellipse">
                <a:avLst/>
              </a:prstGeom>
              <a:grp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74" name="直線コネクタ 273"/>
              <p:cNvCxnSpPr>
                <a:stCxn id="273" idx="3"/>
                <a:endCxn id="273" idx="7"/>
              </p:cNvCxnSpPr>
              <p:nvPr/>
            </p:nvCxnSpPr>
            <p:spPr>
              <a:xfrm flipV="1">
                <a:off x="908170" y="3867711"/>
                <a:ext cx="988890" cy="1075215"/>
              </a:xfrm>
              <a:prstGeom prst="line">
                <a:avLst/>
              </a:prstGeom>
              <a:grpFill/>
              <a:ln w="3492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72" name="テキスト ボックス 271"/>
            <p:cNvSpPr txBox="1"/>
            <p:nvPr/>
          </p:nvSpPr>
          <p:spPr>
            <a:xfrm>
              <a:off x="7485846" y="5128792"/>
              <a:ext cx="563499" cy="267472"/>
            </a:xfrm>
            <a:prstGeom prst="rect">
              <a:avLst/>
            </a:prstGeom>
            <a:noFill/>
            <a:ln w="50800">
              <a:noFill/>
            </a:ln>
          </p:spPr>
          <p:txBody>
            <a:bodyPr wrap="square" rtlCol="0">
              <a:spAutoFit/>
            </a:bodyPr>
            <a:lstStyle/>
            <a:p>
              <a:pPr algn="ctr">
                <a:lnSpc>
                  <a:spcPts val="1069"/>
                </a:lnSpc>
              </a:pPr>
              <a:r>
                <a:rPr lang="ja-JP" altLang="en-US" sz="1200" b="1" dirty="0">
                  <a:effectLst>
                    <a:outerShdw blurRad="38100" dist="38100" dir="2700000" algn="tl">
                      <a:srgbClr val="000000">
                        <a:alpha val="43137"/>
                      </a:srgbClr>
                    </a:outerShdw>
                  </a:effectLst>
                  <a:latin typeface="+mj-ea"/>
                  <a:ea typeface="+mj-ea"/>
                </a:rPr>
                <a:t>２０</a:t>
              </a:r>
              <a:endParaRPr lang="en-US" altLang="ja-JP" sz="1200" b="1" dirty="0">
                <a:effectLst>
                  <a:outerShdw blurRad="38100" dist="38100" dir="2700000" algn="tl">
                    <a:srgbClr val="000000">
                      <a:alpha val="43137"/>
                    </a:srgbClr>
                  </a:outerShdw>
                </a:effectLst>
                <a:latin typeface="+mj-ea"/>
                <a:ea typeface="+mj-ea"/>
              </a:endParaRPr>
            </a:p>
            <a:p>
              <a:pPr algn="ctr">
                <a:lnSpc>
                  <a:spcPts val="1069"/>
                </a:lnSpc>
              </a:pPr>
              <a:r>
                <a:rPr lang="en-US" altLang="ja-JP" sz="1200" b="1" dirty="0">
                  <a:effectLst>
                    <a:outerShdw blurRad="38100" dist="38100" dir="2700000" algn="tl">
                      <a:srgbClr val="000000">
                        <a:alpha val="43137"/>
                      </a:srgbClr>
                    </a:outerShdw>
                  </a:effectLst>
                  <a:latin typeface="+mj-ea"/>
                  <a:ea typeface="+mj-ea"/>
                </a:rPr>
                <a:t>UNDER</a:t>
              </a:r>
              <a:endParaRPr lang="ja-JP" altLang="en-US" sz="1200" b="1" dirty="0">
                <a:effectLst>
                  <a:outerShdw blurRad="38100" dist="38100" dir="2700000" algn="tl">
                    <a:srgbClr val="000000">
                      <a:alpha val="43137"/>
                    </a:srgbClr>
                  </a:outerShdw>
                </a:effectLst>
                <a:latin typeface="+mj-ea"/>
                <a:ea typeface="+mj-ea"/>
              </a:endParaRPr>
            </a:p>
          </p:txBody>
        </p:sp>
      </p:grpSp>
    </p:spTree>
    <p:extLst>
      <p:ext uri="{BB962C8B-B14F-4D97-AF65-F5344CB8AC3E}">
        <p14:creationId xmlns:p14="http://schemas.microsoft.com/office/powerpoint/2010/main" val="3011386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8B38DBA3-52F9-4AF4-A6A4-FA4D7DB2F99C}" type="slidenum">
              <a:rPr lang="en-US" altLang="ja-JP" smtClean="0"/>
              <a:t>4</a:t>
            </a:fld>
            <a:endParaRPr lang="ja-JP" altLang="en-US"/>
          </a:p>
        </p:txBody>
      </p:sp>
      <p:sp>
        <p:nvSpPr>
          <p:cNvPr id="8" name="テキスト ボックス 7"/>
          <p:cNvSpPr txBox="1"/>
          <p:nvPr/>
        </p:nvSpPr>
        <p:spPr>
          <a:xfrm>
            <a:off x="352128" y="1670570"/>
            <a:ext cx="12235266" cy="2808000"/>
          </a:xfrm>
          <a:prstGeom prst="rect">
            <a:avLst/>
          </a:prstGeom>
          <a:noFill/>
          <a:ln>
            <a:solidFill>
              <a:schemeClr val="tx1"/>
            </a:solidFill>
            <a:prstDash val="dash"/>
          </a:ln>
        </p:spPr>
        <p:txBody>
          <a:bodyPr wrap="square" lIns="122191" tIns="0" rIns="122191" bIns="0" rtlCol="0">
            <a:spAutoFit/>
          </a:bodyPr>
          <a:lstStyle/>
          <a:p>
            <a:pPr marL="192427" indent="-610956"/>
            <a:r>
              <a:rPr lang="ja-JP" altLang="en-US" sz="1800" dirty="0" smtClean="0">
                <a:latin typeface="+mn-ea"/>
              </a:rPr>
              <a:t>①周知啓発</a:t>
            </a:r>
            <a:endParaRPr lang="en-US" altLang="ja-JP" sz="1800" dirty="0" smtClean="0">
              <a:latin typeface="+mn-ea"/>
            </a:endParaRPr>
          </a:p>
          <a:p>
            <a:pPr marL="268288" indent="173038"/>
            <a:r>
              <a:rPr lang="ja-JP" altLang="en-US" sz="1800" dirty="0" smtClean="0">
                <a:latin typeface="+mn-ea"/>
              </a:rPr>
              <a:t>国民</a:t>
            </a:r>
            <a:r>
              <a:rPr lang="ja-JP" altLang="en-US" sz="1800" dirty="0">
                <a:latin typeface="+mn-ea"/>
              </a:rPr>
              <a:t>や施設の管理権原者などに対し、受動喫煙による健康影響等について、国及び地方自治体がパンフレット資材の作成・配布等を通じて周知啓発を行う</a:t>
            </a:r>
            <a:r>
              <a:rPr lang="ja-JP" altLang="en-US" sz="1800" dirty="0" smtClean="0">
                <a:latin typeface="+mn-ea"/>
              </a:rPr>
              <a:t>。</a:t>
            </a:r>
            <a:endParaRPr lang="en-US" altLang="ja-JP" sz="1800" dirty="0" smtClean="0">
              <a:latin typeface="+mn-ea"/>
            </a:endParaRPr>
          </a:p>
          <a:p>
            <a:pPr marL="192427" indent="-610956"/>
            <a:r>
              <a:rPr lang="ja-JP" altLang="en-US" sz="1800" dirty="0" smtClean="0">
                <a:latin typeface="+mn-ea"/>
              </a:rPr>
              <a:t>②喫煙専用室等の設置に係る予算・税制上の</a:t>
            </a:r>
            <a:r>
              <a:rPr lang="ja-JP" altLang="en-US" sz="1800" dirty="0">
                <a:latin typeface="+mn-ea"/>
              </a:rPr>
              <a:t>措置</a:t>
            </a:r>
            <a:endParaRPr lang="en-US" altLang="ja-JP" sz="1800" dirty="0">
              <a:latin typeface="+mn-ea"/>
            </a:endParaRPr>
          </a:p>
          <a:p>
            <a:pPr marL="420032" indent="-840065"/>
            <a:r>
              <a:rPr lang="ja-JP" altLang="en-US" sz="1800" dirty="0">
                <a:latin typeface="+mn-ea"/>
              </a:rPr>
              <a:t>　</a:t>
            </a:r>
            <a:r>
              <a:rPr lang="ja-JP" altLang="en-US" sz="1800" dirty="0" smtClean="0">
                <a:latin typeface="+mn-ea"/>
              </a:rPr>
              <a:t>　　飲食店</a:t>
            </a:r>
            <a:r>
              <a:rPr lang="ja-JP" altLang="en-US" sz="1800" dirty="0">
                <a:latin typeface="+mn-ea"/>
              </a:rPr>
              <a:t>等における中小企業の事業主等が、受動喫煙対策として一定の基準を満たす喫煙専用室等</a:t>
            </a:r>
            <a:r>
              <a:rPr lang="ja-JP" altLang="en-US" sz="1800" dirty="0" smtClean="0">
                <a:latin typeface="+mn-ea"/>
              </a:rPr>
              <a:t>を整備</a:t>
            </a:r>
            <a:r>
              <a:rPr lang="ja-JP" altLang="en-US" sz="1800" dirty="0">
                <a:latin typeface="+mn-ea"/>
              </a:rPr>
              <a:t>する際、</a:t>
            </a:r>
            <a:r>
              <a:rPr lang="ja-JP" altLang="en-US" sz="1800" dirty="0" smtClean="0">
                <a:latin typeface="+mn-ea"/>
              </a:rPr>
              <a:t>その</a:t>
            </a:r>
            <a:endParaRPr lang="en-US" altLang="ja-JP" sz="1800" dirty="0" smtClean="0">
              <a:latin typeface="+mn-ea"/>
            </a:endParaRPr>
          </a:p>
          <a:p>
            <a:pPr marL="420032" indent="-840065"/>
            <a:r>
              <a:rPr lang="ja-JP" altLang="en-US" sz="1800" dirty="0">
                <a:latin typeface="+mn-ea"/>
              </a:rPr>
              <a:t>　</a:t>
            </a:r>
            <a:r>
              <a:rPr lang="ja-JP" altLang="en-US" sz="1800" dirty="0" smtClean="0">
                <a:latin typeface="+mn-ea"/>
              </a:rPr>
              <a:t> 費用について助成を行う。</a:t>
            </a:r>
            <a:endParaRPr lang="en-US" altLang="ja-JP" sz="1800" dirty="0" smtClean="0">
              <a:latin typeface="+mn-ea"/>
            </a:endParaRPr>
          </a:p>
          <a:p>
            <a:pPr marL="268288" indent="173038"/>
            <a:r>
              <a:rPr lang="ja-JP" altLang="en-US" sz="1800" dirty="0" smtClean="0">
                <a:latin typeface="+mn-ea"/>
              </a:rPr>
              <a:t>また、中小企業等が経営改善設備等を取得した場合の特別償却又は税額控除制度について、喫煙専用室に係る器具備品等がその対象となることを明確化する。</a:t>
            </a:r>
            <a:endParaRPr lang="en-US" altLang="ja-JP" sz="1800" dirty="0" smtClean="0">
              <a:latin typeface="+mn-ea"/>
            </a:endParaRPr>
          </a:p>
          <a:p>
            <a:pPr marL="420032" indent="-840065"/>
            <a:r>
              <a:rPr lang="ja-JP" altLang="en-US" sz="1800" dirty="0" smtClean="0">
                <a:latin typeface="+mn-ea"/>
              </a:rPr>
              <a:t>③</a:t>
            </a:r>
            <a:r>
              <a:rPr lang="ja-JP" altLang="en-US" sz="1800" dirty="0">
                <a:latin typeface="+mn-ea"/>
              </a:rPr>
              <a:t>屋外における分煙</a:t>
            </a:r>
            <a:r>
              <a:rPr lang="ja-JP" altLang="en-US" sz="1800" dirty="0" smtClean="0">
                <a:latin typeface="+mn-ea"/>
              </a:rPr>
              <a:t>施設</a:t>
            </a:r>
            <a:endParaRPr lang="en-US" altLang="ja-JP" sz="1800" dirty="0" smtClean="0">
              <a:latin typeface="+mn-ea"/>
            </a:endParaRPr>
          </a:p>
          <a:p>
            <a:pPr marL="192427" indent="-610956"/>
            <a:r>
              <a:rPr lang="ja-JP" altLang="en-US" sz="1800" dirty="0" smtClean="0">
                <a:latin typeface="+mn-ea"/>
              </a:rPr>
              <a:t>　  </a:t>
            </a:r>
            <a:r>
              <a:rPr lang="ja-JP" altLang="en-US" sz="1800" dirty="0">
                <a:latin typeface="+mn-ea"/>
              </a:rPr>
              <a:t>　屋外における受動喫煙対策として、自治体が行う屋外における分煙施設の整備に対し、地方財政措置による支援を行う。　</a:t>
            </a:r>
            <a:endParaRPr lang="en-US" altLang="ja-JP" sz="1800" dirty="0">
              <a:latin typeface="+mn-ea"/>
            </a:endParaRPr>
          </a:p>
        </p:txBody>
      </p:sp>
      <p:sp>
        <p:nvSpPr>
          <p:cNvPr id="10" name="テキスト ボックス 9"/>
          <p:cNvSpPr txBox="1"/>
          <p:nvPr/>
        </p:nvSpPr>
        <p:spPr>
          <a:xfrm>
            <a:off x="319172" y="6153070"/>
            <a:ext cx="12235266" cy="1872000"/>
          </a:xfrm>
          <a:prstGeom prst="rect">
            <a:avLst/>
          </a:prstGeom>
          <a:noFill/>
          <a:ln>
            <a:solidFill>
              <a:schemeClr val="tx1"/>
            </a:solidFill>
            <a:prstDash val="dash"/>
          </a:ln>
        </p:spPr>
        <p:txBody>
          <a:bodyPr wrap="square" lIns="122191" tIns="0" rIns="122191" bIns="0" rtlCol="0">
            <a:spAutoFit/>
          </a:bodyPr>
          <a:lstStyle/>
          <a:p>
            <a:r>
              <a:rPr lang="ja-JP" altLang="en-US" sz="1800" dirty="0">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800" dirty="0" smtClean="0">
                <a:latin typeface="ＭＳ Ｐゴシック" panose="020B0600070205080204" pitchFamily="50" charset="-128"/>
                <a:ea typeface="ＭＳ Ｐゴシック" panose="020B0600070205080204" pitchFamily="50" charset="-128"/>
                <a:cs typeface="メイリオ" panose="020B0604030504040204" pitchFamily="50" charset="-128"/>
              </a:rPr>
              <a:t>考えられる協力の例</a:t>
            </a:r>
            <a:r>
              <a:rPr lang="ja-JP" altLang="en-US" sz="1800" dirty="0">
                <a:latin typeface="ＭＳ Ｐゴシック" panose="020B0600070205080204" pitchFamily="50" charset="-128"/>
                <a:ea typeface="ＭＳ Ｐゴシック" panose="020B0600070205080204" pitchFamily="50" charset="-128"/>
                <a:cs typeface="メイリオ" panose="020B0604030504040204" pitchFamily="50" charset="-128"/>
              </a:rPr>
              <a:t>）</a:t>
            </a:r>
            <a:endParaRPr lang="en-US" altLang="ja-JP" sz="1800"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r>
              <a:rPr lang="ja-JP" altLang="en-US" sz="1800" dirty="0">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800" dirty="0" smtClean="0">
                <a:latin typeface="ＭＳ Ｐゴシック" panose="020B0600070205080204" pitchFamily="50" charset="-128"/>
                <a:ea typeface="ＭＳ Ｐゴシック" panose="020B0600070205080204" pitchFamily="50" charset="-128"/>
                <a:cs typeface="メイリオ" panose="020B0604030504040204" pitchFamily="50" charset="-128"/>
              </a:rPr>
              <a:t>事業主団体</a:t>
            </a:r>
            <a:r>
              <a:rPr lang="ja-JP" altLang="en-US" sz="1800" dirty="0">
                <a:latin typeface="ＭＳ Ｐゴシック" panose="020B0600070205080204" pitchFamily="50" charset="-128"/>
                <a:ea typeface="ＭＳ Ｐゴシック" panose="020B0600070205080204" pitchFamily="50" charset="-128"/>
                <a:cs typeface="メイリオ" panose="020B0604030504040204" pitchFamily="50" charset="-128"/>
              </a:rPr>
              <a:t>等を通じた周知　</a:t>
            </a:r>
            <a:endParaRPr lang="en-US" altLang="ja-JP" sz="1800"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180000" indent="-324000"/>
            <a:r>
              <a:rPr lang="ja-JP" altLang="en-US" sz="1800" dirty="0">
                <a:latin typeface="ＭＳ Ｐゴシック" panose="020B0600070205080204" pitchFamily="50" charset="-128"/>
                <a:ea typeface="ＭＳ Ｐゴシック" panose="020B0600070205080204" pitchFamily="50" charset="-128"/>
                <a:cs typeface="メイリオ" panose="020B0604030504040204" pitchFamily="50" charset="-128"/>
              </a:rPr>
              <a:t>　　飲食の機会等において患者</a:t>
            </a:r>
            <a:r>
              <a:rPr lang="ja-JP" altLang="en-US" sz="1800" dirty="0" smtClean="0">
                <a:latin typeface="ＭＳ Ｐゴシック" panose="020B0600070205080204" pitchFamily="50" charset="-128"/>
                <a:ea typeface="ＭＳ Ｐゴシック" panose="020B0600070205080204" pitchFamily="50" charset="-128"/>
                <a:cs typeface="メイリオ" panose="020B0604030504040204" pitchFamily="50" charset="-128"/>
              </a:rPr>
              <a:t>や妊婦をはじめ受動</a:t>
            </a:r>
            <a:r>
              <a:rPr lang="ja-JP" altLang="en-US" sz="1800" dirty="0">
                <a:latin typeface="ＭＳ Ｐゴシック" panose="020B0600070205080204" pitchFamily="50" charset="-128"/>
                <a:ea typeface="ＭＳ Ｐゴシック" panose="020B0600070205080204" pitchFamily="50" charset="-128"/>
                <a:cs typeface="メイリオ" panose="020B0604030504040204" pitchFamily="50" charset="-128"/>
              </a:rPr>
              <a:t>喫煙を望まない者</a:t>
            </a:r>
            <a:r>
              <a:rPr lang="ja-JP" altLang="en-US" sz="1800" dirty="0" smtClean="0">
                <a:latin typeface="ＭＳ Ｐゴシック" panose="020B0600070205080204" pitchFamily="50" charset="-128"/>
                <a:ea typeface="ＭＳ Ｐゴシック" panose="020B0600070205080204" pitchFamily="50" charset="-128"/>
                <a:cs typeface="メイリオ" panose="020B0604030504040204" pitchFamily="50" charset="-128"/>
              </a:rPr>
              <a:t>を喫煙可能な場所に</a:t>
            </a:r>
            <a:r>
              <a:rPr lang="ja-JP" altLang="en-US" sz="1800" dirty="0">
                <a:latin typeface="ＭＳ Ｐゴシック" panose="020B0600070205080204" pitchFamily="50" charset="-128"/>
                <a:ea typeface="ＭＳ Ｐゴシック" panose="020B0600070205080204" pitchFamily="50" charset="-128"/>
                <a:cs typeface="メイリオ" panose="020B0604030504040204" pitchFamily="50" charset="-128"/>
              </a:rPr>
              <a:t>連れて行く</a:t>
            </a:r>
            <a:r>
              <a:rPr lang="ja-JP" altLang="en-US" sz="1800" dirty="0" smtClean="0">
                <a:latin typeface="ＭＳ Ｐゴシック" panose="020B0600070205080204" pitchFamily="50" charset="-128"/>
                <a:ea typeface="ＭＳ Ｐゴシック" panose="020B0600070205080204" pitchFamily="50" charset="-128"/>
                <a:cs typeface="メイリオ" panose="020B0604030504040204" pitchFamily="50" charset="-128"/>
              </a:rPr>
              <a:t>ことがないようにするため、受動</a:t>
            </a:r>
            <a:r>
              <a:rPr lang="ja-JP" altLang="en-US" sz="1800" dirty="0">
                <a:latin typeface="ＭＳ Ｐゴシック" panose="020B0600070205080204" pitchFamily="50" charset="-128"/>
                <a:ea typeface="ＭＳ Ｐゴシック" panose="020B0600070205080204" pitchFamily="50" charset="-128"/>
                <a:cs typeface="メイリオ" panose="020B0604030504040204" pitchFamily="50" charset="-128"/>
              </a:rPr>
              <a:t>喫煙を防止</a:t>
            </a:r>
            <a:r>
              <a:rPr lang="ja-JP" altLang="en-US" sz="1800" dirty="0" smtClean="0">
                <a:latin typeface="ＭＳ Ｐゴシック" panose="020B0600070205080204" pitchFamily="50" charset="-128"/>
                <a:ea typeface="ＭＳ Ｐゴシック" panose="020B0600070205080204" pitchFamily="50" charset="-128"/>
                <a:cs typeface="メイリオ" panose="020B0604030504040204" pitchFamily="50" charset="-128"/>
              </a:rPr>
              <a:t>する観点</a:t>
            </a:r>
            <a:r>
              <a:rPr lang="ja-JP" altLang="en-US" sz="1800" dirty="0">
                <a:latin typeface="ＭＳ Ｐゴシック" panose="020B0600070205080204" pitchFamily="50" charset="-128"/>
                <a:ea typeface="ＭＳ Ｐゴシック" panose="020B0600070205080204" pitchFamily="50" charset="-128"/>
                <a:cs typeface="メイリオ" panose="020B0604030504040204" pitchFamily="50" charset="-128"/>
              </a:rPr>
              <a:t>からの</a:t>
            </a:r>
            <a:r>
              <a:rPr lang="ja-JP" altLang="en-US" sz="1800" dirty="0" smtClean="0">
                <a:latin typeface="ＭＳ Ｐゴシック" panose="020B0600070205080204" pitchFamily="50" charset="-128"/>
                <a:ea typeface="ＭＳ Ｐゴシック" panose="020B0600070205080204" pitchFamily="50" charset="-128"/>
                <a:cs typeface="メイリオ" panose="020B0604030504040204" pitchFamily="50" charset="-128"/>
              </a:rPr>
              <a:t>留意事項</a:t>
            </a:r>
            <a:r>
              <a:rPr lang="ja-JP" altLang="en-US" sz="1800" dirty="0">
                <a:latin typeface="ＭＳ Ｐゴシック" panose="020B0600070205080204" pitchFamily="50" charset="-128"/>
                <a:ea typeface="ＭＳ Ｐゴシック" panose="020B0600070205080204" pitchFamily="50" charset="-128"/>
                <a:cs typeface="メイリオ" panose="020B0604030504040204" pitchFamily="50" charset="-128"/>
              </a:rPr>
              <a:t>をまとめ、事業主団体等を通じて、周知啓発を行う。</a:t>
            </a:r>
            <a:endParaRPr lang="en-US" altLang="ja-JP" sz="1800"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spcBef>
                <a:spcPts val="1200"/>
              </a:spcBef>
            </a:pPr>
            <a:r>
              <a:rPr lang="ja-JP" altLang="en-US" sz="1800" dirty="0">
                <a:latin typeface="ＭＳ Ｐゴシック" panose="020B0600070205080204" pitchFamily="50" charset="-128"/>
                <a:ea typeface="ＭＳ Ｐゴシック" panose="020B0600070205080204" pitchFamily="50" charset="-128"/>
                <a:cs typeface="メイリオ" panose="020B0604030504040204" pitchFamily="50" charset="-128"/>
              </a:rPr>
              <a:t>○　民間の飲食店情報サイトへの協力依頼</a:t>
            </a:r>
            <a:endParaRPr lang="en-US" altLang="ja-JP" sz="1800"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180000" indent="-457200"/>
            <a:r>
              <a:rPr lang="ja-JP" altLang="en-US" sz="1800" dirty="0">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800" dirty="0" smtClean="0">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800" dirty="0">
                <a:latin typeface="ＭＳ Ｐゴシック" panose="020B0600070205080204" pitchFamily="50" charset="-128"/>
                <a:ea typeface="ＭＳ Ｐゴシック" panose="020B0600070205080204" pitchFamily="50" charset="-128"/>
                <a:cs typeface="メイリオ" panose="020B0604030504040204" pitchFamily="50" charset="-128"/>
              </a:rPr>
              <a:t>　屋内禁煙、喫煙専用室設置店</a:t>
            </a:r>
            <a:r>
              <a:rPr lang="ja-JP" altLang="en-US" sz="1800" dirty="0" smtClean="0">
                <a:latin typeface="ＭＳ Ｐゴシック" panose="020B0600070205080204" pitchFamily="50" charset="-128"/>
                <a:ea typeface="ＭＳ Ｐゴシック" panose="020B0600070205080204" pitchFamily="50" charset="-128"/>
                <a:cs typeface="メイリオ" panose="020B0604030504040204" pitchFamily="50" charset="-128"/>
              </a:rPr>
              <a:t>、既存特定飲食提供施設等</a:t>
            </a:r>
            <a:r>
              <a:rPr lang="ja-JP" altLang="en-US" sz="1800" dirty="0">
                <a:latin typeface="ＭＳ Ｐゴシック" panose="020B0600070205080204" pitchFamily="50" charset="-128"/>
                <a:ea typeface="ＭＳ Ｐゴシック" panose="020B0600070205080204" pitchFamily="50" charset="-128"/>
                <a:cs typeface="メイリオ" panose="020B0604030504040204" pitchFamily="50" charset="-128"/>
              </a:rPr>
              <a:t>の情報を掲載し、飲食店を選択する方に広く周知</a:t>
            </a:r>
            <a:r>
              <a:rPr lang="ja-JP" altLang="en-US" sz="1800" dirty="0" smtClean="0">
                <a:latin typeface="ＭＳ Ｐゴシック" panose="020B0600070205080204" pitchFamily="50" charset="-128"/>
                <a:ea typeface="ＭＳ Ｐゴシック" panose="020B0600070205080204" pitchFamily="50" charset="-128"/>
                <a:cs typeface="メイリオ" panose="020B0604030504040204" pitchFamily="50" charset="-128"/>
              </a:rPr>
              <a:t>する。</a:t>
            </a:r>
            <a:endParaRPr lang="en-US" altLang="ja-JP" sz="1800" dirty="0">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1" name="テキスト ボックス 10"/>
          <p:cNvSpPr txBox="1"/>
          <p:nvPr/>
        </p:nvSpPr>
        <p:spPr>
          <a:xfrm>
            <a:off x="319172" y="9049031"/>
            <a:ext cx="12235266" cy="276999"/>
          </a:xfrm>
          <a:prstGeom prst="rect">
            <a:avLst/>
          </a:prstGeom>
          <a:noFill/>
          <a:ln>
            <a:solidFill>
              <a:schemeClr val="tx1"/>
            </a:solidFill>
            <a:prstDash val="dash"/>
          </a:ln>
        </p:spPr>
        <p:txBody>
          <a:bodyPr wrap="square" lIns="122191" tIns="0" rIns="122191" bIns="0" rtlCol="0">
            <a:spAutoFit/>
          </a:bodyPr>
          <a:lstStyle/>
          <a:p>
            <a:r>
              <a:rPr lang="ja-JP" altLang="en-US" sz="1800" dirty="0" smtClean="0">
                <a:latin typeface="ＭＳ Ｐゴシック" panose="020B0600070205080204" pitchFamily="50" charset="-128"/>
                <a:ea typeface="ＭＳ Ｐゴシック" panose="020B0600070205080204" pitchFamily="50" charset="-128"/>
                <a:cs typeface="メイリオ" panose="020B0604030504040204" pitchFamily="50" charset="-128"/>
              </a:rPr>
              <a:t>○　加熱式たばこの受動喫煙による健康影響等について、科学的知見の蓄積を行う。</a:t>
            </a:r>
            <a:endParaRPr lang="en-US" altLang="ja-JP" sz="1800" dirty="0">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9" name="正方形/長方形 8"/>
          <p:cNvSpPr/>
          <p:nvPr/>
        </p:nvSpPr>
        <p:spPr>
          <a:xfrm>
            <a:off x="7912" y="-23936"/>
            <a:ext cx="12801600" cy="488888"/>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45629" rIns="91258" bIns="45629" rtlCol="0" anchor="ctr"/>
          <a:lstStyle/>
          <a:p>
            <a:pPr algn="ctr" defTabSz="912482"/>
            <a:r>
              <a:rPr lang="ja-JP" altLang="en-US" sz="2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国</a:t>
            </a:r>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及び</a:t>
            </a:r>
            <a:r>
              <a:rPr lang="ja-JP" altLang="en-US" sz="2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地方公共団体</a:t>
            </a:r>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2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責務について</a:t>
            </a:r>
          </a:p>
        </p:txBody>
      </p:sp>
      <p:sp>
        <p:nvSpPr>
          <p:cNvPr id="3" name="角丸四角形 2"/>
          <p:cNvSpPr/>
          <p:nvPr/>
        </p:nvSpPr>
        <p:spPr>
          <a:xfrm>
            <a:off x="170438" y="615207"/>
            <a:ext cx="12384000" cy="974427"/>
          </a:xfrm>
          <a:prstGeom prst="roundRect">
            <a:avLst/>
          </a:prstGeom>
          <a:solidFill>
            <a:schemeClr val="accent1">
              <a:lumMod val="20000"/>
              <a:lumOff val="80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indent="-361950"/>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１．国</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及び地方公共団体は、望まない受動喫煙が生じないよう、受動喫煙を防止する</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ための措置</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を総合的かつ効果的に推進するよう努める</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角丸四角形 11"/>
          <p:cNvSpPr/>
          <p:nvPr/>
        </p:nvSpPr>
        <p:spPr>
          <a:xfrm>
            <a:off x="190438" y="4818603"/>
            <a:ext cx="12384000" cy="1190451"/>
          </a:xfrm>
          <a:prstGeom prst="roundRect">
            <a:avLst/>
          </a:prstGeom>
          <a:solidFill>
            <a:schemeClr val="accent1">
              <a:lumMod val="20000"/>
              <a:lumOff val="80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indent="-361950"/>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２．国、都道府県、市町村、多数の者が利用する施設等の管理権原者その他の関係者は、　</a:t>
            </a:r>
          </a:p>
          <a:p>
            <a:pPr marL="361950" indent="-361950"/>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望まない受動喫煙が生じないよう、受動喫煙を防止するための措置の総合的かつ</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効果的な推進</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を図るため、相互に連携を図りながら協力するよう努める。</a:t>
            </a:r>
          </a:p>
        </p:txBody>
      </p:sp>
      <p:sp>
        <p:nvSpPr>
          <p:cNvPr id="13" name="角丸四角形 12"/>
          <p:cNvSpPr/>
          <p:nvPr/>
        </p:nvSpPr>
        <p:spPr>
          <a:xfrm>
            <a:off x="208112" y="8237823"/>
            <a:ext cx="12384000" cy="595225"/>
          </a:xfrm>
          <a:prstGeom prst="roundRect">
            <a:avLst/>
          </a:prstGeom>
          <a:solidFill>
            <a:schemeClr val="accent1">
              <a:lumMod val="20000"/>
              <a:lumOff val="80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indent="-361950"/>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３．国は、受動喫煙の防止に関する施策の策定に必要な調査研究を推進するよう努める</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0197284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テキスト ボックス 44"/>
          <p:cNvSpPr txBox="1"/>
          <p:nvPr/>
        </p:nvSpPr>
        <p:spPr>
          <a:xfrm>
            <a:off x="7815881" y="3538725"/>
            <a:ext cx="739209" cy="677108"/>
          </a:xfrm>
          <a:prstGeom prst="rect">
            <a:avLst/>
          </a:prstGeom>
          <a:noFill/>
        </p:spPr>
        <p:txBody>
          <a:bodyPr wrap="square" lIns="0" rIns="0" rtlCol="0">
            <a:spAutoFit/>
          </a:bodyPr>
          <a:lstStyle/>
          <a:p>
            <a:pPr algn="ctr"/>
            <a:r>
              <a:rPr lang="ja-JP" altLang="en-US" sz="1400" dirty="0" smtClean="0">
                <a:latin typeface="+mn-ea"/>
              </a:rPr>
              <a:t>大企業</a:t>
            </a:r>
            <a:endParaRPr lang="en-US" altLang="ja-JP" sz="1400" dirty="0" smtClean="0">
              <a:latin typeface="+mn-ea"/>
            </a:endParaRPr>
          </a:p>
          <a:p>
            <a:pPr algn="ctr"/>
            <a:r>
              <a:rPr lang="ja-JP" altLang="en-US" sz="1400" dirty="0" smtClean="0">
                <a:latin typeface="+mn-ea"/>
              </a:rPr>
              <a:t>（既存</a:t>
            </a:r>
            <a:r>
              <a:rPr lang="ja-JP" altLang="en-US" sz="1000" dirty="0" smtClean="0">
                <a:latin typeface="+mn-ea"/>
              </a:rPr>
              <a:t>）</a:t>
            </a:r>
            <a:endParaRPr lang="en-US" altLang="ja-JP" sz="1000" dirty="0" smtClean="0">
              <a:latin typeface="+mn-ea"/>
            </a:endParaRPr>
          </a:p>
          <a:p>
            <a:pPr algn="ctr"/>
            <a:r>
              <a:rPr lang="ja-JP" altLang="en-US" sz="900" dirty="0" smtClean="0">
                <a:latin typeface="+mn-ea"/>
              </a:rPr>
              <a:t>約１割弱</a:t>
            </a:r>
            <a:endParaRPr lang="en-US" altLang="ja-JP" sz="900" dirty="0" smtClean="0">
              <a:latin typeface="+mn-ea"/>
            </a:endParaRPr>
          </a:p>
        </p:txBody>
      </p:sp>
      <p:sp>
        <p:nvSpPr>
          <p:cNvPr id="14" name="正方形/長方形 13"/>
          <p:cNvSpPr/>
          <p:nvPr/>
        </p:nvSpPr>
        <p:spPr>
          <a:xfrm>
            <a:off x="94670" y="753038"/>
            <a:ext cx="6522154" cy="7966084"/>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2191" tIns="48107" rIns="120267" bIns="48107" rtlCol="0" anchor="ctr"/>
          <a:lstStyle/>
          <a:p>
            <a:pPr marL="248202" indent="-248202"/>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既存</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飲食店</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うち経営規模が小さい事業者が運営するものについては</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、直ちに喫煙専用室等の設置を求めることが事業</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継続</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に影響を与えることが考えられることから、これに配慮</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、一定の猶予措置を講ずる。</a:t>
            </a:r>
            <a:endParaRPr lang="en-US" altLang="ja-JP"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61950" indent="-361950"/>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この法律の施行の際現に存する、飲食店、喫茶店その他設備を設けて客に飲食をさせる営業が行われる施設</a:t>
            </a:r>
            <a:endPar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endPar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その</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際</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、特例</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の対象か否かが変動することが</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ないよう配慮することが必要であることから、</a:t>
            </a:r>
            <a:r>
              <a:rPr lang="ja-JP" altLang="en-US" sz="1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「経営規模」については、「売上げ」ではなく、「資本金」及び「面積」で判断する</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endParaRPr lang="en-US" altLang="ja-JP"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資本金については</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、中小企業基本法における中小企業（飲食店）の定義などを踏まえ、</a:t>
            </a:r>
            <a:r>
              <a:rPr lang="ja-JP" altLang="en-US" sz="1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「資本金</a:t>
            </a:r>
            <a:r>
              <a:rPr lang="en-US" altLang="ja-JP" sz="1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5,000</a:t>
            </a:r>
            <a:r>
              <a:rPr lang="ja-JP" altLang="en-US" sz="1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万円以下」を要件とする</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5600" indent="-355600"/>
            <a:r>
              <a:rPr lang="ja-JP" altLang="en-US" sz="1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ただし、一の大規模会社が発行済株式の総数の二分</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の一</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以上を有する会社である場合など</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を除く。</a:t>
            </a:r>
          </a:p>
          <a:p>
            <a:pPr marL="248202" indent="-248202"/>
            <a:endParaRPr lang="en-US" altLang="ja-JP" sz="1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また、「資本金</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5,000</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万円以下」の企業が運営する施設であっても、一定の客席面積を</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有する場合は、一定</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の経営規模があると考えられることから、</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先行事例となる神奈川県・兵庫県の条例</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などを</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踏まえ</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「客席面積１００㎡以下」を要件とする</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また、</a:t>
            </a:r>
            <a:r>
              <a:rPr lang="ja-JP" altLang="en-US" sz="1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既存の飲食店」について</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、法施行後に何らかの状況の変更があった場合に、引き続き「既存の飲食店」に該当するかどうかは</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①事業</a:t>
            </a:r>
            <a:r>
              <a:rPr lang="ja-JP" altLang="en-US" sz="1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継続性、②経営</a:t>
            </a:r>
            <a:r>
              <a:rPr lang="ja-JP" altLang="en-US" sz="1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主体の</a:t>
            </a:r>
            <a:r>
              <a:rPr lang="ja-JP" altLang="en-US" sz="1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同一性、③店舗</a:t>
            </a:r>
            <a:r>
              <a:rPr lang="ja-JP" altLang="en-US" sz="1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同一性等を踏まえて総合的に判断する</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9" name="テキスト ボックス 88"/>
          <p:cNvSpPr txBox="1"/>
          <p:nvPr/>
        </p:nvSpPr>
        <p:spPr>
          <a:xfrm>
            <a:off x="4888632" y="8780519"/>
            <a:ext cx="7511735" cy="892827"/>
          </a:xfrm>
          <a:prstGeom prst="rect">
            <a:avLst/>
          </a:prstGeom>
          <a:noFill/>
        </p:spPr>
        <p:txBody>
          <a:bodyPr wrap="square" lIns="0" tIns="61096" rIns="0" bIns="61096" rtlCol="0">
            <a:spAutoFit/>
          </a:bodyPr>
          <a:lstStyle/>
          <a:p>
            <a:pPr marL="266700" indent="-266700">
              <a:lnSpc>
                <a:spcPts val="1200"/>
              </a:lnSpc>
            </a:pPr>
            <a:r>
              <a:rPr lang="en-US" altLang="ja-JP" sz="1000" dirty="0" smtClean="0">
                <a:latin typeface="+mn-ea"/>
              </a:rPr>
              <a:t>※1</a:t>
            </a:r>
            <a:r>
              <a:rPr lang="ja-JP" altLang="en-US" sz="1000" dirty="0" smtClean="0">
                <a:latin typeface="+mn-ea"/>
              </a:rPr>
              <a:t>）</a:t>
            </a:r>
            <a:r>
              <a:rPr lang="ja-JP" altLang="en-US" sz="1000" dirty="0">
                <a:latin typeface="+mn-ea"/>
              </a:rPr>
              <a:t>平成</a:t>
            </a:r>
            <a:r>
              <a:rPr lang="en-US" altLang="ja-JP" sz="1000" dirty="0">
                <a:latin typeface="+mn-ea"/>
              </a:rPr>
              <a:t>29</a:t>
            </a:r>
            <a:r>
              <a:rPr lang="ja-JP" altLang="en-US" sz="1000" dirty="0">
                <a:latin typeface="+mn-ea"/>
              </a:rPr>
              <a:t>年度飲食店における受動喫煙防止対策実態調査報告書（東京都</a:t>
            </a:r>
            <a:r>
              <a:rPr lang="ja-JP" altLang="en-US" sz="1000" dirty="0" smtClean="0">
                <a:latin typeface="+mn-ea"/>
              </a:rPr>
              <a:t>）・平成</a:t>
            </a:r>
            <a:r>
              <a:rPr lang="en-US" altLang="ja-JP" sz="1000" dirty="0">
                <a:latin typeface="+mn-ea"/>
              </a:rPr>
              <a:t>27</a:t>
            </a:r>
            <a:r>
              <a:rPr lang="ja-JP" altLang="en-US" sz="1000" dirty="0">
                <a:latin typeface="+mn-ea"/>
              </a:rPr>
              <a:t>年度健康資源・環境整備状況調査（愛媛県</a:t>
            </a:r>
            <a:r>
              <a:rPr lang="ja-JP" altLang="en-US" sz="1000" dirty="0" smtClean="0">
                <a:latin typeface="+mn-ea"/>
              </a:rPr>
              <a:t>）・平成</a:t>
            </a:r>
            <a:r>
              <a:rPr lang="en-US" altLang="ja-JP" sz="1000" dirty="0" smtClean="0">
                <a:latin typeface="+mn-ea"/>
              </a:rPr>
              <a:t>26</a:t>
            </a:r>
            <a:r>
              <a:rPr lang="ja-JP" altLang="en-US" sz="1000" dirty="0" smtClean="0">
                <a:latin typeface="+mn-ea"/>
              </a:rPr>
              <a:t>年度受動喫煙防止対策実態調査（山形県）等の自治体調査、平成</a:t>
            </a:r>
            <a:r>
              <a:rPr lang="en-US" altLang="ja-JP" sz="1000" dirty="0">
                <a:latin typeface="+mn-ea"/>
              </a:rPr>
              <a:t>26</a:t>
            </a:r>
            <a:r>
              <a:rPr lang="ja-JP" altLang="en-US" sz="1000" dirty="0">
                <a:latin typeface="+mn-ea"/>
              </a:rPr>
              <a:t>年経済センサス基礎調査、平成</a:t>
            </a:r>
            <a:r>
              <a:rPr lang="en-US" altLang="ja-JP" sz="1000" dirty="0">
                <a:latin typeface="+mn-ea"/>
              </a:rPr>
              <a:t>23</a:t>
            </a:r>
            <a:r>
              <a:rPr lang="ja-JP" altLang="en-US" sz="1000" dirty="0">
                <a:latin typeface="+mn-ea"/>
              </a:rPr>
              <a:t>～</a:t>
            </a:r>
            <a:r>
              <a:rPr lang="en-US" altLang="ja-JP" sz="1000" dirty="0">
                <a:latin typeface="+mn-ea"/>
              </a:rPr>
              <a:t>26</a:t>
            </a:r>
            <a:r>
              <a:rPr lang="ja-JP" altLang="en-US" sz="1000" dirty="0">
                <a:latin typeface="+mn-ea"/>
              </a:rPr>
              <a:t>年度生活衛生関係営業経営実態調査の回答結果をもとに仮定をおいて推計。</a:t>
            </a:r>
            <a:endParaRPr lang="en-US" altLang="ja-JP" sz="1000" dirty="0">
              <a:latin typeface="+mn-ea"/>
            </a:endParaRPr>
          </a:p>
          <a:p>
            <a:pPr marL="110312" indent="-110312">
              <a:lnSpc>
                <a:spcPts val="1200"/>
              </a:lnSpc>
            </a:pPr>
            <a:r>
              <a:rPr lang="en-US" altLang="ja-JP" sz="1000" dirty="0" smtClean="0">
                <a:latin typeface="+mn-ea"/>
              </a:rPr>
              <a:t>※2</a:t>
            </a:r>
            <a:r>
              <a:rPr lang="ja-JP" altLang="en-US" sz="1000" dirty="0" smtClean="0">
                <a:latin typeface="+mn-ea"/>
              </a:rPr>
              <a:t>）平成</a:t>
            </a:r>
            <a:r>
              <a:rPr lang="en-US" altLang="ja-JP" sz="1000" dirty="0" smtClean="0">
                <a:latin typeface="+mn-ea"/>
              </a:rPr>
              <a:t>18</a:t>
            </a:r>
            <a:r>
              <a:rPr lang="ja-JP" altLang="en-US" sz="1000" dirty="0">
                <a:latin typeface="+mn-ea"/>
              </a:rPr>
              <a:t>年事業所・企業統計調査～平成</a:t>
            </a:r>
            <a:r>
              <a:rPr lang="en-US" altLang="ja-JP" sz="1000" dirty="0">
                <a:latin typeface="+mn-ea"/>
              </a:rPr>
              <a:t>26</a:t>
            </a:r>
            <a:r>
              <a:rPr lang="ja-JP" altLang="en-US" sz="1000" dirty="0">
                <a:latin typeface="+mn-ea"/>
              </a:rPr>
              <a:t>年経済センサス基礎調査</a:t>
            </a:r>
            <a:r>
              <a:rPr lang="ja-JP" altLang="en-US" sz="1000" dirty="0" smtClean="0">
                <a:latin typeface="+mn-ea"/>
              </a:rPr>
              <a:t>。</a:t>
            </a:r>
            <a:endParaRPr lang="en-US" altLang="ja-JP" sz="1000" dirty="0" smtClean="0">
              <a:latin typeface="+mn-ea"/>
            </a:endParaRPr>
          </a:p>
          <a:p>
            <a:pPr marL="110312" indent="-110312">
              <a:lnSpc>
                <a:spcPts val="1200"/>
              </a:lnSpc>
            </a:pPr>
            <a:r>
              <a:rPr lang="en-US" altLang="ja-JP" sz="1000" dirty="0" smtClean="0">
                <a:latin typeface="+mn-ea"/>
              </a:rPr>
              <a:t>※3</a:t>
            </a:r>
            <a:r>
              <a:rPr lang="ja-JP" altLang="en-US" sz="1000" dirty="0" smtClean="0">
                <a:latin typeface="+mn-ea"/>
              </a:rPr>
              <a:t>）経済センサス基礎調査における飲食店（食堂、レストラン、料理店、喫茶店、酒場等）</a:t>
            </a:r>
            <a:endParaRPr lang="en-US" altLang="ja-JP" sz="1000" dirty="0">
              <a:latin typeface="+mn-ea"/>
            </a:endParaRPr>
          </a:p>
        </p:txBody>
      </p:sp>
      <p:sp>
        <p:nvSpPr>
          <p:cNvPr id="2" name="スライド番号プレースホルダー 1"/>
          <p:cNvSpPr>
            <a:spLocks noGrp="1"/>
          </p:cNvSpPr>
          <p:nvPr>
            <p:ph type="sldNum" sz="quarter" idx="12"/>
          </p:nvPr>
        </p:nvSpPr>
        <p:spPr>
          <a:xfrm>
            <a:off x="9814560" y="9113961"/>
            <a:ext cx="2987040" cy="511175"/>
          </a:xfrm>
        </p:spPr>
        <p:txBody>
          <a:bodyPr/>
          <a:lstStyle/>
          <a:p>
            <a:fld id="{32927FFD-3D24-4EC2-AEC8-E83A8D96C0AC}" type="slidenum">
              <a:rPr kumimoji="1" lang="ja-JP" altLang="en-US" smtClean="0"/>
              <a:pPr/>
              <a:t>5</a:t>
            </a:fld>
            <a:endParaRPr kumimoji="1" lang="ja-JP" altLang="en-US" dirty="0"/>
          </a:p>
        </p:txBody>
      </p:sp>
      <p:graphicFrame>
        <p:nvGraphicFramePr>
          <p:cNvPr id="35" name="表 34"/>
          <p:cNvGraphicFramePr>
            <a:graphicFrameLocks noGrp="1"/>
          </p:cNvGraphicFramePr>
          <p:nvPr>
            <p:extLst>
              <p:ext uri="{D42A27DB-BD31-4B8C-83A1-F6EECF244321}">
                <p14:modId xmlns:p14="http://schemas.microsoft.com/office/powerpoint/2010/main" val="1669049093"/>
              </p:ext>
            </p:extLst>
          </p:nvPr>
        </p:nvGraphicFramePr>
        <p:xfrm>
          <a:off x="8689796" y="3751645"/>
          <a:ext cx="3347471" cy="2365078"/>
        </p:xfrm>
        <a:graphic>
          <a:graphicData uri="http://schemas.openxmlformats.org/drawingml/2006/table">
            <a:tbl>
              <a:tblPr firstRow="1" bandRow="1">
                <a:tableStyleId>{5C22544A-7EE6-4342-B048-85BDC9FD1C3A}</a:tableStyleId>
              </a:tblPr>
              <a:tblGrid>
                <a:gridCol w="1940980">
                  <a:extLst>
                    <a:ext uri="{9D8B030D-6E8A-4147-A177-3AD203B41FA5}">
                      <a16:colId xmlns:a16="http://schemas.microsoft.com/office/drawing/2014/main" val="20000"/>
                    </a:ext>
                  </a:extLst>
                </a:gridCol>
                <a:gridCol w="753825">
                  <a:extLst>
                    <a:ext uri="{9D8B030D-6E8A-4147-A177-3AD203B41FA5}">
                      <a16:colId xmlns:a16="http://schemas.microsoft.com/office/drawing/2014/main" val="20001"/>
                    </a:ext>
                  </a:extLst>
                </a:gridCol>
                <a:gridCol w="652666">
                  <a:extLst>
                    <a:ext uri="{9D8B030D-6E8A-4147-A177-3AD203B41FA5}">
                      <a16:colId xmlns:a16="http://schemas.microsoft.com/office/drawing/2014/main" val="20002"/>
                    </a:ext>
                  </a:extLst>
                </a:gridCol>
              </a:tblGrid>
              <a:tr h="288046">
                <a:tc gridSpan="2">
                  <a:txBody>
                    <a:bodyPr/>
                    <a:lstStyle/>
                    <a:p>
                      <a:endParaRPr kumimoji="1" lang="ja-JP" altLang="en-US" sz="800" dirty="0"/>
                    </a:p>
                  </a:txBody>
                  <a:tcPr marT="0" marB="0">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sz="800" dirty="0"/>
                    </a:p>
                  </a:txBody>
                  <a:tcPr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endParaRPr kumimoji="1" lang="en-US" altLang="ja-JP" sz="800" dirty="0" smtClean="0"/>
                    </a:p>
                  </a:txBody>
                  <a:tcPr marT="0" marB="0" vert="eaVert"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0"/>
                  </a:ext>
                </a:extLst>
              </a:tr>
              <a:tr h="2077032">
                <a:tc>
                  <a:txBody>
                    <a:bodyPr/>
                    <a:lstStyle/>
                    <a:p>
                      <a:endParaRPr kumimoji="1" lang="ja-JP" altLang="en-US" sz="800" dirty="0"/>
                    </a:p>
                  </a:txBody>
                  <a:tcPr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dirty="0"/>
                    </a:p>
                  </a:txBody>
                  <a:tcPr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dirty="0"/>
                    </a:p>
                  </a:txBody>
                  <a:tcPr marT="0" marB="0"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bl>
          </a:graphicData>
        </a:graphic>
      </p:graphicFrame>
      <p:sp>
        <p:nvSpPr>
          <p:cNvPr id="36" name="テキスト ボックス 35"/>
          <p:cNvSpPr txBox="1"/>
          <p:nvPr/>
        </p:nvSpPr>
        <p:spPr>
          <a:xfrm>
            <a:off x="9075707" y="3143765"/>
            <a:ext cx="1831928" cy="477054"/>
          </a:xfrm>
          <a:prstGeom prst="rect">
            <a:avLst/>
          </a:prstGeom>
          <a:noFill/>
        </p:spPr>
        <p:txBody>
          <a:bodyPr wrap="square" lIns="0" rIns="0" rtlCol="0">
            <a:spAutoFit/>
          </a:bodyPr>
          <a:lstStyle/>
          <a:p>
            <a:pPr algn="ctr">
              <a:lnSpc>
                <a:spcPts val="1500"/>
              </a:lnSpc>
            </a:pPr>
            <a:r>
              <a:rPr lang="ja-JP" altLang="en-US" sz="1000" b="1" dirty="0">
                <a:solidFill>
                  <a:schemeClr val="accent4">
                    <a:lumMod val="75000"/>
                  </a:schemeClr>
                </a:solidFill>
                <a:latin typeface="+mn-ea"/>
              </a:rPr>
              <a:t>　</a:t>
            </a:r>
            <a:r>
              <a:rPr lang="ja-JP" altLang="en-US" sz="1200" b="1" dirty="0" smtClean="0">
                <a:solidFill>
                  <a:schemeClr val="accent4">
                    <a:lumMod val="75000"/>
                  </a:schemeClr>
                </a:solidFill>
                <a:latin typeface="+mn-ea"/>
              </a:rPr>
              <a:t>約８割強</a:t>
            </a:r>
            <a:endParaRPr lang="en-US" altLang="ja-JP" sz="1200" b="1" dirty="0" smtClean="0">
              <a:solidFill>
                <a:schemeClr val="accent4">
                  <a:lumMod val="75000"/>
                </a:schemeClr>
              </a:solidFill>
              <a:latin typeface="+mn-ea"/>
            </a:endParaRPr>
          </a:p>
          <a:p>
            <a:pPr algn="ctr">
              <a:lnSpc>
                <a:spcPts val="1500"/>
              </a:lnSpc>
            </a:pPr>
            <a:r>
              <a:rPr lang="ja-JP" altLang="en-US" sz="1400" b="1" dirty="0" smtClean="0">
                <a:solidFill>
                  <a:schemeClr val="accent4">
                    <a:lumMod val="75000"/>
                  </a:schemeClr>
                </a:solidFill>
                <a:latin typeface="+mn-ea"/>
              </a:rPr>
              <a:t>客席面積</a:t>
            </a:r>
            <a:r>
              <a:rPr lang="en-US" altLang="ja-JP" sz="1400" b="1" dirty="0" smtClean="0">
                <a:solidFill>
                  <a:schemeClr val="accent4">
                    <a:lumMod val="75000"/>
                  </a:schemeClr>
                </a:solidFill>
                <a:latin typeface="+mn-ea"/>
              </a:rPr>
              <a:t>100</a:t>
            </a:r>
            <a:r>
              <a:rPr lang="ja-JP" altLang="en-US" sz="1400" b="1" dirty="0" smtClean="0">
                <a:solidFill>
                  <a:schemeClr val="accent4">
                    <a:lumMod val="75000"/>
                  </a:schemeClr>
                </a:solidFill>
                <a:latin typeface="+mn-ea"/>
              </a:rPr>
              <a:t>㎡以下</a:t>
            </a:r>
            <a:endParaRPr lang="en-US" altLang="ja-JP" sz="1400" b="1" dirty="0" smtClean="0">
              <a:solidFill>
                <a:schemeClr val="accent4">
                  <a:lumMod val="75000"/>
                </a:schemeClr>
              </a:solidFill>
              <a:latin typeface="+mn-ea"/>
            </a:endParaRPr>
          </a:p>
        </p:txBody>
      </p:sp>
      <p:sp>
        <p:nvSpPr>
          <p:cNvPr id="37" name="右中かっこ 36"/>
          <p:cNvSpPr/>
          <p:nvPr/>
        </p:nvSpPr>
        <p:spPr>
          <a:xfrm rot="16200000">
            <a:off x="9967798" y="2334247"/>
            <a:ext cx="108000" cy="2664000"/>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38" name="左中かっこ 37"/>
          <p:cNvSpPr/>
          <p:nvPr/>
        </p:nvSpPr>
        <p:spPr>
          <a:xfrm>
            <a:off x="8491972" y="3752864"/>
            <a:ext cx="197826" cy="252000"/>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40" name="左中かっこ 39"/>
          <p:cNvSpPr/>
          <p:nvPr/>
        </p:nvSpPr>
        <p:spPr>
          <a:xfrm>
            <a:off x="8485337" y="4047921"/>
            <a:ext cx="173791" cy="1990720"/>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41" name="テキスト ボックス 40"/>
          <p:cNvSpPr txBox="1"/>
          <p:nvPr/>
        </p:nvSpPr>
        <p:spPr>
          <a:xfrm>
            <a:off x="8821505" y="3797352"/>
            <a:ext cx="1656000" cy="153888"/>
          </a:xfrm>
          <a:prstGeom prst="rect">
            <a:avLst/>
          </a:prstGeom>
          <a:noFill/>
          <a:ln w="6350">
            <a:solidFill>
              <a:schemeClr val="tx1"/>
            </a:solidFill>
          </a:ln>
        </p:spPr>
        <p:txBody>
          <a:bodyPr wrap="square" lIns="0" tIns="0" rIns="0" bIns="0" rtlCol="0">
            <a:spAutoFit/>
          </a:bodyPr>
          <a:lstStyle/>
          <a:p>
            <a:pPr algn="ctr">
              <a:lnSpc>
                <a:spcPts val="1200"/>
              </a:lnSpc>
            </a:pPr>
            <a:r>
              <a:rPr lang="ja-JP" altLang="en-US" sz="700" dirty="0" smtClean="0">
                <a:latin typeface="+mn-ea"/>
              </a:rPr>
              <a:t>受動喫煙対策を実施していない 約７割強</a:t>
            </a:r>
            <a:endParaRPr lang="en-US" altLang="ja-JP" sz="700" dirty="0" smtClean="0">
              <a:latin typeface="+mn-ea"/>
            </a:endParaRPr>
          </a:p>
        </p:txBody>
      </p:sp>
      <p:sp>
        <p:nvSpPr>
          <p:cNvPr id="42" name="左中かっこ 41"/>
          <p:cNvSpPr/>
          <p:nvPr/>
        </p:nvSpPr>
        <p:spPr>
          <a:xfrm rot="5400000">
            <a:off x="9617189" y="3027364"/>
            <a:ext cx="72000" cy="1908000"/>
          </a:xfrm>
          <a:prstGeom prst="leftBrace">
            <a:avLst>
              <a:gd name="adj1" fmla="val 8333"/>
              <a:gd name="adj2" fmla="val 53179"/>
            </a:avLst>
          </a:prstGeom>
          <a:ln w="9525"/>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47" name="テキスト ボックス 46"/>
          <p:cNvSpPr txBox="1"/>
          <p:nvPr/>
        </p:nvSpPr>
        <p:spPr>
          <a:xfrm>
            <a:off x="7305263" y="4664133"/>
            <a:ext cx="1381953" cy="1123384"/>
          </a:xfrm>
          <a:prstGeom prst="rect">
            <a:avLst/>
          </a:prstGeom>
          <a:noFill/>
        </p:spPr>
        <p:txBody>
          <a:bodyPr wrap="square" lIns="0" rIns="0" rtlCol="0">
            <a:spAutoFit/>
          </a:bodyPr>
          <a:lstStyle/>
          <a:p>
            <a:pPr algn="ctr"/>
            <a:r>
              <a:rPr lang="ja-JP" altLang="en-US" sz="1400" dirty="0" smtClean="0">
                <a:latin typeface="+mn-ea"/>
              </a:rPr>
              <a:t>中小企業や</a:t>
            </a:r>
            <a:endParaRPr lang="en-US" altLang="ja-JP" sz="1400" dirty="0" smtClean="0">
              <a:latin typeface="+mn-ea"/>
            </a:endParaRPr>
          </a:p>
          <a:p>
            <a:pPr algn="ctr"/>
            <a:r>
              <a:rPr lang="ja-JP" altLang="en-US" sz="1400" dirty="0" smtClean="0">
                <a:latin typeface="+mn-ea"/>
              </a:rPr>
              <a:t>個人事業主</a:t>
            </a:r>
            <a:endParaRPr lang="en-US" altLang="ja-JP" sz="1400" dirty="0" smtClean="0">
              <a:latin typeface="+mn-ea"/>
            </a:endParaRPr>
          </a:p>
          <a:p>
            <a:pPr algn="ctr"/>
            <a:r>
              <a:rPr lang="ja-JP" altLang="en-US" sz="1400" dirty="0" smtClean="0">
                <a:latin typeface="+mn-ea"/>
              </a:rPr>
              <a:t>（既存</a:t>
            </a:r>
            <a:r>
              <a:rPr lang="ja-JP" altLang="en-US" sz="1100" dirty="0" smtClean="0">
                <a:latin typeface="+mn-ea"/>
              </a:rPr>
              <a:t>）</a:t>
            </a:r>
            <a:endParaRPr lang="en-US" altLang="ja-JP" sz="1100" dirty="0" smtClean="0">
              <a:latin typeface="+mn-ea"/>
            </a:endParaRPr>
          </a:p>
          <a:p>
            <a:pPr algn="ctr"/>
            <a:r>
              <a:rPr lang="ja-JP" altLang="en-US" sz="1200" dirty="0" smtClean="0">
                <a:latin typeface="+mn-ea"/>
              </a:rPr>
              <a:t>約９割強</a:t>
            </a:r>
            <a:endParaRPr lang="en-US" altLang="ja-JP" sz="1200" dirty="0" smtClean="0">
              <a:latin typeface="+mn-ea"/>
            </a:endParaRPr>
          </a:p>
          <a:p>
            <a:pPr algn="ctr"/>
            <a:endParaRPr lang="en-US" altLang="ja-JP" sz="1100" dirty="0" smtClean="0">
              <a:latin typeface="+mn-ea"/>
            </a:endParaRPr>
          </a:p>
        </p:txBody>
      </p:sp>
      <p:cxnSp>
        <p:nvCxnSpPr>
          <p:cNvPr id="62" name="直線矢印コネクタ 61"/>
          <p:cNvCxnSpPr/>
          <p:nvPr/>
        </p:nvCxnSpPr>
        <p:spPr>
          <a:xfrm>
            <a:off x="8338050" y="6119003"/>
            <a:ext cx="321078"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3" name="テキスト ボックス 62"/>
          <p:cNvSpPr txBox="1"/>
          <p:nvPr/>
        </p:nvSpPr>
        <p:spPr>
          <a:xfrm>
            <a:off x="7331885" y="5981491"/>
            <a:ext cx="1006217" cy="307777"/>
          </a:xfrm>
          <a:prstGeom prst="rect">
            <a:avLst/>
          </a:prstGeom>
          <a:solidFill>
            <a:schemeClr val="bg1"/>
          </a:solidFill>
        </p:spPr>
        <p:txBody>
          <a:bodyPr wrap="square" lIns="0" rIns="0" rtlCol="0">
            <a:spAutoFit/>
          </a:bodyPr>
          <a:lstStyle/>
          <a:p>
            <a:pPr algn="ctr"/>
            <a:r>
              <a:rPr lang="ja-JP" altLang="en-US" sz="1400" dirty="0" smtClean="0">
                <a:latin typeface="+mn-ea"/>
              </a:rPr>
              <a:t>新規店舗</a:t>
            </a:r>
            <a:endParaRPr lang="en-US" altLang="ja-JP" sz="1400" dirty="0" smtClean="0">
              <a:latin typeface="+mn-ea"/>
            </a:endParaRPr>
          </a:p>
        </p:txBody>
      </p:sp>
      <p:sp>
        <p:nvSpPr>
          <p:cNvPr id="64" name="角丸四角形 63"/>
          <p:cNvSpPr/>
          <p:nvPr/>
        </p:nvSpPr>
        <p:spPr>
          <a:xfrm>
            <a:off x="7197907" y="4196496"/>
            <a:ext cx="283013" cy="1080000"/>
          </a:xfrm>
          <a:prstGeom prst="roundRect">
            <a:avLst/>
          </a:prstGeom>
          <a:ln w="22225">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dirty="0" smtClean="0"/>
              <a:t>事業所数</a:t>
            </a:r>
            <a:endParaRPr kumimoji="1" lang="ja-JP" altLang="en-US" sz="1600" dirty="0"/>
          </a:p>
        </p:txBody>
      </p:sp>
      <p:sp>
        <p:nvSpPr>
          <p:cNvPr id="66" name="角丸四角形 65"/>
          <p:cNvSpPr/>
          <p:nvPr/>
        </p:nvSpPr>
        <p:spPr>
          <a:xfrm>
            <a:off x="7197907" y="6720358"/>
            <a:ext cx="283013" cy="1080000"/>
          </a:xfrm>
          <a:prstGeom prst="roundRect">
            <a:avLst/>
          </a:prstGeom>
          <a:ln w="22225">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dirty="0" smtClean="0"/>
              <a:t>売上規模</a:t>
            </a:r>
            <a:endParaRPr kumimoji="1" lang="ja-JP" altLang="en-US" sz="1600" dirty="0"/>
          </a:p>
        </p:txBody>
      </p:sp>
      <p:sp>
        <p:nvSpPr>
          <p:cNvPr id="68" name="角丸四角形 67"/>
          <p:cNvSpPr/>
          <p:nvPr/>
        </p:nvSpPr>
        <p:spPr>
          <a:xfrm>
            <a:off x="8721491" y="4073516"/>
            <a:ext cx="1872000" cy="2016000"/>
          </a:xfrm>
          <a:prstGeom prst="roundRect">
            <a:avLst>
              <a:gd name="adj" fmla="val 10973"/>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テキスト ボックス 68"/>
          <p:cNvSpPr txBox="1"/>
          <p:nvPr/>
        </p:nvSpPr>
        <p:spPr>
          <a:xfrm>
            <a:off x="8772941" y="4584214"/>
            <a:ext cx="1743268" cy="861774"/>
          </a:xfrm>
          <a:prstGeom prst="rect">
            <a:avLst/>
          </a:prstGeom>
          <a:noFill/>
        </p:spPr>
        <p:txBody>
          <a:bodyPr wrap="square" lIns="0" tIns="0" bIns="0" rtlCol="0">
            <a:spAutoFit/>
          </a:bodyPr>
          <a:lstStyle/>
          <a:p>
            <a:pPr algn="ctr"/>
            <a:r>
              <a:rPr lang="ja-JP" altLang="en-US" sz="1400" dirty="0" smtClean="0">
                <a:solidFill>
                  <a:srgbClr val="00B050"/>
                </a:solidFill>
                <a:latin typeface="+mn-ea"/>
              </a:rPr>
              <a:t>措置の対象</a:t>
            </a:r>
            <a:endParaRPr lang="en-US" altLang="ja-JP" sz="1400" dirty="0" smtClean="0">
              <a:solidFill>
                <a:srgbClr val="00B050"/>
              </a:solidFill>
              <a:latin typeface="+mn-ea"/>
            </a:endParaRPr>
          </a:p>
          <a:p>
            <a:pPr algn="ctr"/>
            <a:r>
              <a:rPr lang="ja-JP" altLang="en-US" sz="1400" dirty="0" smtClean="0">
                <a:solidFill>
                  <a:srgbClr val="00B050"/>
                </a:solidFill>
                <a:latin typeface="+mn-ea"/>
              </a:rPr>
              <a:t>となる店舗は、</a:t>
            </a:r>
            <a:endParaRPr lang="en-US" altLang="ja-JP" sz="1400" dirty="0" smtClean="0">
              <a:solidFill>
                <a:srgbClr val="00B050"/>
              </a:solidFill>
              <a:latin typeface="+mn-ea"/>
            </a:endParaRPr>
          </a:p>
          <a:p>
            <a:pPr algn="ctr"/>
            <a:r>
              <a:rPr lang="ja-JP" altLang="en-US" sz="1400" dirty="0" smtClean="0">
                <a:solidFill>
                  <a:srgbClr val="00B050"/>
                </a:solidFill>
                <a:latin typeface="+mn-ea"/>
              </a:rPr>
              <a:t>全飲食店の</a:t>
            </a:r>
            <a:endParaRPr lang="en-US" altLang="ja-JP" sz="1400" dirty="0" smtClean="0">
              <a:solidFill>
                <a:srgbClr val="00B050"/>
              </a:solidFill>
              <a:latin typeface="+mn-ea"/>
            </a:endParaRPr>
          </a:p>
          <a:p>
            <a:pPr algn="ctr"/>
            <a:r>
              <a:rPr lang="ja-JP" altLang="en-US" sz="1400" b="1" u="sng" dirty="0" smtClean="0">
                <a:solidFill>
                  <a:srgbClr val="00B050"/>
                </a:solidFill>
                <a:latin typeface="+mn-ea"/>
              </a:rPr>
              <a:t>約５．５割程度</a:t>
            </a:r>
            <a:r>
              <a:rPr lang="ja-JP" altLang="en-US" sz="1400" dirty="0" smtClean="0">
                <a:solidFill>
                  <a:srgbClr val="00B050"/>
                </a:solidFill>
                <a:latin typeface="+mn-ea"/>
              </a:rPr>
              <a:t>と推計</a:t>
            </a:r>
            <a:endParaRPr lang="en-US" altLang="ja-JP" sz="1400" dirty="0" smtClean="0">
              <a:solidFill>
                <a:srgbClr val="00B050"/>
              </a:solidFill>
              <a:latin typeface="+mn-ea"/>
            </a:endParaRPr>
          </a:p>
        </p:txBody>
      </p:sp>
      <p:sp>
        <p:nvSpPr>
          <p:cNvPr id="72" name="正方形/長方形 71"/>
          <p:cNvSpPr/>
          <p:nvPr/>
        </p:nvSpPr>
        <p:spPr>
          <a:xfrm>
            <a:off x="8686498" y="6115052"/>
            <a:ext cx="3348000" cy="45719"/>
          </a:xfrm>
          <a:prstGeom prst="rect">
            <a:avLst/>
          </a:prstGeom>
          <a:solidFill>
            <a:schemeClr val="accent1">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正方形/長方形 80"/>
          <p:cNvSpPr/>
          <p:nvPr/>
        </p:nvSpPr>
        <p:spPr>
          <a:xfrm>
            <a:off x="6976864" y="756419"/>
            <a:ext cx="5681944" cy="1944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2191" tIns="48107" rIns="120267" bIns="48107" rtlCol="0" anchor="ctr"/>
          <a:lstStyle/>
          <a:p>
            <a:pPr marL="248202" indent="-248202"/>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既存特定飲食提供施設（中</a:t>
            </a:r>
            <a:r>
              <a:rPr lang="ja-JP" altLang="en-US" sz="1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小企業や個人が運営する</a:t>
            </a:r>
            <a:r>
              <a:rPr lang="ja-JP" altLang="en-US" sz="1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店舗であって、客席面積</a:t>
            </a:r>
            <a:r>
              <a:rPr lang="en-US" altLang="ja-JP" sz="1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1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㎡以下のもの）</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して</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、措置の</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対象となる店舗は、</a:t>
            </a:r>
            <a:r>
              <a:rPr lang="ja-JP" altLang="en-US" sz="1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最大で飲食店全体の約５．５割</a:t>
            </a:r>
            <a:r>
              <a:rPr lang="ja-JP" altLang="en-US" sz="1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程度</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と推計</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spcBef>
                <a:spcPts val="802"/>
              </a:spcBef>
            </a:pPr>
            <a:r>
              <a:rPr lang="ja-JP" altLang="en-US" sz="1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なお、飲食店のうち</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、新たに出店</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した店舗は、２年間で全体の約２割弱、５年間で約３割強</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8" name="右中かっこ 87"/>
          <p:cNvSpPr/>
          <p:nvPr/>
        </p:nvSpPr>
        <p:spPr>
          <a:xfrm rot="16200000">
            <a:off x="11663149" y="3379655"/>
            <a:ext cx="108000" cy="576000"/>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90" name="テキスト ボックス 89"/>
          <p:cNvSpPr txBox="1"/>
          <p:nvPr/>
        </p:nvSpPr>
        <p:spPr>
          <a:xfrm>
            <a:off x="11267321" y="3176899"/>
            <a:ext cx="926284" cy="461665"/>
          </a:xfrm>
          <a:prstGeom prst="rect">
            <a:avLst/>
          </a:prstGeom>
          <a:noFill/>
        </p:spPr>
        <p:txBody>
          <a:bodyPr wrap="square" lIns="0" rIns="0" rtlCol="0">
            <a:spAutoFit/>
          </a:bodyPr>
          <a:lstStyle/>
          <a:p>
            <a:pPr algn="ctr"/>
            <a:r>
              <a:rPr lang="ja-JP" altLang="en-US" sz="1000" b="1" dirty="0">
                <a:solidFill>
                  <a:schemeClr val="accent4">
                    <a:lumMod val="75000"/>
                  </a:schemeClr>
                </a:solidFill>
                <a:latin typeface="+mn-ea"/>
              </a:rPr>
              <a:t>　</a:t>
            </a:r>
            <a:r>
              <a:rPr lang="ja-JP" altLang="en-US" sz="900" b="1" dirty="0" smtClean="0">
                <a:solidFill>
                  <a:schemeClr val="accent4">
                    <a:lumMod val="75000"/>
                  </a:schemeClr>
                </a:solidFill>
                <a:latin typeface="+mn-ea"/>
              </a:rPr>
              <a:t>約２割弱</a:t>
            </a:r>
            <a:endParaRPr lang="en-US" altLang="ja-JP" sz="900" b="1" dirty="0" smtClean="0">
              <a:solidFill>
                <a:schemeClr val="accent4">
                  <a:lumMod val="75000"/>
                </a:schemeClr>
              </a:solidFill>
              <a:latin typeface="+mn-ea"/>
            </a:endParaRPr>
          </a:p>
          <a:p>
            <a:pPr algn="ctr"/>
            <a:r>
              <a:rPr lang="en-US" altLang="ja-JP" sz="1400" b="1" dirty="0" smtClean="0">
                <a:solidFill>
                  <a:schemeClr val="accent4">
                    <a:lumMod val="75000"/>
                  </a:schemeClr>
                </a:solidFill>
                <a:latin typeface="+mn-ea"/>
              </a:rPr>
              <a:t>100</a:t>
            </a:r>
            <a:r>
              <a:rPr lang="ja-JP" altLang="en-US" sz="1400" b="1" dirty="0" smtClean="0">
                <a:solidFill>
                  <a:schemeClr val="accent4">
                    <a:lumMod val="75000"/>
                  </a:schemeClr>
                </a:solidFill>
                <a:latin typeface="+mn-ea"/>
              </a:rPr>
              <a:t>㎡超</a:t>
            </a:r>
            <a:endParaRPr lang="en-US" altLang="ja-JP" sz="1400" b="1" dirty="0" smtClean="0">
              <a:solidFill>
                <a:schemeClr val="accent4">
                  <a:lumMod val="75000"/>
                </a:schemeClr>
              </a:solidFill>
              <a:latin typeface="+mn-ea"/>
            </a:endParaRPr>
          </a:p>
        </p:txBody>
      </p:sp>
      <p:graphicFrame>
        <p:nvGraphicFramePr>
          <p:cNvPr id="34" name="表 33"/>
          <p:cNvGraphicFramePr>
            <a:graphicFrameLocks noGrp="1"/>
          </p:cNvGraphicFramePr>
          <p:nvPr>
            <p:extLst>
              <p:ext uri="{D42A27DB-BD31-4B8C-83A1-F6EECF244321}">
                <p14:modId xmlns:p14="http://schemas.microsoft.com/office/powerpoint/2010/main" val="1030494686"/>
              </p:ext>
            </p:extLst>
          </p:nvPr>
        </p:nvGraphicFramePr>
        <p:xfrm>
          <a:off x="8703552" y="6353472"/>
          <a:ext cx="3347999" cy="2376000"/>
        </p:xfrm>
        <a:graphic>
          <a:graphicData uri="http://schemas.openxmlformats.org/drawingml/2006/table">
            <a:tbl>
              <a:tblPr firstRow="1" bandRow="1">
                <a:tableStyleId>{5C22544A-7EE6-4342-B048-85BDC9FD1C3A}</a:tableStyleId>
              </a:tblPr>
              <a:tblGrid>
                <a:gridCol w="1953671">
                  <a:extLst>
                    <a:ext uri="{9D8B030D-6E8A-4147-A177-3AD203B41FA5}">
                      <a16:colId xmlns:a16="http://schemas.microsoft.com/office/drawing/2014/main" val="20000"/>
                    </a:ext>
                  </a:extLst>
                </a:gridCol>
                <a:gridCol w="775927">
                  <a:extLst>
                    <a:ext uri="{9D8B030D-6E8A-4147-A177-3AD203B41FA5}">
                      <a16:colId xmlns:a16="http://schemas.microsoft.com/office/drawing/2014/main" val="20001"/>
                    </a:ext>
                  </a:extLst>
                </a:gridCol>
                <a:gridCol w="618401">
                  <a:extLst>
                    <a:ext uri="{9D8B030D-6E8A-4147-A177-3AD203B41FA5}">
                      <a16:colId xmlns:a16="http://schemas.microsoft.com/office/drawing/2014/main" val="20002"/>
                    </a:ext>
                  </a:extLst>
                </a:gridCol>
              </a:tblGrid>
              <a:tr h="865511">
                <a:tc gridSpan="2">
                  <a:txBody>
                    <a:bodyPr/>
                    <a:lstStyle/>
                    <a:p>
                      <a:endParaRPr kumimoji="1" lang="ja-JP" altLang="en-US" sz="800" dirty="0"/>
                    </a:p>
                  </a:txBody>
                  <a:tcPr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endParaRPr kumimoji="1" lang="ja-JP" altLang="en-US" sz="800" dirty="0"/>
                    </a:p>
                  </a:txBody>
                  <a:tcPr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endParaRPr kumimoji="1" lang="en-US" altLang="ja-JP" sz="800" dirty="0" smtClean="0"/>
                    </a:p>
                  </a:txBody>
                  <a:tcPr marT="0" marB="0" vert="eaVert"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0"/>
                  </a:ext>
                </a:extLst>
              </a:tr>
              <a:tr h="1510489">
                <a:tc>
                  <a:txBody>
                    <a:bodyPr/>
                    <a:lstStyle/>
                    <a:p>
                      <a:endParaRPr kumimoji="1" lang="ja-JP" altLang="en-US" sz="800" dirty="0"/>
                    </a:p>
                  </a:txBody>
                  <a:tcPr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dirty="0"/>
                    </a:p>
                  </a:txBody>
                  <a:tcPr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dirty="0"/>
                    </a:p>
                  </a:txBody>
                  <a:tcPr marT="0" marB="0"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bl>
          </a:graphicData>
        </a:graphic>
      </p:graphicFrame>
      <p:sp>
        <p:nvSpPr>
          <p:cNvPr id="70" name="角丸四角形 69"/>
          <p:cNvSpPr/>
          <p:nvPr/>
        </p:nvSpPr>
        <p:spPr>
          <a:xfrm>
            <a:off x="8725440" y="7243122"/>
            <a:ext cx="1889892" cy="1476000"/>
          </a:xfrm>
          <a:prstGeom prst="roundRect">
            <a:avLst>
              <a:gd name="adj" fmla="val 10973"/>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テキスト ボックス 70"/>
          <p:cNvSpPr txBox="1"/>
          <p:nvPr/>
        </p:nvSpPr>
        <p:spPr>
          <a:xfrm>
            <a:off x="8960857" y="7554151"/>
            <a:ext cx="1658055" cy="830997"/>
          </a:xfrm>
          <a:prstGeom prst="rect">
            <a:avLst/>
          </a:prstGeom>
          <a:noFill/>
        </p:spPr>
        <p:txBody>
          <a:bodyPr wrap="square" lIns="0" tIns="0" bIns="0" rtlCol="0">
            <a:spAutoFit/>
          </a:bodyPr>
          <a:lstStyle/>
          <a:p>
            <a:pPr algn="ctr"/>
            <a:r>
              <a:rPr lang="ja-JP" altLang="en-US" sz="1400" dirty="0" smtClean="0">
                <a:solidFill>
                  <a:srgbClr val="00B050"/>
                </a:solidFill>
              </a:rPr>
              <a:t>売上</a:t>
            </a:r>
            <a:r>
              <a:rPr lang="ja-JP" altLang="en-US" sz="1400" dirty="0">
                <a:solidFill>
                  <a:srgbClr val="00B050"/>
                </a:solidFill>
              </a:rPr>
              <a:t>規模は</a:t>
            </a:r>
            <a:r>
              <a:rPr lang="ja-JP" altLang="en-US" sz="1400" dirty="0" smtClean="0">
                <a:solidFill>
                  <a:srgbClr val="00B050"/>
                </a:solidFill>
              </a:rPr>
              <a:t>、</a:t>
            </a:r>
            <a:endParaRPr lang="en-US" altLang="ja-JP" sz="1400" dirty="0" smtClean="0">
              <a:solidFill>
                <a:srgbClr val="00B050"/>
              </a:solidFill>
            </a:endParaRPr>
          </a:p>
          <a:p>
            <a:pPr algn="ctr"/>
            <a:r>
              <a:rPr lang="ja-JP" altLang="en-US" sz="1400" dirty="0" smtClean="0">
                <a:solidFill>
                  <a:srgbClr val="00B050"/>
                </a:solidFill>
                <a:latin typeface="+mn-ea"/>
              </a:rPr>
              <a:t>全飲食店の</a:t>
            </a:r>
            <a:endParaRPr lang="en-US" altLang="ja-JP" sz="1400" dirty="0" smtClean="0">
              <a:solidFill>
                <a:srgbClr val="00B050"/>
              </a:solidFill>
              <a:latin typeface="+mn-ea"/>
            </a:endParaRPr>
          </a:p>
          <a:p>
            <a:pPr algn="ctr"/>
            <a:r>
              <a:rPr lang="ja-JP" altLang="en-US" sz="1400" b="1" u="sng" dirty="0" smtClean="0">
                <a:solidFill>
                  <a:srgbClr val="00B050"/>
                </a:solidFill>
                <a:latin typeface="+mn-ea"/>
              </a:rPr>
              <a:t>約</a:t>
            </a:r>
            <a:r>
              <a:rPr lang="ja-JP" altLang="en-US" sz="1400" b="1" u="sng" dirty="0">
                <a:solidFill>
                  <a:srgbClr val="00B050"/>
                </a:solidFill>
                <a:latin typeface="+mn-ea"/>
              </a:rPr>
              <a:t>４割程度</a:t>
            </a:r>
            <a:r>
              <a:rPr lang="ja-JP" altLang="en-US" sz="1400" dirty="0">
                <a:solidFill>
                  <a:srgbClr val="00B050"/>
                </a:solidFill>
                <a:latin typeface="+mn-ea"/>
              </a:rPr>
              <a:t>と</a:t>
            </a:r>
            <a:r>
              <a:rPr lang="ja-JP" altLang="en-US" sz="1400" dirty="0" smtClean="0">
                <a:solidFill>
                  <a:srgbClr val="00B050"/>
                </a:solidFill>
                <a:latin typeface="+mn-ea"/>
              </a:rPr>
              <a:t>推計</a:t>
            </a:r>
            <a:endParaRPr lang="en-US" altLang="ja-JP" sz="1400" dirty="0" smtClean="0">
              <a:solidFill>
                <a:srgbClr val="00B050"/>
              </a:solidFill>
              <a:latin typeface="+mn-ea"/>
            </a:endParaRPr>
          </a:p>
          <a:p>
            <a:pPr algn="ctr"/>
            <a:r>
              <a:rPr lang="ja-JP" altLang="en-US" sz="1200" dirty="0" smtClean="0">
                <a:solidFill>
                  <a:srgbClr val="00B050"/>
                </a:solidFill>
                <a:latin typeface="+mn-ea"/>
              </a:rPr>
              <a:t>（</a:t>
            </a:r>
            <a:r>
              <a:rPr lang="en-US" altLang="ja-JP" sz="1200" dirty="0" smtClean="0">
                <a:solidFill>
                  <a:srgbClr val="00B050"/>
                </a:solidFill>
                <a:latin typeface="+mn-ea"/>
              </a:rPr>
              <a:t>※1</a:t>
            </a:r>
            <a:r>
              <a:rPr lang="ja-JP" altLang="en-US" sz="1200" dirty="0" smtClean="0">
                <a:solidFill>
                  <a:srgbClr val="00B050"/>
                </a:solidFill>
                <a:latin typeface="+mn-ea"/>
              </a:rPr>
              <a:t>）</a:t>
            </a:r>
            <a:endParaRPr lang="en-US" altLang="ja-JP" sz="1200" dirty="0">
              <a:solidFill>
                <a:srgbClr val="00B050"/>
              </a:solidFill>
              <a:latin typeface="+mn-ea"/>
            </a:endParaRPr>
          </a:p>
        </p:txBody>
      </p:sp>
      <p:sp>
        <p:nvSpPr>
          <p:cNvPr id="73" name="正方形/長方形 72"/>
          <p:cNvSpPr/>
          <p:nvPr/>
        </p:nvSpPr>
        <p:spPr>
          <a:xfrm flipV="1">
            <a:off x="8703319" y="8729758"/>
            <a:ext cx="3348000" cy="45719"/>
          </a:xfrm>
          <a:prstGeom prst="rect">
            <a:avLst/>
          </a:prstGeom>
          <a:solidFill>
            <a:schemeClr val="accent1">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p:nvSpPr>
        <p:spPr>
          <a:xfrm>
            <a:off x="7912" y="-23936"/>
            <a:ext cx="12801600" cy="432000"/>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45629" rIns="91258" bIns="45629" rtlCol="0" anchor="ctr"/>
          <a:lstStyle/>
          <a:p>
            <a:pPr algn="ctr" defTabSz="912482"/>
            <a:r>
              <a:rPr lang="ja-JP" altLang="en-US" sz="2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既存</a:t>
            </a:r>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特定</a:t>
            </a:r>
            <a:r>
              <a:rPr lang="ja-JP" altLang="en-US" sz="2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飲食提供施設</a:t>
            </a:r>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の考え方及び範囲について</a:t>
            </a:r>
            <a:endParaRPr lang="ja-JP" altLang="en-US" sz="2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6" name="テキスト ボックス 45"/>
          <p:cNvSpPr txBox="1"/>
          <p:nvPr/>
        </p:nvSpPr>
        <p:spPr>
          <a:xfrm>
            <a:off x="156371" y="366083"/>
            <a:ext cx="1381953" cy="400110"/>
          </a:xfrm>
          <a:prstGeom prst="rect">
            <a:avLst/>
          </a:prstGeom>
          <a:noFill/>
        </p:spPr>
        <p:txBody>
          <a:bodyPr wrap="square" lIns="0" rIns="0" rtlCol="0">
            <a:spAutoFit/>
          </a:bodyPr>
          <a:lstStyle/>
          <a:p>
            <a:pPr algn="ctr"/>
            <a:r>
              <a:rPr lang="ja-JP" altLang="en-US" sz="2000" dirty="0" smtClean="0">
                <a:latin typeface="+mn-ea"/>
              </a:rPr>
              <a:t>＜考え方＞</a:t>
            </a:r>
            <a:endParaRPr lang="en-US" altLang="ja-JP" sz="2000" dirty="0" smtClean="0">
              <a:latin typeface="+mn-ea"/>
            </a:endParaRPr>
          </a:p>
        </p:txBody>
      </p:sp>
      <p:sp>
        <p:nvSpPr>
          <p:cNvPr id="48" name="テキスト ボックス 47"/>
          <p:cNvSpPr txBox="1"/>
          <p:nvPr/>
        </p:nvSpPr>
        <p:spPr>
          <a:xfrm>
            <a:off x="7260432" y="392885"/>
            <a:ext cx="1381953" cy="400110"/>
          </a:xfrm>
          <a:prstGeom prst="rect">
            <a:avLst/>
          </a:prstGeom>
          <a:noFill/>
        </p:spPr>
        <p:txBody>
          <a:bodyPr wrap="square" lIns="0" rIns="0" rtlCol="0">
            <a:spAutoFit/>
          </a:bodyPr>
          <a:lstStyle/>
          <a:p>
            <a:pPr algn="ctr"/>
            <a:r>
              <a:rPr lang="ja-JP" altLang="en-US" sz="2000" dirty="0" smtClean="0">
                <a:latin typeface="+mn-ea"/>
              </a:rPr>
              <a:t>＜範囲＞</a:t>
            </a:r>
            <a:endParaRPr lang="en-US" altLang="ja-JP" sz="2000" dirty="0" smtClean="0">
              <a:latin typeface="+mn-ea"/>
            </a:endParaRPr>
          </a:p>
        </p:txBody>
      </p:sp>
      <p:sp>
        <p:nvSpPr>
          <p:cNvPr id="49" name="角丸四角形 48"/>
          <p:cNvSpPr/>
          <p:nvPr/>
        </p:nvSpPr>
        <p:spPr>
          <a:xfrm>
            <a:off x="12292627" y="4315956"/>
            <a:ext cx="366181" cy="4069192"/>
          </a:xfrm>
          <a:prstGeom prst="roundRect">
            <a:avLst/>
          </a:prstGeom>
          <a:no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vert="eaVert" lIns="122191" tIns="61096" rIns="122191" bIns="61096" rtlCol="0" anchor="ctr"/>
          <a:lstStyle/>
          <a:p>
            <a:r>
              <a:rPr lang="ja-JP" altLang="en-US" sz="1500" dirty="0" smtClean="0">
                <a:solidFill>
                  <a:schemeClr val="tx1"/>
                </a:solidFill>
                <a:latin typeface="+mn-ea"/>
              </a:rPr>
              <a:t>法施行後、新た</a:t>
            </a:r>
            <a:r>
              <a:rPr lang="ja-JP" altLang="en-US" sz="1500" dirty="0">
                <a:solidFill>
                  <a:schemeClr val="tx1"/>
                </a:solidFill>
                <a:latin typeface="+mn-ea"/>
              </a:rPr>
              <a:t>に開設する店舗が段階的に増加</a:t>
            </a:r>
          </a:p>
        </p:txBody>
      </p:sp>
      <p:sp>
        <p:nvSpPr>
          <p:cNvPr id="50" name="テキスト ボックス 49"/>
          <p:cNvSpPr txBox="1"/>
          <p:nvPr/>
        </p:nvSpPr>
        <p:spPr>
          <a:xfrm>
            <a:off x="10851663" y="4120232"/>
            <a:ext cx="432000" cy="1944000"/>
          </a:xfrm>
          <a:prstGeom prst="rect">
            <a:avLst/>
          </a:prstGeom>
          <a:noFill/>
          <a:ln w="6350">
            <a:solidFill>
              <a:schemeClr val="tx1"/>
            </a:solidFill>
          </a:ln>
        </p:spPr>
        <p:txBody>
          <a:bodyPr vert="eaVert" wrap="square" lIns="0" tIns="0" rIns="0" bIns="0" rtlCol="0" anchor="ctr">
            <a:spAutoFit/>
          </a:bodyPr>
          <a:lstStyle/>
          <a:p>
            <a:pPr>
              <a:lnSpc>
                <a:spcPts val="1200"/>
              </a:lnSpc>
            </a:pPr>
            <a:r>
              <a:rPr lang="ja-JP" altLang="en-US" sz="1200" dirty="0" smtClean="0">
                <a:latin typeface="+mn-ea"/>
              </a:rPr>
              <a:t>既に受動喫煙対策（禁煙又は喫煙所設置）を実施している</a:t>
            </a:r>
            <a:endParaRPr lang="en-US" altLang="ja-JP" sz="1200" dirty="0" smtClean="0">
              <a:latin typeface="+mn-ea"/>
            </a:endParaRPr>
          </a:p>
        </p:txBody>
      </p:sp>
      <p:sp>
        <p:nvSpPr>
          <p:cNvPr id="51" name="テキスト ボックス 50"/>
          <p:cNvSpPr txBox="1"/>
          <p:nvPr/>
        </p:nvSpPr>
        <p:spPr>
          <a:xfrm>
            <a:off x="10745645" y="7288809"/>
            <a:ext cx="612000" cy="1368000"/>
          </a:xfrm>
          <a:prstGeom prst="rect">
            <a:avLst/>
          </a:prstGeom>
          <a:noFill/>
          <a:ln w="6350">
            <a:solidFill>
              <a:schemeClr val="tx1"/>
            </a:solidFill>
          </a:ln>
        </p:spPr>
        <p:txBody>
          <a:bodyPr vert="eaVert" wrap="square" lIns="0" tIns="0" rIns="0" bIns="0" rtlCol="0" anchor="ctr">
            <a:spAutoFit/>
          </a:bodyPr>
          <a:lstStyle/>
          <a:p>
            <a:pPr>
              <a:lnSpc>
                <a:spcPts val="1200"/>
              </a:lnSpc>
            </a:pPr>
            <a:r>
              <a:rPr lang="ja-JP" altLang="en-US" sz="1200" dirty="0" smtClean="0">
                <a:latin typeface="+mn-ea"/>
              </a:rPr>
              <a:t>既に受動喫煙対策（禁煙又は喫煙所設置）を実施している</a:t>
            </a:r>
            <a:endParaRPr lang="en-US" altLang="ja-JP" sz="1200" dirty="0" smtClean="0">
              <a:latin typeface="+mn-ea"/>
            </a:endParaRPr>
          </a:p>
        </p:txBody>
      </p:sp>
      <p:sp>
        <p:nvSpPr>
          <p:cNvPr id="4" name="正方形/長方形 3"/>
          <p:cNvSpPr/>
          <p:nvPr/>
        </p:nvSpPr>
        <p:spPr>
          <a:xfrm>
            <a:off x="7229263" y="2873527"/>
            <a:ext cx="5220209" cy="248508"/>
          </a:xfrm>
          <a:prstGeom prst="rect">
            <a:avLst/>
          </a:prstGeom>
          <a:ln w="9525">
            <a:solidFill>
              <a:schemeClr val="tx1"/>
            </a:solidFill>
          </a:ln>
        </p:spPr>
        <p:style>
          <a:lnRef idx="2">
            <a:schemeClr val="accent6"/>
          </a:lnRef>
          <a:fillRef idx="1">
            <a:schemeClr val="lt1"/>
          </a:fillRef>
          <a:effectRef idx="0">
            <a:schemeClr val="accent6"/>
          </a:effectRef>
          <a:fontRef idx="minor">
            <a:schemeClr val="dk1"/>
          </a:fontRef>
        </p:style>
        <p:txBody>
          <a:bodyPr bIns="0" rtlCol="0" anchor="ctr"/>
          <a:lstStyle/>
          <a:p>
            <a:pPr algn="ct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経過措置の対象</a:t>
            </a:r>
            <a:r>
              <a:rPr kumimoji="1" lang="ja-JP" altLang="en-US" sz="1400" smtClean="0">
                <a:latin typeface="メイリオ" panose="020B0604030504040204" pitchFamily="50" charset="-128"/>
                <a:ea typeface="メイリオ" panose="020B0604030504040204" pitchFamily="50" charset="-128"/>
                <a:cs typeface="メイリオ" panose="020B0604030504040204" pitchFamily="50" charset="-128"/>
              </a:rPr>
              <a:t>となりうる飲食店</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の割合（推計）</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43" name="直線矢印コネクタ 42"/>
          <p:cNvCxnSpPr/>
          <p:nvPr/>
        </p:nvCxnSpPr>
        <p:spPr>
          <a:xfrm>
            <a:off x="12033066" y="6129285"/>
            <a:ext cx="252000" cy="0"/>
          </a:xfrm>
          <a:prstGeom prst="straightConnector1">
            <a:avLst/>
          </a:prstGeom>
          <a:ln w="12700">
            <a:solidFill>
              <a:srgbClr val="00B05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44" name="直線矢印コネクタ 43"/>
          <p:cNvCxnSpPr/>
          <p:nvPr/>
        </p:nvCxnSpPr>
        <p:spPr>
          <a:xfrm flipV="1">
            <a:off x="12058979" y="8385148"/>
            <a:ext cx="252000" cy="360497"/>
          </a:xfrm>
          <a:prstGeom prst="straightConnector1">
            <a:avLst/>
          </a:prstGeom>
          <a:ln w="12700">
            <a:solidFill>
              <a:srgbClr val="00B050"/>
            </a:solidFill>
            <a:headEnd type="none" w="med" len="med"/>
            <a:tailEnd type="none"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710466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2598420619"/>
              </p:ext>
            </p:extLst>
          </p:nvPr>
        </p:nvGraphicFramePr>
        <p:xfrm>
          <a:off x="87897" y="2841526"/>
          <a:ext cx="12607612" cy="864096"/>
        </p:xfrm>
        <a:graphic>
          <a:graphicData uri="http://schemas.openxmlformats.org/drawingml/2006/table">
            <a:tbl>
              <a:tblPr firstRow="1" bandRow="1">
                <a:tableStyleId>{5940675A-B579-460E-94D1-54222C63F5DA}</a:tableStyleId>
              </a:tblPr>
              <a:tblGrid>
                <a:gridCol w="3151903">
                  <a:extLst>
                    <a:ext uri="{9D8B030D-6E8A-4147-A177-3AD203B41FA5}">
                      <a16:colId xmlns:a16="http://schemas.microsoft.com/office/drawing/2014/main" val="20000"/>
                    </a:ext>
                  </a:extLst>
                </a:gridCol>
                <a:gridCol w="3151903">
                  <a:extLst>
                    <a:ext uri="{9D8B030D-6E8A-4147-A177-3AD203B41FA5}">
                      <a16:colId xmlns:a16="http://schemas.microsoft.com/office/drawing/2014/main" val="20001"/>
                    </a:ext>
                  </a:extLst>
                </a:gridCol>
                <a:gridCol w="2961425">
                  <a:extLst>
                    <a:ext uri="{9D8B030D-6E8A-4147-A177-3AD203B41FA5}">
                      <a16:colId xmlns:a16="http://schemas.microsoft.com/office/drawing/2014/main" val="20002"/>
                    </a:ext>
                  </a:extLst>
                </a:gridCol>
                <a:gridCol w="3342381">
                  <a:extLst>
                    <a:ext uri="{9D8B030D-6E8A-4147-A177-3AD203B41FA5}">
                      <a16:colId xmlns:a16="http://schemas.microsoft.com/office/drawing/2014/main" val="20003"/>
                    </a:ext>
                  </a:extLst>
                </a:gridCol>
              </a:tblGrid>
              <a:tr h="864096">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10000"/>
                  </a:ext>
                </a:extLst>
              </a:tr>
            </a:tbl>
          </a:graphicData>
        </a:graphic>
      </p:graphicFrame>
      <p:graphicFrame>
        <p:nvGraphicFramePr>
          <p:cNvPr id="84" name="表 83"/>
          <p:cNvGraphicFramePr>
            <a:graphicFrameLocks noGrp="1"/>
          </p:cNvGraphicFramePr>
          <p:nvPr>
            <p:extLst>
              <p:ext uri="{D42A27DB-BD31-4B8C-83A1-F6EECF244321}">
                <p14:modId xmlns:p14="http://schemas.microsoft.com/office/powerpoint/2010/main" val="2650623279"/>
              </p:ext>
            </p:extLst>
          </p:nvPr>
        </p:nvGraphicFramePr>
        <p:xfrm>
          <a:off x="82106" y="3720480"/>
          <a:ext cx="12607612" cy="5759904"/>
        </p:xfrm>
        <a:graphic>
          <a:graphicData uri="http://schemas.openxmlformats.org/drawingml/2006/table">
            <a:tbl>
              <a:tblPr firstRow="1" bandRow="1">
                <a:tableStyleId>{5940675A-B579-460E-94D1-54222C63F5DA}</a:tableStyleId>
              </a:tblPr>
              <a:tblGrid>
                <a:gridCol w="3151903">
                  <a:extLst>
                    <a:ext uri="{9D8B030D-6E8A-4147-A177-3AD203B41FA5}">
                      <a16:colId xmlns:a16="http://schemas.microsoft.com/office/drawing/2014/main" val="20000"/>
                    </a:ext>
                  </a:extLst>
                </a:gridCol>
                <a:gridCol w="3151903">
                  <a:extLst>
                    <a:ext uri="{9D8B030D-6E8A-4147-A177-3AD203B41FA5}">
                      <a16:colId xmlns:a16="http://schemas.microsoft.com/office/drawing/2014/main" val="20001"/>
                    </a:ext>
                  </a:extLst>
                </a:gridCol>
                <a:gridCol w="2967216">
                  <a:extLst>
                    <a:ext uri="{9D8B030D-6E8A-4147-A177-3AD203B41FA5}">
                      <a16:colId xmlns:a16="http://schemas.microsoft.com/office/drawing/2014/main" val="20002"/>
                    </a:ext>
                  </a:extLst>
                </a:gridCol>
                <a:gridCol w="3336590">
                  <a:extLst>
                    <a:ext uri="{9D8B030D-6E8A-4147-A177-3AD203B41FA5}">
                      <a16:colId xmlns:a16="http://schemas.microsoft.com/office/drawing/2014/main" val="20003"/>
                    </a:ext>
                  </a:extLst>
                </a:gridCol>
              </a:tblGrid>
              <a:tr h="5759904">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10000"/>
                  </a:ext>
                </a:extLst>
              </a:tr>
            </a:tbl>
          </a:graphicData>
        </a:graphic>
      </p:graphicFrame>
      <p:sp>
        <p:nvSpPr>
          <p:cNvPr id="45" name="正方形/長方形 44"/>
          <p:cNvSpPr/>
          <p:nvPr/>
        </p:nvSpPr>
        <p:spPr>
          <a:xfrm>
            <a:off x="7912" y="-23936"/>
            <a:ext cx="12801600" cy="488888"/>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45629" rIns="91258" bIns="45629" rtlCol="0" anchor="ctr"/>
          <a:lstStyle/>
          <a:p>
            <a:pPr algn="ctr" defTabSz="912482"/>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改正健康増進法における義務内容及び義務違反時の対応について</a:t>
            </a:r>
            <a:endParaRPr lang="ja-JP" altLang="en-US" sz="2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スライド番号プレースホルダー 1"/>
          <p:cNvSpPr>
            <a:spLocks noGrp="1"/>
          </p:cNvSpPr>
          <p:nvPr>
            <p:ph type="sldNum" sz="quarter" idx="12"/>
          </p:nvPr>
        </p:nvSpPr>
        <p:spPr>
          <a:xfrm>
            <a:off x="9814560" y="9113961"/>
            <a:ext cx="2987040" cy="511175"/>
          </a:xfrm>
        </p:spPr>
        <p:txBody>
          <a:bodyPr/>
          <a:lstStyle/>
          <a:p>
            <a:fld id="{32927FFD-3D24-4EC2-AEC8-E83A8D96C0AC}" type="slidenum">
              <a:rPr kumimoji="1" lang="ja-JP" altLang="en-US" smtClean="0"/>
              <a:pPr/>
              <a:t>6</a:t>
            </a:fld>
            <a:endParaRPr kumimoji="1" lang="ja-JP" altLang="en-US" dirty="0"/>
          </a:p>
        </p:txBody>
      </p:sp>
      <p:grpSp>
        <p:nvGrpSpPr>
          <p:cNvPr id="11" name="グループ化 10"/>
          <p:cNvGrpSpPr/>
          <p:nvPr/>
        </p:nvGrpSpPr>
        <p:grpSpPr>
          <a:xfrm>
            <a:off x="-7912" y="3074150"/>
            <a:ext cx="12686922" cy="669572"/>
            <a:chOff x="-7912" y="2398165"/>
            <a:chExt cx="12686922" cy="655513"/>
          </a:xfrm>
        </p:grpSpPr>
        <p:sp>
          <p:nvSpPr>
            <p:cNvPr id="71" name="正方形/長方形 70"/>
            <p:cNvSpPr/>
            <p:nvPr/>
          </p:nvSpPr>
          <p:spPr>
            <a:xfrm>
              <a:off x="-7912" y="2636151"/>
              <a:ext cx="3330063" cy="361577"/>
            </a:xfrm>
            <a:prstGeom prst="rect">
              <a:avLst/>
            </a:prstGeom>
          </p:spPr>
          <p:txBody>
            <a:bodyPr wrap="square">
              <a:spAutoFit/>
            </a:bodyPr>
            <a:lstStyle/>
            <a:p>
              <a:pPr algn="ctr"/>
              <a:r>
                <a:rPr lang="ja-JP" altLang="en-US" sz="1800" b="1" dirty="0">
                  <a:latin typeface="メイリオ" panose="020B0604030504040204" pitchFamily="50" charset="-128"/>
                  <a:ea typeface="メイリオ" panose="020B0604030504040204" pitchFamily="50" charset="-128"/>
                  <a:cs typeface="メイリオ" panose="020B0604030504040204" pitchFamily="50" charset="-128"/>
                </a:rPr>
                <a:t>①</a:t>
              </a:r>
              <a:r>
                <a:rPr lang="ja-JP" altLang="en-US" sz="1800" b="1" dirty="0" smtClean="0">
                  <a:latin typeface="メイリオ" panose="020B0604030504040204" pitchFamily="50" charset="-128"/>
                  <a:ea typeface="メイリオ" panose="020B0604030504040204" pitchFamily="50" charset="-128"/>
                  <a:cs typeface="メイリオ" panose="020B0604030504040204" pitchFamily="50" charset="-128"/>
                </a:rPr>
                <a:t>喫煙</a:t>
              </a:r>
              <a:r>
                <a:rPr lang="ja-JP" altLang="en-US" sz="1800" b="1" dirty="0">
                  <a:latin typeface="メイリオ" panose="020B0604030504040204" pitchFamily="50" charset="-128"/>
                  <a:ea typeface="メイリオ" panose="020B0604030504040204" pitchFamily="50" charset="-128"/>
                  <a:cs typeface="メイリオ" panose="020B0604030504040204" pitchFamily="50" charset="-128"/>
                </a:rPr>
                <a:t>禁止場所</a:t>
              </a:r>
              <a:r>
                <a:rPr lang="ja-JP" altLang="en-US" sz="1800" b="1" dirty="0" smtClean="0">
                  <a:latin typeface="メイリオ" panose="020B0604030504040204" pitchFamily="50" charset="-128"/>
                  <a:ea typeface="メイリオ" panose="020B0604030504040204" pitchFamily="50" charset="-128"/>
                  <a:cs typeface="メイリオ" panose="020B0604030504040204" pitchFamily="50" charset="-128"/>
                </a:rPr>
                <a:t>における喫煙</a:t>
              </a:r>
              <a:endParaRPr lang="ja-JP" altLang="en-US" sz="1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テキスト ボックス 49"/>
            <p:cNvSpPr txBox="1"/>
            <p:nvPr/>
          </p:nvSpPr>
          <p:spPr>
            <a:xfrm>
              <a:off x="3212930" y="2669347"/>
              <a:ext cx="3403894" cy="361577"/>
            </a:xfrm>
            <a:prstGeom prst="rect">
              <a:avLst/>
            </a:prstGeom>
            <a:noFill/>
          </p:spPr>
          <p:txBody>
            <a:bodyPr wrap="square" rtlCol="0">
              <a:spAutoFit/>
            </a:bodyPr>
            <a:lstStyle/>
            <a:p>
              <a:r>
                <a:rPr lang="ja-JP" altLang="en-US" sz="1800" b="1" dirty="0">
                  <a:latin typeface="メイリオ" panose="020B0604030504040204" pitchFamily="50" charset="-128"/>
                  <a:ea typeface="メイリオ" panose="020B0604030504040204" pitchFamily="50" charset="-128"/>
                  <a:cs typeface="メイリオ" panose="020B0604030504040204" pitchFamily="50" charset="-128"/>
                </a:rPr>
                <a:t>③</a:t>
              </a:r>
              <a:r>
                <a:rPr kumimoji="1" lang="ja-JP" altLang="en-US" sz="1800" b="1" dirty="0" smtClean="0">
                  <a:latin typeface="メイリオ" panose="020B0604030504040204" pitchFamily="50" charset="-128"/>
                  <a:ea typeface="メイリオ" panose="020B0604030504040204" pitchFamily="50" charset="-128"/>
                  <a:cs typeface="メイリオ" panose="020B0604030504040204" pitchFamily="50" charset="-128"/>
                </a:rPr>
                <a:t>喫煙器具、設備等の設置</a:t>
              </a:r>
              <a:endParaRPr kumimoji="1" lang="ja-JP" altLang="en-US" sz="1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5" name="テキスト ボックス 54"/>
            <p:cNvSpPr txBox="1"/>
            <p:nvPr/>
          </p:nvSpPr>
          <p:spPr>
            <a:xfrm>
              <a:off x="9319220" y="2420919"/>
              <a:ext cx="3359790" cy="632759"/>
            </a:xfrm>
            <a:prstGeom prst="rect">
              <a:avLst/>
            </a:prstGeom>
            <a:noFill/>
          </p:spPr>
          <p:txBody>
            <a:bodyPr wrap="square" rtlCol="0">
              <a:spAutoFit/>
            </a:bodyPr>
            <a:lstStyle/>
            <a:p>
              <a:r>
                <a:rPr lang="ja-JP" altLang="en-US" sz="1800" b="1" dirty="0">
                  <a:latin typeface="メイリオ" panose="020B0604030504040204" pitchFamily="50" charset="-128"/>
                  <a:ea typeface="メイリオ" panose="020B0604030504040204" pitchFamily="50" charset="-128"/>
                  <a:cs typeface="メイリオ" panose="020B0604030504040204" pitchFamily="50" charset="-128"/>
                </a:rPr>
                <a:t>④</a:t>
              </a:r>
              <a:r>
                <a:rPr lang="en-US" altLang="ja-JP" sz="1800" b="1" dirty="0" smtClean="0">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800" b="1" dirty="0" smtClean="0">
                  <a:latin typeface="メイリオ" panose="020B0604030504040204" pitchFamily="50" charset="-128"/>
                  <a:ea typeface="メイリオ" panose="020B0604030504040204" pitchFamily="50" charset="-128"/>
                  <a:cs typeface="メイリオ" panose="020B0604030504040204" pitchFamily="50" charset="-128"/>
                </a:rPr>
                <a:t>歳未満の者を喫煙室に</a:t>
              </a:r>
              <a:endParaRPr lang="en-US" altLang="ja-JP" sz="1800" b="1"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8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b="1" dirty="0" smtClean="0">
                  <a:latin typeface="メイリオ" panose="020B0604030504040204" pitchFamily="50" charset="-128"/>
                  <a:ea typeface="メイリオ" panose="020B0604030504040204" pitchFamily="50" charset="-128"/>
                  <a:cs typeface="メイリオ" panose="020B0604030504040204" pitchFamily="50" charset="-128"/>
                </a:rPr>
                <a:t>立ち入らせる</a:t>
              </a:r>
              <a:endParaRPr kumimoji="1" lang="ja-JP" altLang="en-US" sz="1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6" name="テキスト ボックス 55"/>
            <p:cNvSpPr txBox="1"/>
            <p:nvPr/>
          </p:nvSpPr>
          <p:spPr>
            <a:xfrm>
              <a:off x="6193027" y="2398165"/>
              <a:ext cx="3240360" cy="632760"/>
            </a:xfrm>
            <a:prstGeom prst="rect">
              <a:avLst/>
            </a:prstGeom>
            <a:noFill/>
          </p:spPr>
          <p:txBody>
            <a:bodyPr wrap="square" rtlCol="0">
              <a:spAutoFit/>
            </a:bodyPr>
            <a:lstStyle/>
            <a:p>
              <a:pPr algn="ctr"/>
              <a:r>
                <a:rPr lang="ja-JP" altLang="en-US" sz="1800" b="1" dirty="0" smtClean="0">
                  <a:latin typeface="メイリオ" panose="020B0604030504040204" pitchFamily="50" charset="-128"/>
                  <a:ea typeface="メイリオ" panose="020B0604030504040204" pitchFamily="50" charset="-128"/>
                  <a:cs typeface="メイリオ" panose="020B0604030504040204" pitchFamily="50" charset="-128"/>
                </a:rPr>
                <a:t>②紛らわしい標識の掲示、</a:t>
              </a:r>
              <a:endParaRPr lang="en-US" altLang="ja-JP" sz="18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800" b="1" dirty="0" smtClean="0">
                  <a:latin typeface="メイリオ" panose="020B0604030504040204" pitchFamily="50" charset="-128"/>
                  <a:ea typeface="メイリオ" panose="020B0604030504040204" pitchFamily="50" charset="-128"/>
                  <a:cs typeface="メイリオ" panose="020B0604030504040204" pitchFamily="50" charset="-128"/>
                </a:rPr>
                <a:t>標識の汚損等</a:t>
              </a:r>
              <a:endParaRPr kumimoji="1" lang="ja-JP" altLang="en-US" sz="1800" b="1"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10" name="グループ化 9"/>
          <p:cNvGrpSpPr/>
          <p:nvPr/>
        </p:nvGrpSpPr>
        <p:grpSpPr>
          <a:xfrm>
            <a:off x="136104" y="3814396"/>
            <a:ext cx="12504805" cy="5594716"/>
            <a:chOff x="162202" y="3864918"/>
            <a:chExt cx="12504805" cy="5594716"/>
          </a:xfrm>
        </p:grpSpPr>
        <p:sp>
          <p:nvSpPr>
            <p:cNvPr id="77" name="下矢印 76"/>
            <p:cNvSpPr/>
            <p:nvPr/>
          </p:nvSpPr>
          <p:spPr>
            <a:xfrm>
              <a:off x="277535" y="8332943"/>
              <a:ext cx="506641" cy="76823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9" name="グループ化 8"/>
            <p:cNvGrpSpPr/>
            <p:nvPr/>
          </p:nvGrpSpPr>
          <p:grpSpPr>
            <a:xfrm>
              <a:off x="162202" y="3864918"/>
              <a:ext cx="12504805" cy="5594716"/>
              <a:chOff x="162202" y="3896856"/>
              <a:chExt cx="12504805" cy="5594716"/>
            </a:xfrm>
          </p:grpSpPr>
          <p:sp>
            <p:nvSpPr>
              <p:cNvPr id="73" name="下矢印 72"/>
              <p:cNvSpPr/>
              <p:nvPr/>
            </p:nvSpPr>
            <p:spPr>
              <a:xfrm>
                <a:off x="264875" y="6236404"/>
                <a:ext cx="506641" cy="15885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4" name="下矢印 73"/>
              <p:cNvSpPr/>
              <p:nvPr/>
            </p:nvSpPr>
            <p:spPr>
              <a:xfrm>
                <a:off x="4313463" y="6230280"/>
                <a:ext cx="506641" cy="6431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1" name="テキスト ボックス 80"/>
              <p:cNvSpPr txBox="1"/>
              <p:nvPr/>
            </p:nvSpPr>
            <p:spPr>
              <a:xfrm>
                <a:off x="4837290" y="6290266"/>
                <a:ext cx="1632255" cy="523220"/>
              </a:xfrm>
              <a:prstGeom prst="rect">
                <a:avLst/>
              </a:prstGeom>
              <a:noFill/>
            </p:spPr>
            <p:txBody>
              <a:bodyPr wrap="square" rtlCol="0">
                <a:spAutoFit/>
              </a:bodyPr>
              <a:lstStyle/>
              <a:p>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改善が見られない場合</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8" name="グループ化 7"/>
              <p:cNvGrpSpPr/>
              <p:nvPr/>
            </p:nvGrpSpPr>
            <p:grpSpPr>
              <a:xfrm>
                <a:off x="162202" y="3896856"/>
                <a:ext cx="12504805" cy="5594716"/>
                <a:chOff x="162202" y="3864918"/>
                <a:chExt cx="12504805" cy="5594716"/>
              </a:xfrm>
            </p:grpSpPr>
            <p:sp>
              <p:nvSpPr>
                <p:cNvPr id="57" name="テキスト ボックス 56"/>
                <p:cNvSpPr txBox="1"/>
                <p:nvPr/>
              </p:nvSpPr>
              <p:spPr>
                <a:xfrm>
                  <a:off x="3431277" y="6837015"/>
                  <a:ext cx="2822922" cy="584775"/>
                </a:xfrm>
                <a:prstGeom prst="rect">
                  <a:avLst/>
                </a:prstGeom>
                <a:noFill/>
                <a:ln w="28575">
                  <a:solidFill>
                    <a:schemeClr val="tx1"/>
                  </a:solidFill>
                </a:ln>
              </p:spPr>
              <p:txBody>
                <a:bodyPr wrap="square" rtlCol="0">
                  <a:spAutoFit/>
                </a:bodyPr>
                <a:lstStyle/>
                <a:p>
                  <a:pPr algn="ctr"/>
                  <a:r>
                    <a:rPr lang="ja-JP" altLang="en-US" sz="1600" u="sng" dirty="0" smtClean="0">
                      <a:latin typeface="メイリオ" panose="020B0604030504040204" pitchFamily="50" charset="-128"/>
                      <a:ea typeface="メイリオ" panose="020B0604030504040204" pitchFamily="50" charset="-128"/>
                      <a:cs typeface="メイリオ" panose="020B0604030504040204" pitchFamily="50" charset="-128"/>
                    </a:rPr>
                    <a:t>都道府県知事等</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が</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勧告</a:t>
                  </a:r>
                  <a:r>
                    <a:rPr lang="ja-JP" altLang="en-US"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5" name="下矢印 74"/>
                <p:cNvSpPr/>
                <p:nvPr/>
              </p:nvSpPr>
              <p:spPr>
                <a:xfrm>
                  <a:off x="3330554" y="7407786"/>
                  <a:ext cx="506641" cy="58587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6" name="下矢印 75"/>
                <p:cNvSpPr/>
                <p:nvPr/>
              </p:nvSpPr>
              <p:spPr>
                <a:xfrm>
                  <a:off x="7363002" y="6204466"/>
                  <a:ext cx="506641" cy="28967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9" name="下矢印 78"/>
                <p:cNvSpPr/>
                <p:nvPr/>
              </p:nvSpPr>
              <p:spPr>
                <a:xfrm>
                  <a:off x="3451722" y="8332943"/>
                  <a:ext cx="506641" cy="7682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2" name="テキスト ボックス 81"/>
                <p:cNvSpPr txBox="1"/>
                <p:nvPr/>
              </p:nvSpPr>
              <p:spPr>
                <a:xfrm>
                  <a:off x="7735365" y="7269778"/>
                  <a:ext cx="1725608" cy="523220"/>
                </a:xfrm>
                <a:prstGeom prst="rect">
                  <a:avLst/>
                </a:prstGeom>
                <a:noFill/>
              </p:spPr>
              <p:txBody>
                <a:bodyPr wrap="square" rtlCol="0">
                  <a:spAutoFit/>
                </a:bodyPr>
                <a:lstStyle/>
                <a:p>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改善が見られない場合</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3" name="テキスト ボックス 82"/>
                <p:cNvSpPr txBox="1"/>
                <p:nvPr/>
              </p:nvSpPr>
              <p:spPr>
                <a:xfrm>
                  <a:off x="4083494" y="7984951"/>
                  <a:ext cx="2265941" cy="584775"/>
                </a:xfrm>
                <a:prstGeom prst="rect">
                  <a:avLst/>
                </a:prstGeom>
                <a:noFill/>
                <a:ln w="28575">
                  <a:solidFill>
                    <a:schemeClr val="tx1"/>
                  </a:solidFill>
                </a:ln>
              </p:spPr>
              <p:txBody>
                <a:bodyPr wrap="square" rtlCol="0">
                  <a:spAutoFit/>
                </a:bodyPr>
                <a:lstStyle/>
                <a:p>
                  <a:pPr algn="ctr"/>
                  <a:r>
                    <a:rPr lang="ja-JP" altLang="en-US" sz="1600" u="sng" dirty="0" smtClean="0">
                      <a:latin typeface="メイリオ" panose="020B0604030504040204" pitchFamily="50" charset="-128"/>
                      <a:ea typeface="メイリオ" panose="020B0604030504040204" pitchFamily="50" charset="-128"/>
                      <a:cs typeface="メイリオ" panose="020B0604030504040204" pitchFamily="50" charset="-128"/>
                    </a:rPr>
                    <a:t>都道府県知事等</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が</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公表</a:t>
                  </a:r>
                  <a:r>
                    <a:rPr lang="ja-JP" altLang="en-US"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6" name="下矢印 85"/>
                <p:cNvSpPr/>
                <p:nvPr/>
              </p:nvSpPr>
              <p:spPr>
                <a:xfrm>
                  <a:off x="4336097" y="7415594"/>
                  <a:ext cx="506641" cy="5441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7" name="テキスト ボックス 86"/>
                <p:cNvSpPr txBox="1"/>
                <p:nvPr/>
              </p:nvSpPr>
              <p:spPr>
                <a:xfrm>
                  <a:off x="4842738" y="7408887"/>
                  <a:ext cx="1632255" cy="523220"/>
                </a:xfrm>
                <a:prstGeom prst="rect">
                  <a:avLst/>
                </a:prstGeom>
                <a:noFill/>
              </p:spPr>
              <p:txBody>
                <a:bodyPr wrap="square" rtlCol="0">
                  <a:spAutoFit/>
                </a:bodyPr>
                <a:lstStyle/>
                <a:p>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改善が見られない場合</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162202" y="3864918"/>
                  <a:ext cx="12504805" cy="5594716"/>
                  <a:chOff x="162202" y="3864918"/>
                  <a:chExt cx="12504805" cy="5594716"/>
                </a:xfrm>
              </p:grpSpPr>
              <p:grpSp>
                <p:nvGrpSpPr>
                  <p:cNvPr id="5" name="グループ化 4"/>
                  <p:cNvGrpSpPr/>
                  <p:nvPr/>
                </p:nvGrpSpPr>
                <p:grpSpPr>
                  <a:xfrm>
                    <a:off x="162202" y="4482371"/>
                    <a:ext cx="12504805" cy="4977263"/>
                    <a:chOff x="162202" y="4482371"/>
                    <a:chExt cx="12504805" cy="4977263"/>
                  </a:xfrm>
                </p:grpSpPr>
                <p:sp>
                  <p:nvSpPr>
                    <p:cNvPr id="7" name="テキスト ボックス 6"/>
                    <p:cNvSpPr txBox="1"/>
                    <p:nvPr/>
                  </p:nvSpPr>
                  <p:spPr>
                    <a:xfrm>
                      <a:off x="162202" y="4482371"/>
                      <a:ext cx="2745955" cy="584775"/>
                    </a:xfrm>
                    <a:prstGeom prst="rect">
                      <a:avLst/>
                    </a:prstGeom>
                    <a:noFill/>
                    <a:ln w="28575">
                      <a:solidFill>
                        <a:schemeClr val="tx1"/>
                      </a:solidFill>
                    </a:ln>
                  </p:spPr>
                  <p:txBody>
                    <a:bodyPr wrap="square" rtlCol="0">
                      <a:spAutoFit/>
                    </a:bodyPr>
                    <a:lstStyle/>
                    <a:p>
                      <a:pPr algn="ctr"/>
                      <a:r>
                        <a:rPr kumimoji="1" lang="ja-JP" altLang="en-US" sz="1600" u="sng" dirty="0" smtClean="0">
                          <a:latin typeface="メイリオ" panose="020B0604030504040204" pitchFamily="50" charset="-128"/>
                          <a:ea typeface="メイリオ" panose="020B0604030504040204" pitchFamily="50" charset="-128"/>
                          <a:cs typeface="メイリオ" panose="020B0604030504040204" pitchFamily="50" charset="-128"/>
                        </a:rPr>
                        <a:t>管理権原者等</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が</a:t>
                      </a:r>
                      <a:endPar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喫煙の中止等を求める</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177388" y="5854908"/>
                      <a:ext cx="12489619" cy="338554"/>
                    </a:xfrm>
                    <a:prstGeom prst="rect">
                      <a:avLst/>
                    </a:prstGeom>
                    <a:solidFill>
                      <a:schemeClr val="bg1"/>
                    </a:solidFill>
                    <a:ln w="28575">
                      <a:solidFill>
                        <a:schemeClr val="tx1"/>
                      </a:solidFill>
                    </a:ln>
                  </p:spPr>
                  <p:txBody>
                    <a:bodyPr wrap="square" rtlCol="0">
                      <a:spAutoFit/>
                    </a:bodyPr>
                    <a:lstStyle/>
                    <a:p>
                      <a:pPr algn="ctr"/>
                      <a:r>
                        <a:rPr lang="ja-JP" altLang="en-US" sz="1600" u="sng" dirty="0" smtClean="0">
                          <a:latin typeface="メイリオ" panose="020B0604030504040204" pitchFamily="50" charset="-128"/>
                          <a:ea typeface="メイリオ" panose="020B0604030504040204" pitchFamily="50" charset="-128"/>
                          <a:cs typeface="メイリオ" panose="020B0604030504040204" pitchFamily="50" charset="-128"/>
                        </a:rPr>
                        <a:t>都道府県知事等</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が</a:t>
                      </a:r>
                      <a:r>
                        <a:rPr lang="ja-JP" altLang="en-US"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「指導」</a:t>
                      </a:r>
                      <a:endParaRPr kumimoji="1" lang="ja-JP" altLang="en-US"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下矢印 14"/>
                    <p:cNvSpPr/>
                    <p:nvPr/>
                  </p:nvSpPr>
                  <p:spPr>
                    <a:xfrm>
                      <a:off x="280120" y="5067146"/>
                      <a:ext cx="506641"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テキスト ボックス 16"/>
                    <p:cNvSpPr txBox="1"/>
                    <p:nvPr/>
                  </p:nvSpPr>
                  <p:spPr>
                    <a:xfrm>
                      <a:off x="735410" y="5202451"/>
                      <a:ext cx="2742045" cy="523220"/>
                    </a:xfrm>
                    <a:prstGeom prst="rect">
                      <a:avLst/>
                    </a:prstGeom>
                    <a:noFill/>
                  </p:spPr>
                  <p:txBody>
                    <a:bodyPr wrap="square" rtlCol="0">
                      <a:spAutoFit/>
                    </a:bodyPr>
                    <a:lstStyle/>
                    <a:p>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改善が見られない場合</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都道府県知事等に通報</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テキスト ボックス 19"/>
                    <p:cNvSpPr txBox="1"/>
                    <p:nvPr/>
                  </p:nvSpPr>
                  <p:spPr>
                    <a:xfrm>
                      <a:off x="196630" y="7993662"/>
                      <a:ext cx="3727246" cy="338554"/>
                    </a:xfrm>
                    <a:prstGeom prst="rect">
                      <a:avLst/>
                    </a:prstGeom>
                    <a:solidFill>
                      <a:schemeClr val="bg1"/>
                    </a:solidFill>
                    <a:ln w="28575">
                      <a:solidFill>
                        <a:schemeClr val="tx1"/>
                      </a:solidFill>
                    </a:ln>
                  </p:spPr>
                  <p:txBody>
                    <a:bodyPr wrap="square" rtlCol="0">
                      <a:spAutoFit/>
                    </a:bodyPr>
                    <a:lstStyle/>
                    <a:p>
                      <a:pPr algn="ctr"/>
                      <a:r>
                        <a:rPr lang="ja-JP" altLang="en-US" sz="1600" u="sng" dirty="0" smtClean="0">
                          <a:latin typeface="メイリオ" panose="020B0604030504040204" pitchFamily="50" charset="-128"/>
                          <a:ea typeface="メイリオ" panose="020B0604030504040204" pitchFamily="50" charset="-128"/>
                          <a:cs typeface="メイリオ" panose="020B0604030504040204" pitchFamily="50" charset="-128"/>
                        </a:rPr>
                        <a:t>都道府県知事等</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が</a:t>
                      </a:r>
                      <a:r>
                        <a:rPr lang="ja-JP" altLang="en-US"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「命令」</a:t>
                      </a:r>
                      <a:endParaRPr kumimoji="1" lang="ja-JP" altLang="en-US"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テキスト ボックス 20"/>
                    <p:cNvSpPr txBox="1"/>
                    <p:nvPr/>
                  </p:nvSpPr>
                  <p:spPr>
                    <a:xfrm>
                      <a:off x="162205" y="9121080"/>
                      <a:ext cx="9000997" cy="338554"/>
                    </a:xfrm>
                    <a:prstGeom prst="rect">
                      <a:avLst/>
                    </a:prstGeom>
                    <a:solidFill>
                      <a:schemeClr val="bg1"/>
                    </a:solidFill>
                    <a:ln w="28575">
                      <a:solidFill>
                        <a:schemeClr val="tx1"/>
                      </a:solidFill>
                    </a:ln>
                  </p:spPr>
                  <p:txBody>
                    <a:bodyPr wrap="square" rtlCol="0">
                      <a:spAutoFit/>
                    </a:bodyPr>
                    <a:lstStyle/>
                    <a:p>
                      <a:pPr algn="ctr"/>
                      <a:r>
                        <a:rPr lang="ja-JP" altLang="en-US"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「罰則の適用」（過料）</a:t>
                      </a:r>
                      <a:r>
                        <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都道府県知事等が地方裁判所に通知</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テキスト ボックス 23"/>
                    <p:cNvSpPr txBox="1"/>
                    <p:nvPr/>
                  </p:nvSpPr>
                  <p:spPr>
                    <a:xfrm>
                      <a:off x="738266" y="8424673"/>
                      <a:ext cx="2114329" cy="307777"/>
                    </a:xfrm>
                    <a:prstGeom prst="rect">
                      <a:avLst/>
                    </a:prstGeom>
                    <a:solidFill>
                      <a:schemeClr val="bg1"/>
                    </a:solidFill>
                  </p:spPr>
                  <p:txBody>
                    <a:bodyPr wrap="square" rtlCol="0">
                      <a:spAutoFit/>
                    </a:bodyPr>
                    <a:lstStyle/>
                    <a:p>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改善が見られない場合</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テキスト ボックス 26"/>
                    <p:cNvSpPr txBox="1"/>
                    <p:nvPr/>
                  </p:nvSpPr>
                  <p:spPr>
                    <a:xfrm>
                      <a:off x="683306" y="6798709"/>
                      <a:ext cx="2224851" cy="307777"/>
                    </a:xfrm>
                    <a:prstGeom prst="rect">
                      <a:avLst/>
                    </a:prstGeom>
                    <a:noFill/>
                  </p:spPr>
                  <p:txBody>
                    <a:bodyPr wrap="square" rtlCol="0">
                      <a:spAutoFit/>
                    </a:bodyPr>
                    <a:lstStyle/>
                    <a:p>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改善が見られない場合</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78" name="テキスト ボックス 77"/>
                  <p:cNvSpPr txBox="1"/>
                  <p:nvPr/>
                </p:nvSpPr>
                <p:spPr>
                  <a:xfrm>
                    <a:off x="162206" y="3864918"/>
                    <a:ext cx="12504801" cy="338554"/>
                  </a:xfrm>
                  <a:prstGeom prst="rect">
                    <a:avLst/>
                  </a:prstGeom>
                  <a:pattFill prst="pct25">
                    <a:fgClr>
                      <a:srgbClr val="FF0000"/>
                    </a:fgClr>
                    <a:bgClr>
                      <a:schemeClr val="bg1"/>
                    </a:bgClr>
                  </a:pattFill>
                  <a:ln w="28575">
                    <a:solidFill>
                      <a:schemeClr val="tx1"/>
                    </a:solidFill>
                  </a:ln>
                </p:spPr>
                <p:txBody>
                  <a:bodyPr wrap="square" rtlCol="0">
                    <a:spAutoFit/>
                  </a:bodyPr>
                  <a:lstStyle/>
                  <a:p>
                    <a:pPr algn="ct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u="sng" dirty="0" smtClean="0">
                        <a:latin typeface="メイリオ" panose="020B0604030504040204" pitchFamily="50" charset="-128"/>
                        <a:ea typeface="メイリオ" panose="020B0604030504040204" pitchFamily="50" charset="-128"/>
                        <a:cs typeface="メイリオ" panose="020B0604030504040204" pitchFamily="50" charset="-128"/>
                      </a:rPr>
                      <a:t>違反が発覚</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都道府県等に住民からの相談窓口を設置。</a:t>
                    </a:r>
                    <a:endParaRPr kumimoji="1" lang="ja-JP" altLang="en-US"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0" name="下矢印 79"/>
                  <p:cNvSpPr/>
                  <p:nvPr/>
                </p:nvSpPr>
                <p:spPr>
                  <a:xfrm>
                    <a:off x="421551" y="4239880"/>
                    <a:ext cx="506641" cy="1791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5" name="下矢印 84"/>
                  <p:cNvSpPr/>
                  <p:nvPr/>
                </p:nvSpPr>
                <p:spPr>
                  <a:xfrm>
                    <a:off x="4321741" y="4239880"/>
                    <a:ext cx="506641" cy="16044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8" name="下矢印 87"/>
                  <p:cNvSpPr/>
                  <p:nvPr/>
                </p:nvSpPr>
                <p:spPr>
                  <a:xfrm>
                    <a:off x="10730500" y="4239880"/>
                    <a:ext cx="506641" cy="15473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メイリオ" panose="020B0604030504040204" pitchFamily="50" charset="-128"/>
                      <a:ea typeface="メイリオ" panose="020B0604030504040204" pitchFamily="50" charset="-128"/>
                      <a:cs typeface="メイリオ" panose="020B0604030504040204" pitchFamily="50" charset="-128"/>
                    </a:endParaRPr>
                  </a:p>
                </p:txBody>
              </p:sp>
            </p:grpSp>
          </p:grpSp>
        </p:grpSp>
      </p:grpSp>
      <p:sp>
        <p:nvSpPr>
          <p:cNvPr id="3" name="テキスト ボックス 2"/>
          <p:cNvSpPr txBox="1"/>
          <p:nvPr/>
        </p:nvSpPr>
        <p:spPr>
          <a:xfrm>
            <a:off x="128498" y="2888215"/>
            <a:ext cx="1787453" cy="369332"/>
          </a:xfrm>
          <a:prstGeom prst="rect">
            <a:avLst/>
          </a:prstGeom>
          <a:noFill/>
        </p:spPr>
        <p:txBody>
          <a:bodyPr wrap="square" rtlCol="0">
            <a:spAutoFit/>
          </a:bodyPr>
          <a:lstStyle/>
          <a:p>
            <a:r>
              <a:rPr kumimoji="1" lang="en-US" altLang="ja-JP" sz="1800" dirty="0" smtClean="0"/>
              <a:t>【</a:t>
            </a:r>
            <a:r>
              <a:rPr kumimoji="1" lang="ja-JP" altLang="en-US" sz="1800" dirty="0" smtClean="0"/>
              <a:t>全ての者</a:t>
            </a:r>
            <a:r>
              <a:rPr kumimoji="1" lang="en-US" altLang="ja-JP" sz="1800" dirty="0" smtClean="0"/>
              <a:t>】</a:t>
            </a:r>
            <a:endParaRPr kumimoji="1" lang="ja-JP" altLang="en-US" sz="1800" dirty="0"/>
          </a:p>
        </p:txBody>
      </p:sp>
      <p:sp>
        <p:nvSpPr>
          <p:cNvPr id="46" name="テキスト ボックス 45"/>
          <p:cNvSpPr txBox="1"/>
          <p:nvPr/>
        </p:nvSpPr>
        <p:spPr>
          <a:xfrm>
            <a:off x="3329112" y="2898763"/>
            <a:ext cx="1991568" cy="369332"/>
          </a:xfrm>
          <a:prstGeom prst="rect">
            <a:avLst/>
          </a:prstGeom>
          <a:noFill/>
        </p:spPr>
        <p:txBody>
          <a:bodyPr wrap="square" rtlCol="0">
            <a:spAutoFit/>
          </a:bodyPr>
          <a:lstStyle/>
          <a:p>
            <a:r>
              <a:rPr kumimoji="1" lang="en-US" altLang="ja-JP" sz="1800" dirty="0" smtClean="0"/>
              <a:t>【</a:t>
            </a:r>
            <a:r>
              <a:rPr lang="ja-JP" altLang="en-US" sz="1800" dirty="0" smtClean="0"/>
              <a:t>管理権原者等</a:t>
            </a:r>
            <a:r>
              <a:rPr kumimoji="1" lang="en-US" altLang="ja-JP" sz="1800" dirty="0" smtClean="0"/>
              <a:t>】</a:t>
            </a:r>
            <a:endParaRPr kumimoji="1" lang="ja-JP" altLang="en-US" sz="1800" dirty="0"/>
          </a:p>
        </p:txBody>
      </p:sp>
      <p:sp>
        <p:nvSpPr>
          <p:cNvPr id="47" name="テキスト ボックス 46"/>
          <p:cNvSpPr txBox="1"/>
          <p:nvPr/>
        </p:nvSpPr>
        <p:spPr>
          <a:xfrm>
            <a:off x="9517750" y="2806438"/>
            <a:ext cx="2234833" cy="369332"/>
          </a:xfrm>
          <a:prstGeom prst="rect">
            <a:avLst/>
          </a:prstGeom>
          <a:noFill/>
        </p:spPr>
        <p:txBody>
          <a:bodyPr wrap="square" rtlCol="0">
            <a:spAutoFit/>
          </a:bodyPr>
          <a:lstStyle/>
          <a:p>
            <a:r>
              <a:rPr kumimoji="1" lang="en-US" altLang="ja-JP" sz="1800" dirty="0" smtClean="0"/>
              <a:t>【</a:t>
            </a:r>
            <a:r>
              <a:rPr lang="ja-JP" altLang="en-US" sz="1800" dirty="0" smtClean="0"/>
              <a:t>管理権原者等</a:t>
            </a:r>
            <a:r>
              <a:rPr kumimoji="1" lang="en-US" altLang="ja-JP" sz="1800" dirty="0" smtClean="0"/>
              <a:t>】</a:t>
            </a:r>
            <a:endParaRPr kumimoji="1" lang="ja-JP" altLang="en-US" sz="1800" dirty="0"/>
          </a:p>
        </p:txBody>
      </p:sp>
      <p:sp>
        <p:nvSpPr>
          <p:cNvPr id="49" name="テキスト ボックス 48"/>
          <p:cNvSpPr txBox="1"/>
          <p:nvPr/>
        </p:nvSpPr>
        <p:spPr>
          <a:xfrm>
            <a:off x="6475393" y="2806438"/>
            <a:ext cx="2086053" cy="369332"/>
          </a:xfrm>
          <a:prstGeom prst="rect">
            <a:avLst/>
          </a:prstGeom>
          <a:noFill/>
        </p:spPr>
        <p:txBody>
          <a:bodyPr wrap="square" rtlCol="0">
            <a:spAutoFit/>
          </a:bodyPr>
          <a:lstStyle/>
          <a:p>
            <a:r>
              <a:rPr kumimoji="1" lang="en-US" altLang="ja-JP" sz="1800" dirty="0" smtClean="0"/>
              <a:t>【</a:t>
            </a:r>
            <a:r>
              <a:rPr kumimoji="1" lang="ja-JP" altLang="en-US" sz="1800" dirty="0" smtClean="0"/>
              <a:t>全ての者</a:t>
            </a:r>
            <a:r>
              <a:rPr kumimoji="1" lang="en-US" altLang="ja-JP" sz="1800" dirty="0" smtClean="0"/>
              <a:t>】</a:t>
            </a:r>
            <a:endParaRPr kumimoji="1" lang="ja-JP" altLang="en-US" sz="1800" dirty="0"/>
          </a:p>
        </p:txBody>
      </p:sp>
      <p:sp>
        <p:nvSpPr>
          <p:cNvPr id="51" name="テキスト ボックス 50"/>
          <p:cNvSpPr txBox="1"/>
          <p:nvPr/>
        </p:nvSpPr>
        <p:spPr>
          <a:xfrm>
            <a:off x="3716479" y="7403921"/>
            <a:ext cx="824206" cy="276999"/>
          </a:xfrm>
          <a:prstGeom prst="rect">
            <a:avLst/>
          </a:prstGeom>
          <a:noFill/>
        </p:spPr>
        <p:txBody>
          <a:bodyPr wrap="square" rtlCol="0">
            <a:spAutoFit/>
          </a:bodyPr>
          <a:lstStyle/>
          <a:p>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and/or</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下矢印 51"/>
          <p:cNvSpPr/>
          <p:nvPr/>
        </p:nvSpPr>
        <p:spPr>
          <a:xfrm>
            <a:off x="7336904" y="4189358"/>
            <a:ext cx="506641" cy="15473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3" name="テキスト ボックス 52"/>
          <p:cNvSpPr txBox="1"/>
          <p:nvPr/>
        </p:nvSpPr>
        <p:spPr>
          <a:xfrm>
            <a:off x="128498" y="498671"/>
            <a:ext cx="12519050" cy="1787205"/>
          </a:xfrm>
          <a:prstGeom prst="rect">
            <a:avLst/>
          </a:prstGeom>
          <a:noFill/>
          <a:ln>
            <a:solidFill>
              <a:schemeClr val="tx1"/>
            </a:solidFill>
          </a:ln>
        </p:spPr>
        <p:txBody>
          <a:bodyPr wrap="square" lIns="122191" tIns="96214" rIns="122191" bIns="48107" rtlCol="0">
            <a:spAutoFit/>
          </a:bodyPr>
          <a:lstStyle/>
          <a:p>
            <a:pPr marL="240534" indent="-610956">
              <a:lnSpc>
                <a:spcPts val="2000"/>
              </a:lnSpc>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改正健康増進法に</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おいては</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、以下の義務を課すこととしている。</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40534" indent="-610956">
              <a:lnSpc>
                <a:spcPts val="2000"/>
              </a:lnSpc>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全ての者</a:t>
            </a:r>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①喫煙禁止場所における喫煙の禁止、②紛らわしい標識の掲示、標識の汚損等の禁止</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40534" indent="-610956">
              <a:lnSpc>
                <a:spcPts val="2000"/>
              </a:lnSpc>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施設等の管理権原者等</a:t>
            </a:r>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③喫煙禁止場所での喫煙器具、設備等の設置禁止</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225800" indent="-3225800">
              <a:lnSpc>
                <a:spcPts val="2000"/>
              </a:lnSpc>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④喫煙室内へ</a:t>
            </a:r>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歳未満の者を立ち入らせないこと　等</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40534" indent="-610956">
              <a:lnSpc>
                <a:spcPts val="2405"/>
              </a:lnSpc>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義務に違反する場合については、まず</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は「指導」を行うことにより対応する</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。指導</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に従わない場合等</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には、</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義務違反の内容に応じて勧告・命令等を行い</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、改善が見られない場合</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に限って、罰則（過料）を適用</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する。</a:t>
            </a:r>
            <a:endParaRPr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8" name="テキスト ボックス 57"/>
          <p:cNvSpPr txBox="1"/>
          <p:nvPr/>
        </p:nvSpPr>
        <p:spPr>
          <a:xfrm>
            <a:off x="9377714" y="6435005"/>
            <a:ext cx="3359790" cy="954107"/>
          </a:xfrm>
          <a:prstGeom prst="rect">
            <a:avLst/>
          </a:prstGeom>
          <a:noFill/>
        </p:spPr>
        <p:txBody>
          <a:bodyPr wrap="square" rtlCol="0">
            <a:spAutoFit/>
          </a:bodyPr>
          <a:lstStyle/>
          <a:p>
            <a:pPr marL="177800" indent="-177800"/>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違反</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があった際には</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、都道府県</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知事等の指導によって改善を</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図る。</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7800" indent="-177800"/>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歳未満の者が受動喫煙をしている場合に相談</a:t>
            </a:r>
            <a:r>
              <a:rPr lang="ja-JP" altLang="en-US" sz="1400" smtClean="0">
                <a:latin typeface="メイリオ" panose="020B0604030504040204" pitchFamily="50" charset="-128"/>
                <a:ea typeface="メイリオ" panose="020B0604030504040204" pitchFamily="50" charset="-128"/>
                <a:cs typeface="メイリオ" panose="020B0604030504040204" pitchFamily="50" charset="-128"/>
              </a:rPr>
              <a:t>窓口で受付け</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9" name="テキスト ボックス 58"/>
          <p:cNvSpPr txBox="1"/>
          <p:nvPr/>
        </p:nvSpPr>
        <p:spPr>
          <a:xfrm>
            <a:off x="-7912" y="2457772"/>
            <a:ext cx="2742045" cy="369332"/>
          </a:xfrm>
          <a:prstGeom prst="rect">
            <a:avLst/>
          </a:prstGeom>
          <a:noFill/>
        </p:spPr>
        <p:txBody>
          <a:bodyPr wrap="square" rtlCol="0">
            <a:spAutoFit/>
          </a:bodyPr>
          <a:lstStyle/>
          <a:p>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＜義務違反時の対応＞</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3295599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288983" y="667342"/>
            <a:ext cx="12376513" cy="1332191"/>
          </a:xfrm>
          <a:prstGeom prst="rect">
            <a:avLst/>
          </a:prstGeom>
          <a:ln/>
        </p:spPr>
        <p:style>
          <a:lnRef idx="2">
            <a:schemeClr val="dk1"/>
          </a:lnRef>
          <a:fillRef idx="1">
            <a:schemeClr val="lt1"/>
          </a:fillRef>
          <a:effectRef idx="0">
            <a:schemeClr val="dk1"/>
          </a:effectRef>
          <a:fontRef idx="minor">
            <a:schemeClr val="dk1"/>
          </a:fontRef>
        </p:style>
        <p:txBody>
          <a:bodyPr lIns="122191" tIns="61096" rIns="122191" bIns="61096" rtlCol="0" anchor="ctr"/>
          <a:lstStyle/>
          <a:p>
            <a:pPr algn="ct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p:cNvSpPr txBox="1"/>
          <p:nvPr/>
        </p:nvSpPr>
        <p:spPr>
          <a:xfrm>
            <a:off x="201544" y="696144"/>
            <a:ext cx="12319936" cy="1231381"/>
          </a:xfrm>
          <a:prstGeom prst="rect">
            <a:avLst/>
          </a:prstGeom>
          <a:noFill/>
          <a:ln>
            <a:noFill/>
          </a:ln>
        </p:spPr>
        <p:txBody>
          <a:bodyPr wrap="square" lIns="122191" tIns="61096" rIns="122191" bIns="61096" rtlCol="0">
            <a:spAutoFit/>
          </a:bodyPr>
          <a:lstStyle/>
          <a:p>
            <a:pPr marL="216000" indent="-216000" algn="just"/>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　多数の者が利用する施設等では、施設等の類型・場所ごとに禁煙措置や喫煙場所の特定を行うこととするが、喫煙可能場所のある施設の従業員の「望まない</a:t>
            </a:r>
            <a:r>
              <a:rPr lang="ja-JP" altLang="ja-JP" dirty="0" smtClean="0">
                <a:latin typeface="メイリオ" panose="020B0604030504040204" pitchFamily="50" charset="-128"/>
                <a:ea typeface="メイリオ" panose="020B0604030504040204" pitchFamily="50" charset="-128"/>
                <a:cs typeface="メイリオ" panose="020B0604030504040204" pitchFamily="50" charset="-128"/>
              </a:rPr>
              <a:t>受動喫煙</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dirty="0" smtClean="0">
                <a:latin typeface="メイリオ" panose="020B0604030504040204" pitchFamily="50" charset="-128"/>
                <a:ea typeface="メイリオ" panose="020B0604030504040204" pitchFamily="50" charset="-128"/>
                <a:cs typeface="メイリオ" panose="020B0604030504040204" pitchFamily="50" charset="-128"/>
              </a:rPr>
              <a:t>を防止する</a:t>
            </a:r>
            <a:r>
              <a:rPr lang="ja-JP" altLang="ja-JP" dirty="0">
                <a:latin typeface="メイリオ" panose="020B0604030504040204" pitchFamily="50" charset="-128"/>
                <a:ea typeface="メイリオ" panose="020B0604030504040204" pitchFamily="50" charset="-128"/>
                <a:cs typeface="メイリオ" panose="020B0604030504040204" pitchFamily="50" charset="-128"/>
              </a:rPr>
              <a:t>ため、以下の施策を講ずる。</a:t>
            </a: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テキスト ボックス 24"/>
          <p:cNvSpPr txBox="1"/>
          <p:nvPr/>
        </p:nvSpPr>
        <p:spPr>
          <a:xfrm>
            <a:off x="352128" y="2208312"/>
            <a:ext cx="12313368" cy="1359621"/>
          </a:xfrm>
          <a:prstGeom prst="rect">
            <a:avLst/>
          </a:prstGeom>
          <a:noFill/>
        </p:spPr>
        <p:txBody>
          <a:bodyPr wrap="square" lIns="122191" tIns="61096" rIns="122191" bIns="61096" rtlCol="0">
            <a:spAutoFit/>
          </a:bodyPr>
          <a:lstStyle/>
          <a:p>
            <a:r>
              <a:rPr lang="ja-JP" altLang="ja-JP" b="1" dirty="0">
                <a:latin typeface="メイリオ" panose="020B0604030504040204" pitchFamily="50" charset="-128"/>
                <a:ea typeface="メイリオ" panose="020B0604030504040204" pitchFamily="50" charset="-128"/>
                <a:cs typeface="メイリオ" panose="020B0604030504040204" pitchFamily="50" charset="-128"/>
              </a:rPr>
              <a:t>１　</a:t>
            </a: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20</a:t>
            </a:r>
            <a:r>
              <a:rPr lang="ja-JP" altLang="ja-JP" b="1" dirty="0">
                <a:latin typeface="メイリオ" panose="020B0604030504040204" pitchFamily="50" charset="-128"/>
                <a:ea typeface="メイリオ" panose="020B0604030504040204" pitchFamily="50" charset="-128"/>
                <a:cs typeface="メイリオ" panose="020B0604030504040204" pitchFamily="50" charset="-128"/>
              </a:rPr>
              <a:t>歳未満</a:t>
            </a:r>
            <a:r>
              <a:rPr lang="ja-JP" altLang="ja-JP" b="1"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者（</a:t>
            </a:r>
            <a:r>
              <a:rPr lang="ja-JP" altLang="ja-JP" b="1" dirty="0" smtClean="0">
                <a:latin typeface="メイリオ" panose="020B0604030504040204" pitchFamily="50" charset="-128"/>
                <a:ea typeface="メイリオ" panose="020B0604030504040204" pitchFamily="50" charset="-128"/>
                <a:cs typeface="メイリオ" panose="020B0604030504040204" pitchFamily="50" charset="-128"/>
              </a:rPr>
              <a:t>従業員</a:t>
            </a: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含む）</a:t>
            </a:r>
            <a:r>
              <a:rPr lang="ja-JP" altLang="ja-JP" b="1" dirty="0" smtClean="0">
                <a:latin typeface="メイリオ" panose="020B0604030504040204" pitchFamily="50" charset="-128"/>
                <a:ea typeface="メイリオ" panose="020B0604030504040204" pitchFamily="50" charset="-128"/>
                <a:cs typeface="メイリオ" panose="020B0604030504040204" pitchFamily="50" charset="-128"/>
              </a:rPr>
              <a:t>の立入禁止</a:t>
            </a:r>
            <a:endPar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000"/>
              </a:lnSpc>
            </a:pPr>
            <a:endParaRPr lang="ja-JP" altLang="ja-JP"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　多数の者が利用する施設等の</a:t>
            </a:r>
            <a:r>
              <a:rPr lang="ja-JP" altLang="ja-JP" dirty="0" smtClean="0">
                <a:latin typeface="メイリオ" panose="020B0604030504040204" pitchFamily="50" charset="-128"/>
                <a:ea typeface="メイリオ" panose="020B0604030504040204" pitchFamily="50" charset="-128"/>
                <a:cs typeface="メイリオ" panose="020B0604030504040204" pitchFamily="50" charset="-128"/>
              </a:rPr>
              <a:t>管理権</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原</a:t>
            </a:r>
            <a:r>
              <a:rPr lang="ja-JP" altLang="ja-JP" dirty="0" smtClean="0">
                <a:latin typeface="メイリオ" panose="020B0604030504040204" pitchFamily="50" charset="-128"/>
                <a:ea typeface="メイリオ" panose="020B0604030504040204" pitchFamily="50" charset="-128"/>
                <a:cs typeface="メイリオ" panose="020B0604030504040204" pitchFamily="50" charset="-128"/>
              </a:rPr>
              <a:t>者</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等</a:t>
            </a:r>
            <a:r>
              <a:rPr lang="ja-JP" altLang="ja-JP" dirty="0" smtClean="0">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dirty="0">
                <a:latin typeface="メイリオ" panose="020B0604030504040204" pitchFamily="50" charset="-128"/>
                <a:ea typeface="メイリオ" panose="020B0604030504040204" pitchFamily="50" charset="-128"/>
                <a:cs typeface="メイリオ" panose="020B0604030504040204" pitchFamily="50" charset="-128"/>
              </a:rPr>
              <a:t>20</a:t>
            </a:r>
            <a:r>
              <a:rPr lang="ja-JP" altLang="ja-JP" dirty="0">
                <a:latin typeface="メイリオ" panose="020B0604030504040204" pitchFamily="50" charset="-128"/>
                <a:ea typeface="メイリオ" panose="020B0604030504040204" pitchFamily="50" charset="-128"/>
                <a:cs typeface="メイリオ" panose="020B0604030504040204" pitchFamily="50" charset="-128"/>
              </a:rPr>
              <a:t>歳未満の</a:t>
            </a:r>
            <a:r>
              <a:rPr lang="ja-JP" altLang="ja-JP" dirty="0" smtClean="0">
                <a:latin typeface="メイリオ" panose="020B0604030504040204" pitchFamily="50" charset="-128"/>
                <a:ea typeface="メイリオ" panose="020B0604030504040204" pitchFamily="50" charset="-128"/>
                <a:cs typeface="メイリオ" panose="020B0604030504040204" pitchFamily="50" charset="-128"/>
              </a:rPr>
              <a:t>者</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（従業員を含む）</a:t>
            </a:r>
            <a:r>
              <a:rPr lang="ja-JP" altLang="ja-JP" dirty="0" smtClean="0">
                <a:latin typeface="メイリオ" panose="020B0604030504040204" pitchFamily="50" charset="-128"/>
                <a:ea typeface="メイリオ" panose="020B0604030504040204" pitchFamily="50" charset="-128"/>
                <a:cs typeface="メイリオ" panose="020B0604030504040204" pitchFamily="50" charset="-128"/>
              </a:rPr>
              <a:t>を喫煙可能</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場所</a:t>
            </a:r>
            <a:r>
              <a:rPr lang="ja-JP" altLang="ja-JP" dirty="0" smtClean="0">
                <a:latin typeface="メイリオ" panose="020B0604030504040204" pitchFamily="50" charset="-128"/>
                <a:ea typeface="メイリオ" panose="020B0604030504040204" pitchFamily="50" charset="-128"/>
                <a:cs typeface="メイリオ" panose="020B0604030504040204" pitchFamily="50" charset="-128"/>
              </a:rPr>
              <a:t>に</a:t>
            </a:r>
            <a:r>
              <a:rPr lang="ja-JP" altLang="ja-JP" dirty="0">
                <a:latin typeface="メイリオ" panose="020B0604030504040204" pitchFamily="50" charset="-128"/>
                <a:ea typeface="メイリオ" panose="020B0604030504040204" pitchFamily="50" charset="-128"/>
                <a:cs typeface="メイリオ" panose="020B0604030504040204" pitchFamily="50" charset="-128"/>
              </a:rPr>
              <a:t>立ち入らせてはならないこととする</a:t>
            </a:r>
            <a:r>
              <a:rPr lang="ja-JP" altLang="ja-JP"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テキスト ボックス 25"/>
          <p:cNvSpPr txBox="1"/>
          <p:nvPr/>
        </p:nvSpPr>
        <p:spPr>
          <a:xfrm>
            <a:off x="352128" y="3360440"/>
            <a:ext cx="12190400" cy="5545382"/>
          </a:xfrm>
          <a:prstGeom prst="rect">
            <a:avLst/>
          </a:prstGeom>
          <a:noFill/>
        </p:spPr>
        <p:txBody>
          <a:bodyPr wrap="square" lIns="122191" tIns="61096" rIns="122191" bIns="61096" rtlCol="0">
            <a:spAutoFit/>
          </a:bodyPr>
          <a:lstStyle/>
          <a:p>
            <a:endPar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２　</a:t>
            </a:r>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関係者</a:t>
            </a: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による受動喫煙防止</a:t>
            </a:r>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のため</a:t>
            </a: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の措置</a:t>
            </a:r>
            <a:endPar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000"/>
              </a:lnSpc>
            </a:pPr>
            <a:endPar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関係者（</a:t>
            </a:r>
            <a:r>
              <a:rPr lang="en-US" altLang="ja-JP"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）に受動喫煙を防止するための措置を講ずる</a:t>
            </a:r>
            <a:r>
              <a:rPr lang="ja-JP" altLang="ja-JP" dirty="0" smtClean="0">
                <a:latin typeface="メイリオ" panose="020B0604030504040204" pitchFamily="50" charset="-128"/>
                <a:ea typeface="メイリオ" panose="020B0604030504040204" pitchFamily="50" charset="-128"/>
                <a:cs typeface="メイリオ" panose="020B0604030504040204" pitchFamily="50" charset="-128"/>
              </a:rPr>
              <a:t>努力義務等を</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設ける。その上で、これらの努力義務等に基づく対応の具体例を国の</a:t>
            </a:r>
            <a:r>
              <a:rPr lang="ja-JP" altLang="ja-JP" dirty="0" smtClean="0">
                <a:latin typeface="メイリオ" panose="020B0604030504040204" pitchFamily="50" charset="-128"/>
                <a:ea typeface="メイリオ" panose="020B0604030504040204" pitchFamily="50" charset="-128"/>
                <a:cs typeface="メイリオ" panose="020B0604030504040204" pitchFamily="50" charset="-128"/>
              </a:rPr>
              <a:t>ガイドラインにより</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示</a:t>
            </a:r>
            <a:r>
              <a:rPr lang="ja-JP" altLang="ja-JP" dirty="0" smtClean="0">
                <a:latin typeface="メイリオ" panose="020B0604030504040204" pitchFamily="50" charset="-128"/>
                <a:ea typeface="メイリオ" panose="020B0604030504040204" pitchFamily="50" charset="-128"/>
                <a:cs typeface="メイリオ" panose="020B0604030504040204" pitchFamily="50" charset="-128"/>
              </a:rPr>
              <a:t>し</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て</a:t>
            </a:r>
            <a:r>
              <a:rPr lang="ja-JP" altLang="ja-JP" dirty="0" smtClean="0">
                <a:latin typeface="メイリオ" panose="020B0604030504040204" pitchFamily="50" charset="-128"/>
                <a:ea typeface="メイリオ" panose="020B0604030504040204" pitchFamily="50" charset="-128"/>
                <a:cs typeface="メイリオ" panose="020B0604030504040204" pitchFamily="50" charset="-128"/>
              </a:rPr>
              <a:t>助言指導を行うとともに、助成金等により</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その</a:t>
            </a:r>
            <a:r>
              <a:rPr lang="ja-JP" altLang="ja-JP" dirty="0" smtClean="0">
                <a:latin typeface="メイリオ" panose="020B0604030504040204" pitchFamily="50" charset="-128"/>
                <a:ea typeface="メイリオ" panose="020B0604030504040204" pitchFamily="50" charset="-128"/>
                <a:cs typeface="メイリオ" panose="020B0604030504040204" pitchFamily="50" charset="-128"/>
              </a:rPr>
              <a:t>取組を支援する。</a:t>
            </a:r>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a:p>
            <a:pPr algn="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上記１</a:t>
            </a:r>
            <a:r>
              <a:rPr lang="ja-JP" altLang="en-US" sz="160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600" smtClean="0">
                <a:latin typeface="メイリオ" panose="020B0604030504040204" pitchFamily="50" charset="-128"/>
                <a:ea typeface="メイリオ" panose="020B0604030504040204" pitchFamily="50" charset="-128"/>
                <a:cs typeface="メイリオ" panose="020B0604030504040204" pitchFamily="50" charset="-128"/>
              </a:rPr>
              <a:t>施設等の</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管理権原者等及び事業者その他の関係者</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また</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、従業員の募集を行う者に対しては、どのような受動喫煙対策を講じているかについて、募集や求人申込みの際に明示する義務を課すこととする</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今回の法律とは別</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に関係省令等により措置</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参考）　ガイドラインに盛り込む</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措置の例</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600" dirty="0">
                <a:latin typeface="メイリオ" panose="020B0604030504040204" pitchFamily="50" charset="-128"/>
                <a:ea typeface="メイリオ" panose="020B0604030504040204" pitchFamily="50" charset="-128"/>
                <a:cs typeface="メイリオ" panose="020B0604030504040204" pitchFamily="50" charset="-128"/>
              </a:rPr>
              <a:t>① 喫煙室や排気装置の設置などハード面の対策と助成金等利用可能な支援策の概要</a:t>
            </a:r>
          </a:p>
          <a:p>
            <a:pPr marL="354013" indent="-354013" fontAlgn="base" hangingPunct="0"/>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600" dirty="0">
                <a:latin typeface="メイリオ" panose="020B0604030504040204" pitchFamily="50" charset="-128"/>
                <a:ea typeface="メイリオ" panose="020B0604030504040204" pitchFamily="50" charset="-128"/>
                <a:cs typeface="メイリオ" panose="020B0604030504040204" pitchFamily="50" charset="-128"/>
              </a:rPr>
              <a:t>② 勤務シフト・店内レイアウト・サービス提供方法の工夫、従業員への受動喫煙防止対策の周知（モデル労働条件通知書等の活用）など</a:t>
            </a:r>
            <a:r>
              <a:rPr lang="ja-JP" altLang="ja-JP" sz="1600" dirty="0" smtClean="0">
                <a:latin typeface="メイリオ" panose="020B0604030504040204" pitchFamily="50" charset="-128"/>
                <a:ea typeface="メイリオ" panose="020B0604030504040204" pitchFamily="50" charset="-128"/>
                <a:cs typeface="メイリオ" panose="020B0604030504040204" pitchFamily="50" charset="-128"/>
              </a:rPr>
              <a:t>ソフト面</a:t>
            </a:r>
            <a:r>
              <a:rPr lang="ja-JP" altLang="ja-JP" sz="1600" dirty="0">
                <a:latin typeface="メイリオ" panose="020B0604030504040204" pitchFamily="50" charset="-128"/>
                <a:ea typeface="メイリオ" panose="020B0604030504040204" pitchFamily="50" charset="-128"/>
                <a:cs typeface="メイリオ" panose="020B0604030504040204" pitchFamily="50" charset="-128"/>
              </a:rPr>
              <a:t>の対策と相談窓口等利用可能な支援策の概要</a:t>
            </a: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600" dirty="0" smtClean="0">
                <a:latin typeface="メイリオ" panose="020B0604030504040204" pitchFamily="50" charset="-128"/>
                <a:ea typeface="メイリオ" panose="020B0604030504040204" pitchFamily="50" charset="-128"/>
                <a:cs typeface="メイリオ" panose="020B0604030504040204" pitchFamily="50" charset="-128"/>
              </a:rPr>
              <a:t>③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従業員</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の募集や</a:t>
            </a:r>
            <a:r>
              <a:rPr lang="ja-JP" altLang="ja-JP" sz="1600" dirty="0">
                <a:latin typeface="メイリオ" panose="020B0604030504040204" pitchFamily="50" charset="-128"/>
                <a:ea typeface="メイリオ" panose="020B0604030504040204" pitchFamily="50" charset="-128"/>
                <a:cs typeface="メイリオ" panose="020B0604030504040204" pitchFamily="50" charset="-128"/>
              </a:rPr>
              <a:t>求人</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申込みの際に</a:t>
            </a:r>
            <a:r>
              <a:rPr lang="ja-JP" altLang="ja-JP" sz="1600" dirty="0">
                <a:latin typeface="メイリオ" panose="020B0604030504040204" pitchFamily="50" charset="-128"/>
                <a:ea typeface="メイリオ" panose="020B0604030504040204" pitchFamily="50" charset="-128"/>
                <a:cs typeface="メイリオ" panose="020B0604030504040204" pitchFamily="50" charset="-128"/>
              </a:rPr>
              <a:t>受動喫煙対策</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の内容</a:t>
            </a:r>
            <a:r>
              <a:rPr lang="ja-JP" altLang="ja-JP" sz="1600" dirty="0">
                <a:latin typeface="メイリオ" panose="020B0604030504040204" pitchFamily="50" charset="-128"/>
                <a:ea typeface="メイリオ" panose="020B0604030504040204" pitchFamily="50" charset="-128"/>
                <a:cs typeface="メイリオ" panose="020B0604030504040204" pitchFamily="50" charset="-128"/>
              </a:rPr>
              <a:t>について</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明示す</a:t>
            </a:r>
            <a:r>
              <a:rPr lang="ja-JP" altLang="ja-JP" sz="1600" dirty="0">
                <a:latin typeface="メイリオ" panose="020B0604030504040204" pitchFamily="50" charset="-128"/>
                <a:ea typeface="メイリオ" panose="020B0604030504040204" pitchFamily="50" charset="-128"/>
                <a:cs typeface="メイリオ" panose="020B0604030504040204" pitchFamily="50" charset="-128"/>
              </a:rPr>
              <a:t>る等、従業員になろうとする者等</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の保護のための</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措置</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32927FFD-3D24-4EC2-AEC8-E83A8D96C0AC}" type="slidenum">
              <a:rPr kumimoji="1" lang="ja-JP" altLang="en-US" smtClean="0"/>
              <a:pPr/>
              <a:t>7</a:t>
            </a:fld>
            <a:endParaRPr kumimoji="1" lang="ja-JP" altLang="en-US"/>
          </a:p>
        </p:txBody>
      </p:sp>
      <p:sp>
        <p:nvSpPr>
          <p:cNvPr id="11" name="正方形/長方形 10"/>
          <p:cNvSpPr/>
          <p:nvPr/>
        </p:nvSpPr>
        <p:spPr>
          <a:xfrm>
            <a:off x="7962" y="-9078"/>
            <a:ext cx="12801600" cy="488888"/>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45629" rIns="91258" bIns="45629" rtlCol="0" anchor="ctr"/>
          <a:lstStyle/>
          <a:p>
            <a:pPr algn="ctr" defTabSz="912482"/>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従業員に対する受動喫煙対策について</a:t>
            </a:r>
            <a:endParaRPr lang="ja-JP" altLang="en-US" sz="2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3063079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 name="表 31"/>
          <p:cNvGraphicFramePr>
            <a:graphicFrameLocks noGrp="1"/>
          </p:cNvGraphicFramePr>
          <p:nvPr>
            <p:extLst>
              <p:ext uri="{D42A27DB-BD31-4B8C-83A1-F6EECF244321}">
                <p14:modId xmlns:p14="http://schemas.microsoft.com/office/powerpoint/2010/main" val="518224907"/>
              </p:ext>
            </p:extLst>
          </p:nvPr>
        </p:nvGraphicFramePr>
        <p:xfrm>
          <a:off x="98004" y="1889113"/>
          <a:ext cx="12564000" cy="5963248"/>
        </p:xfrm>
        <a:graphic>
          <a:graphicData uri="http://schemas.openxmlformats.org/drawingml/2006/table">
            <a:tbl>
              <a:tblPr firstRow="1" bandRow="1">
                <a:tableStyleId>{5C22544A-7EE6-4342-B048-85BDC9FD1C3A}</a:tableStyleId>
              </a:tblPr>
              <a:tblGrid>
                <a:gridCol w="3710508">
                  <a:extLst>
                    <a:ext uri="{9D8B030D-6E8A-4147-A177-3AD203B41FA5}">
                      <a16:colId xmlns:a16="http://schemas.microsoft.com/office/drawing/2014/main" val="20000"/>
                    </a:ext>
                  </a:extLst>
                </a:gridCol>
                <a:gridCol w="4392488">
                  <a:extLst>
                    <a:ext uri="{9D8B030D-6E8A-4147-A177-3AD203B41FA5}">
                      <a16:colId xmlns:a16="http://schemas.microsoft.com/office/drawing/2014/main" val="20001"/>
                    </a:ext>
                  </a:extLst>
                </a:gridCol>
                <a:gridCol w="4461004">
                  <a:extLst>
                    <a:ext uri="{9D8B030D-6E8A-4147-A177-3AD203B41FA5}">
                      <a16:colId xmlns:a16="http://schemas.microsoft.com/office/drawing/2014/main" val="20002"/>
                    </a:ext>
                  </a:extLst>
                </a:gridCol>
              </a:tblGrid>
              <a:tr h="1146276">
                <a:tc>
                  <a:txBody>
                    <a:bodyPr/>
                    <a:lstStyle/>
                    <a:p>
                      <a:pPr algn="ctr"/>
                      <a:r>
                        <a:rPr kumimoji="1" lang="en-US" altLang="ja-JP" sz="2200" dirty="0" smtClean="0">
                          <a:solidFill>
                            <a:schemeClr val="tx1"/>
                          </a:solidFill>
                          <a:latin typeface="ＭＳ ゴシック" panose="020B0609070205080204" pitchFamily="49" charset="-128"/>
                          <a:ea typeface="ＭＳ ゴシック" panose="020B0609070205080204" pitchFamily="49" charset="-128"/>
                        </a:rPr>
                        <a:t>2018</a:t>
                      </a:r>
                      <a:r>
                        <a:rPr kumimoji="1" lang="ja-JP" altLang="en-US" sz="2200" dirty="0" smtClean="0">
                          <a:solidFill>
                            <a:schemeClr val="tx1"/>
                          </a:solidFill>
                          <a:latin typeface="ＭＳ ゴシック" panose="020B0609070205080204" pitchFamily="49" charset="-128"/>
                          <a:ea typeface="ＭＳ ゴシック" panose="020B0609070205080204" pitchFamily="49" charset="-128"/>
                        </a:rPr>
                        <a:t>年</a:t>
                      </a:r>
                      <a:endParaRPr kumimoji="1" lang="en-US" altLang="ja-JP" sz="2200" dirty="0" smtClean="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2200" dirty="0" smtClean="0">
                          <a:solidFill>
                            <a:schemeClr val="tx1"/>
                          </a:solidFill>
                          <a:latin typeface="ＭＳ ゴシック" panose="020B0609070205080204" pitchFamily="49" charset="-128"/>
                          <a:ea typeface="ＭＳ ゴシック" panose="020B0609070205080204" pitchFamily="49" charset="-128"/>
                        </a:rPr>
                        <a:t>　　　　　　　　</a:t>
                      </a:r>
                      <a:endParaRPr kumimoji="1" lang="ja-JP" altLang="en-US" sz="2200" dirty="0">
                        <a:solidFill>
                          <a:schemeClr val="tx1"/>
                        </a:solidFill>
                        <a:latin typeface="ＭＳ ゴシック" panose="020B0609070205080204" pitchFamily="49" charset="-128"/>
                        <a:ea typeface="ＭＳ ゴシック" panose="020B0609070205080204" pitchFamily="49" charset="-128"/>
                      </a:endParaRPr>
                    </a:p>
                  </a:txBody>
                  <a:tcPr marL="128016" marR="128016" marT="64008" marB="640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en-US" altLang="ja-JP" sz="2200" dirty="0" smtClean="0">
                          <a:solidFill>
                            <a:schemeClr val="tx1"/>
                          </a:solidFill>
                          <a:latin typeface="ＭＳ ゴシック" panose="020B0609070205080204" pitchFamily="49" charset="-128"/>
                          <a:ea typeface="ＭＳ ゴシック" panose="020B0609070205080204" pitchFamily="49" charset="-128"/>
                        </a:rPr>
                        <a:t>2019</a:t>
                      </a:r>
                      <a:r>
                        <a:rPr kumimoji="1" lang="ja-JP" altLang="en-US" sz="2200" dirty="0" smtClean="0">
                          <a:solidFill>
                            <a:schemeClr val="tx1"/>
                          </a:solidFill>
                          <a:latin typeface="ＭＳ ゴシック" panose="020B0609070205080204" pitchFamily="49" charset="-128"/>
                          <a:ea typeface="ＭＳ ゴシック" panose="020B0609070205080204" pitchFamily="49" charset="-128"/>
                        </a:rPr>
                        <a:t>年</a:t>
                      </a:r>
                      <a:endParaRPr kumimoji="1" lang="en-US" altLang="ja-JP" sz="2200" dirty="0" smtClean="0">
                        <a:solidFill>
                          <a:schemeClr val="tx1"/>
                        </a:solidFill>
                        <a:latin typeface="ＭＳ ゴシック" panose="020B0609070205080204" pitchFamily="49" charset="-128"/>
                        <a:ea typeface="ＭＳ ゴシック" panose="020B0609070205080204" pitchFamily="49" charset="-128"/>
                      </a:endParaRPr>
                    </a:p>
                    <a:p>
                      <a:pPr algn="l"/>
                      <a:endParaRPr kumimoji="1" lang="en-US" altLang="ja-JP" sz="2200" dirty="0" smtClean="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2200" dirty="0" smtClean="0">
                          <a:solidFill>
                            <a:schemeClr val="tx1"/>
                          </a:solidFill>
                          <a:latin typeface="ＭＳ ゴシック" panose="020B0609070205080204" pitchFamily="49" charset="-128"/>
                          <a:ea typeface="ＭＳ ゴシック" panose="020B0609070205080204" pitchFamily="49" charset="-128"/>
                        </a:rPr>
                        <a:t>　 　　夏頃</a:t>
                      </a:r>
                      <a:r>
                        <a:rPr kumimoji="1" lang="ja-JP" altLang="en-US" sz="2200" baseline="0" dirty="0" smtClean="0">
                          <a:solidFill>
                            <a:schemeClr val="tx1"/>
                          </a:solidFill>
                          <a:latin typeface="ＭＳ ゴシック" panose="020B0609070205080204" pitchFamily="49" charset="-128"/>
                          <a:ea typeface="ＭＳ ゴシック" panose="020B0609070205080204" pitchFamily="49" charset="-128"/>
                        </a:rPr>
                        <a:t> 　</a:t>
                      </a:r>
                      <a:r>
                        <a:rPr kumimoji="1" lang="ja-JP" altLang="en-US" sz="2200" dirty="0" smtClean="0">
                          <a:solidFill>
                            <a:schemeClr val="tx1"/>
                          </a:solidFill>
                          <a:latin typeface="ＭＳ ゴシック" panose="020B0609070205080204" pitchFamily="49" charset="-128"/>
                          <a:ea typeface="ＭＳ ゴシック" panose="020B0609070205080204" pitchFamily="49" charset="-128"/>
                        </a:rPr>
                        <a:t>９月</a:t>
                      </a:r>
                      <a:r>
                        <a:rPr kumimoji="1" lang="ja-JP" altLang="en-US" sz="1500" dirty="0" smtClean="0">
                          <a:solidFill>
                            <a:schemeClr val="tx1"/>
                          </a:solidFill>
                          <a:latin typeface="ＭＳ ゴシック" panose="020B0609070205080204" pitchFamily="49" charset="-128"/>
                          <a:ea typeface="ＭＳ ゴシック" panose="020B0609070205080204" pitchFamily="49" charset="-128"/>
                        </a:rPr>
                        <a:t>（ラグビーＷ杯）</a:t>
                      </a:r>
                      <a:endParaRPr kumimoji="1" lang="ja-JP" altLang="en-US" sz="1500" dirty="0">
                        <a:solidFill>
                          <a:schemeClr val="tx1"/>
                        </a:solidFill>
                        <a:latin typeface="ＭＳ ゴシック" panose="020B0609070205080204" pitchFamily="49" charset="-128"/>
                        <a:ea typeface="ＭＳ ゴシック" panose="020B0609070205080204" pitchFamily="49" charset="-128"/>
                      </a:endParaRPr>
                    </a:p>
                  </a:txBody>
                  <a:tcPr marL="128016" marR="128016" marT="64008" marB="640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en-US" altLang="ja-JP" sz="2200" dirty="0" smtClean="0">
                          <a:solidFill>
                            <a:schemeClr val="tx1"/>
                          </a:solidFill>
                          <a:latin typeface="ＭＳ ゴシック" panose="020B0609070205080204" pitchFamily="49" charset="-128"/>
                          <a:ea typeface="ＭＳ ゴシック" panose="020B0609070205080204" pitchFamily="49" charset="-128"/>
                        </a:rPr>
                        <a:t>2020</a:t>
                      </a:r>
                      <a:r>
                        <a:rPr kumimoji="1" lang="ja-JP" altLang="en-US" sz="2200" dirty="0" smtClean="0">
                          <a:solidFill>
                            <a:schemeClr val="tx1"/>
                          </a:solidFill>
                          <a:latin typeface="ＭＳ ゴシック" panose="020B0609070205080204" pitchFamily="49" charset="-128"/>
                          <a:ea typeface="ＭＳ ゴシック" panose="020B0609070205080204" pitchFamily="49" charset="-128"/>
                        </a:rPr>
                        <a:t>年</a:t>
                      </a:r>
                      <a:endParaRPr kumimoji="1" lang="en-US" altLang="ja-JP" sz="2200" dirty="0" smtClean="0">
                        <a:solidFill>
                          <a:schemeClr val="tx1"/>
                        </a:solidFill>
                        <a:latin typeface="ＭＳ ゴシック" panose="020B0609070205080204" pitchFamily="49" charset="-128"/>
                        <a:ea typeface="ＭＳ ゴシック" panose="020B0609070205080204" pitchFamily="49" charset="-128"/>
                      </a:endParaRPr>
                    </a:p>
                    <a:p>
                      <a:pPr algn="l"/>
                      <a:endParaRPr kumimoji="1" lang="en-US" altLang="ja-JP" sz="2200" dirty="0" smtClean="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2200" dirty="0" smtClean="0">
                          <a:solidFill>
                            <a:schemeClr val="tx1"/>
                          </a:solidFill>
                          <a:latin typeface="ＭＳ ゴシック" panose="020B0609070205080204" pitchFamily="49" charset="-128"/>
                          <a:ea typeface="ＭＳ ゴシック" panose="020B0609070205080204" pitchFamily="49" charset="-128"/>
                        </a:rPr>
                        <a:t>４月　　　７月</a:t>
                      </a:r>
                      <a:r>
                        <a:rPr kumimoji="1" lang="ja-JP" altLang="en-US" sz="1500" dirty="0" smtClean="0">
                          <a:solidFill>
                            <a:schemeClr val="tx1"/>
                          </a:solidFill>
                          <a:latin typeface="ＭＳ ゴシック" panose="020B0609070205080204" pitchFamily="49" charset="-128"/>
                          <a:ea typeface="ＭＳ ゴシック" panose="020B0609070205080204" pitchFamily="49" charset="-128"/>
                        </a:rPr>
                        <a:t>（東京オリパラ）</a:t>
                      </a:r>
                      <a:endParaRPr kumimoji="1" lang="ja-JP" altLang="en-US" sz="1500" dirty="0">
                        <a:solidFill>
                          <a:schemeClr val="tx1"/>
                        </a:solidFill>
                        <a:latin typeface="ＭＳ ゴシック" panose="020B0609070205080204" pitchFamily="49" charset="-128"/>
                        <a:ea typeface="ＭＳ ゴシック" panose="020B0609070205080204" pitchFamily="49" charset="-128"/>
                      </a:endParaRPr>
                    </a:p>
                  </a:txBody>
                  <a:tcPr marL="128016" marR="128016" marT="64008" marB="640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4816972">
                <a:tc>
                  <a:txBody>
                    <a:bodyPr/>
                    <a:lstStyle/>
                    <a:p>
                      <a:endParaRPr kumimoji="1" lang="ja-JP" altLang="en-US" sz="3400" dirty="0"/>
                    </a:p>
                  </a:txBody>
                  <a:tcPr marL="128016" marR="128016" marT="64008" marB="640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3400" dirty="0"/>
                    </a:p>
                  </a:txBody>
                  <a:tcPr marL="128016" marR="128016" marT="64008" marB="640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3400" dirty="0"/>
                    </a:p>
                  </a:txBody>
                  <a:tcPr marL="128016" marR="128016" marT="64008" marB="640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cxnSp>
        <p:nvCxnSpPr>
          <p:cNvPr id="53" name="直線コネクタ 52"/>
          <p:cNvCxnSpPr/>
          <p:nvPr/>
        </p:nvCxnSpPr>
        <p:spPr>
          <a:xfrm>
            <a:off x="5256427" y="3144944"/>
            <a:ext cx="0" cy="47520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74" name="直線コネクタ 73"/>
          <p:cNvCxnSpPr/>
          <p:nvPr/>
        </p:nvCxnSpPr>
        <p:spPr>
          <a:xfrm>
            <a:off x="8733879" y="3069344"/>
            <a:ext cx="0" cy="48240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1" name="テキスト ボックス 60"/>
          <p:cNvSpPr txBox="1"/>
          <p:nvPr/>
        </p:nvSpPr>
        <p:spPr>
          <a:xfrm>
            <a:off x="5024944" y="2969233"/>
            <a:ext cx="545668" cy="467411"/>
          </a:xfrm>
          <a:prstGeom prst="rect">
            <a:avLst/>
          </a:prstGeom>
          <a:noFill/>
          <a:ln w="6350">
            <a:noFill/>
          </a:ln>
          <a:effectLst/>
        </p:spPr>
        <p:txBody>
          <a:bodyPr rot="0" spcFirstLastPara="0" vert="horz" wrap="square" lIns="122191" tIns="61096" rIns="122191" bIns="61096" numCol="1" spcCol="0" rtlCol="0" fromWordArt="0" anchor="t" anchorCtr="0" forceAA="0" compatLnSpc="1">
            <a:prstTxWarp prst="textNoShape">
              <a:avLst/>
            </a:prstTxWarp>
            <a:noAutofit/>
          </a:bodyPr>
          <a:lstStyle/>
          <a:p>
            <a:pPr>
              <a:lnSpc>
                <a:spcPts val="1737"/>
              </a:lnSpc>
            </a:pPr>
            <a:r>
              <a:rPr lang="ja-JP" altLang="en-US" sz="1600" kern="100" dirty="0">
                <a:solidFill>
                  <a:srgbClr val="FF0000"/>
                </a:solidFill>
                <a:latin typeface="ＭＳ ゴシック"/>
                <a:cs typeface="Times New Roman"/>
              </a:rPr>
              <a:t>▲</a:t>
            </a:r>
          </a:p>
        </p:txBody>
      </p:sp>
      <p:sp>
        <p:nvSpPr>
          <p:cNvPr id="62" name="テキスト ボックス 61"/>
          <p:cNvSpPr txBox="1"/>
          <p:nvPr/>
        </p:nvSpPr>
        <p:spPr>
          <a:xfrm>
            <a:off x="8519428" y="2969233"/>
            <a:ext cx="545668" cy="467411"/>
          </a:xfrm>
          <a:prstGeom prst="rect">
            <a:avLst/>
          </a:prstGeom>
          <a:noFill/>
          <a:ln w="6350">
            <a:noFill/>
          </a:ln>
          <a:effectLst/>
        </p:spPr>
        <p:txBody>
          <a:bodyPr rot="0" spcFirstLastPara="0" vert="horz" wrap="square" lIns="122191" tIns="61096" rIns="122191" bIns="61096" numCol="1" spcCol="0" rtlCol="0" fromWordArt="0" anchor="t" anchorCtr="0" forceAA="0" compatLnSpc="1">
            <a:prstTxWarp prst="textNoShape">
              <a:avLst/>
            </a:prstTxWarp>
            <a:noAutofit/>
          </a:bodyPr>
          <a:lstStyle/>
          <a:p>
            <a:pPr>
              <a:lnSpc>
                <a:spcPts val="1737"/>
              </a:lnSpc>
            </a:pPr>
            <a:r>
              <a:rPr lang="ja-JP" altLang="en-US" sz="1600" kern="100" dirty="0">
                <a:solidFill>
                  <a:srgbClr val="FF0000"/>
                </a:solidFill>
                <a:latin typeface="ＭＳ ゴシック"/>
                <a:cs typeface="Times New Roman"/>
              </a:rPr>
              <a:t>▲</a:t>
            </a:r>
          </a:p>
        </p:txBody>
      </p:sp>
      <p:sp>
        <p:nvSpPr>
          <p:cNvPr id="26" name="右矢印 25"/>
          <p:cNvSpPr/>
          <p:nvPr/>
        </p:nvSpPr>
        <p:spPr>
          <a:xfrm>
            <a:off x="443203" y="8112968"/>
            <a:ext cx="12119356" cy="1152128"/>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algn="ctr"/>
            <a:r>
              <a:rPr lang="ja-JP" altLang="en-US" dirty="0" smtClean="0">
                <a:solidFill>
                  <a:schemeClr val="tx1"/>
                </a:solidFill>
              </a:rPr>
              <a:t>予算や税制措置も含めた総合的な取組を進める。</a:t>
            </a:r>
            <a:endParaRPr kumimoji="1" lang="ja-JP" altLang="en-US" dirty="0">
              <a:solidFill>
                <a:schemeClr val="tx1"/>
              </a:solidFill>
            </a:endParaRPr>
          </a:p>
        </p:txBody>
      </p:sp>
      <p:sp>
        <p:nvSpPr>
          <p:cNvPr id="30" name="正方形/長方形 29"/>
          <p:cNvSpPr/>
          <p:nvPr/>
        </p:nvSpPr>
        <p:spPr>
          <a:xfrm>
            <a:off x="2208751" y="4051279"/>
            <a:ext cx="10404000" cy="105792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r>
              <a:rPr lang="ja-JP" altLang="en-US" sz="2200" dirty="0" smtClean="0">
                <a:solidFill>
                  <a:schemeClr val="tx1"/>
                </a:solidFill>
                <a:latin typeface="ＭＳ ゴシック" panose="020B0609070205080204" pitchFamily="49" charset="-128"/>
                <a:ea typeface="ＭＳ ゴシック" panose="020B0609070205080204" pitchFamily="49" charset="-128"/>
              </a:rPr>
              <a:t>一部</a:t>
            </a:r>
            <a:r>
              <a:rPr lang="ja-JP" altLang="en-US" sz="2200" dirty="0">
                <a:solidFill>
                  <a:schemeClr val="tx1"/>
                </a:solidFill>
                <a:latin typeface="ＭＳ ゴシック" panose="020B0609070205080204" pitchFamily="49" charset="-128"/>
                <a:ea typeface="ＭＳ ゴシック" panose="020B0609070205080204" pitchFamily="49" charset="-128"/>
              </a:rPr>
              <a:t>施行①（</a:t>
            </a:r>
            <a:r>
              <a:rPr lang="ja-JP" altLang="en-US" sz="2200" dirty="0" smtClean="0">
                <a:solidFill>
                  <a:schemeClr val="tx1"/>
                </a:solidFill>
                <a:latin typeface="ＭＳ ゴシック" panose="020B0609070205080204" pitchFamily="49" charset="-128"/>
                <a:ea typeface="ＭＳ ゴシック" panose="020B0609070205080204" pitchFamily="49" charset="-128"/>
              </a:rPr>
              <a:t>国及び</a:t>
            </a:r>
            <a:r>
              <a:rPr lang="ja-JP" altLang="en-US" sz="2200" dirty="0">
                <a:solidFill>
                  <a:schemeClr val="tx1"/>
                </a:solidFill>
                <a:latin typeface="ＭＳ ゴシック" panose="020B0609070205080204" pitchFamily="49" charset="-128"/>
                <a:ea typeface="ＭＳ ゴシック" panose="020B0609070205080204" pitchFamily="49" charset="-128"/>
              </a:rPr>
              <a:t>地方公共団体の</a:t>
            </a:r>
            <a:r>
              <a:rPr lang="ja-JP" altLang="en-US" sz="2200" dirty="0" smtClean="0">
                <a:solidFill>
                  <a:schemeClr val="tx1"/>
                </a:solidFill>
                <a:latin typeface="ＭＳ ゴシック" panose="020B0609070205080204" pitchFamily="49" charset="-128"/>
                <a:ea typeface="ＭＳ ゴシック" panose="020B0609070205080204" pitchFamily="49" charset="-128"/>
              </a:rPr>
              <a:t>責務等）</a:t>
            </a:r>
            <a:endParaRPr lang="en-US" altLang="ja-JP" sz="2200" dirty="0">
              <a:solidFill>
                <a:schemeClr val="tx1"/>
              </a:solidFill>
              <a:latin typeface="ＭＳ ゴシック" panose="020B0609070205080204" pitchFamily="49" charset="-128"/>
              <a:ea typeface="ＭＳ ゴシック" panose="020B0609070205080204" pitchFamily="49" charset="-128"/>
            </a:endParaRPr>
          </a:p>
          <a:p>
            <a:r>
              <a:rPr lang="ja-JP" altLang="en-US" sz="1600" dirty="0">
                <a:solidFill>
                  <a:srgbClr val="FF0000"/>
                </a:solidFill>
                <a:latin typeface="ＭＳ ゴシック" panose="020B0609070205080204" pitchFamily="49" charset="-128"/>
                <a:ea typeface="ＭＳ ゴシック" panose="020B0609070205080204" pitchFamily="49" charset="-128"/>
              </a:rPr>
              <a:t>（公布後６ヶ月以内で政令で定める日）</a:t>
            </a:r>
            <a:endParaRPr lang="ja-JP" altLang="en-US" sz="2100" dirty="0">
              <a:latin typeface="ＭＳ ゴシック" panose="020B0609070205080204" pitchFamily="49" charset="-128"/>
              <a:ea typeface="ＭＳ ゴシック" panose="020B0609070205080204" pitchFamily="49" charset="-128"/>
            </a:endParaRPr>
          </a:p>
        </p:txBody>
      </p:sp>
      <p:sp>
        <p:nvSpPr>
          <p:cNvPr id="68" name="正方形/長方形 67"/>
          <p:cNvSpPr/>
          <p:nvPr/>
        </p:nvSpPr>
        <p:spPr>
          <a:xfrm>
            <a:off x="5280774" y="5109203"/>
            <a:ext cx="7326000" cy="10584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r>
              <a:rPr lang="ja-JP" altLang="en-US" sz="2200" dirty="0" smtClean="0">
                <a:solidFill>
                  <a:schemeClr val="tx1"/>
                </a:solidFill>
                <a:latin typeface="ＭＳ ゴシック" panose="020B0609070205080204" pitchFamily="49" charset="-128"/>
                <a:ea typeface="ＭＳ ゴシック" panose="020B0609070205080204" pitchFamily="49" charset="-128"/>
              </a:rPr>
              <a:t>一部</a:t>
            </a:r>
            <a:r>
              <a:rPr lang="ja-JP" altLang="en-US" sz="2200" dirty="0">
                <a:solidFill>
                  <a:schemeClr val="tx1"/>
                </a:solidFill>
                <a:latin typeface="ＭＳ ゴシック" panose="020B0609070205080204" pitchFamily="49" charset="-128"/>
                <a:ea typeface="ＭＳ ゴシック" panose="020B0609070205080204" pitchFamily="49" charset="-128"/>
              </a:rPr>
              <a:t>施行②（学校・</a:t>
            </a:r>
            <a:r>
              <a:rPr lang="ja-JP" altLang="en-US" sz="2200" dirty="0" smtClean="0">
                <a:solidFill>
                  <a:schemeClr val="tx1"/>
                </a:solidFill>
                <a:latin typeface="ＭＳ ゴシック" panose="020B0609070205080204" pitchFamily="49" charset="-128"/>
                <a:ea typeface="ＭＳ ゴシック" panose="020B0609070205080204" pitchFamily="49" charset="-128"/>
              </a:rPr>
              <a:t>病院・児童福祉施設等、行政機関）</a:t>
            </a:r>
            <a:endParaRPr lang="en-US" altLang="ja-JP" sz="2200" dirty="0">
              <a:solidFill>
                <a:schemeClr val="tx1"/>
              </a:solidFill>
              <a:latin typeface="ＭＳ ゴシック" panose="020B0609070205080204" pitchFamily="49" charset="-128"/>
              <a:ea typeface="ＭＳ ゴシック" panose="020B0609070205080204" pitchFamily="49" charset="-128"/>
            </a:endParaRPr>
          </a:p>
          <a:p>
            <a:r>
              <a:rPr lang="ja-JP" altLang="en-US" sz="1600" dirty="0">
                <a:solidFill>
                  <a:srgbClr val="FF0000"/>
                </a:solidFill>
                <a:latin typeface="ＭＳ ゴシック" panose="020B0609070205080204" pitchFamily="49" charset="-128"/>
                <a:ea typeface="ＭＳ ゴシック" panose="020B0609070205080204" pitchFamily="49" charset="-128"/>
              </a:rPr>
              <a:t>（公布後１年６ヶ月以内で政令で定める日）</a:t>
            </a:r>
            <a:endParaRPr lang="ja-JP" altLang="en-US" sz="1600" dirty="0">
              <a:latin typeface="ＭＳ ゴシック" panose="020B0609070205080204" pitchFamily="49" charset="-128"/>
              <a:ea typeface="ＭＳ ゴシック" panose="020B0609070205080204" pitchFamily="49" charset="-128"/>
            </a:endParaRPr>
          </a:p>
        </p:txBody>
      </p:sp>
      <p:sp>
        <p:nvSpPr>
          <p:cNvPr id="70" name="正方形/長方形 69"/>
          <p:cNvSpPr/>
          <p:nvPr/>
        </p:nvSpPr>
        <p:spPr>
          <a:xfrm>
            <a:off x="8716843" y="6167838"/>
            <a:ext cx="3888000" cy="10584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r>
              <a:rPr lang="ja-JP" altLang="en-US" sz="2200" dirty="0" smtClean="0">
                <a:solidFill>
                  <a:schemeClr val="tx1"/>
                </a:solidFill>
                <a:latin typeface="ＭＳ ゴシック" panose="020B0609070205080204" pitchFamily="49" charset="-128"/>
                <a:ea typeface="ＭＳ ゴシック" panose="020B0609070205080204" pitchFamily="49" charset="-128"/>
              </a:rPr>
              <a:t>全面施行</a:t>
            </a:r>
            <a:r>
              <a:rPr lang="en-US" altLang="ja-JP" sz="2200" dirty="0" smtClean="0">
                <a:solidFill>
                  <a:schemeClr val="tx1"/>
                </a:solidFill>
                <a:latin typeface="ＭＳ ゴシック" panose="020B0609070205080204" pitchFamily="49" charset="-128"/>
                <a:ea typeface="ＭＳ ゴシック" panose="020B0609070205080204" pitchFamily="49" charset="-128"/>
              </a:rPr>
              <a:t>(</a:t>
            </a:r>
            <a:r>
              <a:rPr lang="ja-JP" altLang="en-US" sz="2200" dirty="0" smtClean="0">
                <a:solidFill>
                  <a:schemeClr val="tx1"/>
                </a:solidFill>
                <a:latin typeface="ＭＳ ゴシック" panose="020B0609070205080204" pitchFamily="49" charset="-128"/>
                <a:ea typeface="ＭＳ ゴシック" panose="020B0609070205080204" pitchFamily="49" charset="-128"/>
              </a:rPr>
              <a:t>上記以外の施設等</a:t>
            </a:r>
            <a:r>
              <a:rPr lang="en-US" altLang="ja-JP" sz="2200" dirty="0">
                <a:solidFill>
                  <a:schemeClr val="tx1"/>
                </a:solidFill>
                <a:latin typeface="ＭＳ ゴシック" panose="020B0609070205080204" pitchFamily="49" charset="-128"/>
                <a:ea typeface="ＭＳ ゴシック" panose="020B0609070205080204" pitchFamily="49" charset="-128"/>
              </a:rPr>
              <a:t>)</a:t>
            </a:r>
          </a:p>
          <a:p>
            <a:r>
              <a:rPr lang="en-US" altLang="ja-JP" sz="1600" dirty="0">
                <a:solidFill>
                  <a:srgbClr val="FF0000"/>
                </a:solidFill>
                <a:latin typeface="ＭＳ ゴシック" panose="020B0609070205080204" pitchFamily="49" charset="-128"/>
                <a:ea typeface="ＭＳ ゴシック" panose="020B0609070205080204" pitchFamily="49" charset="-128"/>
              </a:rPr>
              <a:t>2020</a:t>
            </a:r>
            <a:r>
              <a:rPr lang="ja-JP" altLang="en-US" sz="1600" dirty="0">
                <a:solidFill>
                  <a:srgbClr val="FF0000"/>
                </a:solidFill>
                <a:latin typeface="ＭＳ ゴシック" panose="020B0609070205080204" pitchFamily="49" charset="-128"/>
                <a:ea typeface="ＭＳ ゴシック" panose="020B0609070205080204" pitchFamily="49" charset="-128"/>
              </a:rPr>
              <a:t>年４月１日</a:t>
            </a:r>
            <a:endParaRPr lang="ja-JP" altLang="en-US" sz="2100" dirty="0">
              <a:solidFill>
                <a:schemeClr val="tx1"/>
              </a:solidFill>
              <a:latin typeface="ＭＳ ゴシック" panose="020B0609070205080204" pitchFamily="49" charset="-128"/>
              <a:ea typeface="ＭＳ ゴシック" panose="020B0609070205080204" pitchFamily="49" charset="-128"/>
            </a:endParaRPr>
          </a:p>
        </p:txBody>
      </p:sp>
      <p:sp>
        <p:nvSpPr>
          <p:cNvPr id="2" name="左右矢印 1"/>
          <p:cNvSpPr/>
          <p:nvPr/>
        </p:nvSpPr>
        <p:spPr>
          <a:xfrm>
            <a:off x="2208751" y="5210014"/>
            <a:ext cx="3087788" cy="957354"/>
          </a:xfrm>
          <a:prstGeom prst="leftRightArrow">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algn="ctr"/>
            <a:r>
              <a:rPr kumimoji="1" lang="ja-JP" altLang="en-US" sz="2200" dirty="0" smtClean="0">
                <a:solidFill>
                  <a:schemeClr val="tx1"/>
                </a:solidFill>
              </a:rPr>
              <a:t>事前周知</a:t>
            </a:r>
            <a:endParaRPr kumimoji="1" lang="ja-JP" altLang="en-US" sz="2200" dirty="0">
              <a:solidFill>
                <a:schemeClr val="tx1"/>
              </a:solidFill>
            </a:endParaRPr>
          </a:p>
        </p:txBody>
      </p:sp>
      <p:sp>
        <p:nvSpPr>
          <p:cNvPr id="22" name="左右矢印 21"/>
          <p:cNvSpPr/>
          <p:nvPr/>
        </p:nvSpPr>
        <p:spPr>
          <a:xfrm>
            <a:off x="2208751" y="6218126"/>
            <a:ext cx="6507617" cy="957354"/>
          </a:xfrm>
          <a:prstGeom prst="leftRightArrow">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algn="ctr"/>
            <a:r>
              <a:rPr lang="ja-JP" altLang="en-US" sz="2200" dirty="0" smtClean="0">
                <a:solidFill>
                  <a:schemeClr val="tx1"/>
                </a:solidFill>
              </a:rPr>
              <a:t>必要に応じて、喫煙専用室の工事等の準備</a:t>
            </a:r>
            <a:endParaRPr kumimoji="1" lang="ja-JP" altLang="en-US" sz="2200" dirty="0">
              <a:solidFill>
                <a:schemeClr val="tx1"/>
              </a:solidFill>
            </a:endParaRPr>
          </a:p>
        </p:txBody>
      </p:sp>
      <p:sp>
        <p:nvSpPr>
          <p:cNvPr id="29" name="正方形/長方形 28"/>
          <p:cNvSpPr/>
          <p:nvPr/>
        </p:nvSpPr>
        <p:spPr>
          <a:xfrm>
            <a:off x="58248" y="732248"/>
            <a:ext cx="12705252" cy="900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48107" rIns="36000" bIns="48107" rtlCol="0" anchor="ctr"/>
          <a:lstStyle/>
          <a:p>
            <a:pPr marL="248202" indent="-248202">
              <a:lnSpc>
                <a:spcPts val="2940"/>
              </a:lnSpc>
              <a:spcBef>
                <a:spcPts val="300"/>
              </a:spcBef>
            </a:pP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施設等の</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類型・場所に応じ、施行に必要な準備期間を考慮して、</a:t>
            </a:r>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2020</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年東京オリンピック・パラリンピックまでに段階的に施行する。</a:t>
            </a:r>
          </a:p>
        </p:txBody>
      </p:sp>
      <p:sp>
        <p:nvSpPr>
          <p:cNvPr id="20" name="正方形/長方形 19"/>
          <p:cNvSpPr/>
          <p:nvPr/>
        </p:nvSpPr>
        <p:spPr>
          <a:xfrm>
            <a:off x="7962" y="-9078"/>
            <a:ext cx="12801600" cy="488888"/>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45629" rIns="91258" bIns="45629" rtlCol="0" anchor="ctr"/>
          <a:lstStyle/>
          <a:p>
            <a:pPr algn="ctr" defTabSz="912482"/>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施行スケジュールについて</a:t>
            </a:r>
            <a:endParaRPr lang="ja-JP" altLang="en-US" sz="2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スライド番号プレースホルダー 1"/>
          <p:cNvSpPr>
            <a:spLocks noGrp="1"/>
          </p:cNvSpPr>
          <p:nvPr>
            <p:ph type="sldNum" sz="quarter" idx="12"/>
          </p:nvPr>
        </p:nvSpPr>
        <p:spPr>
          <a:xfrm>
            <a:off x="9814560" y="9113961"/>
            <a:ext cx="2987040" cy="511175"/>
          </a:xfrm>
        </p:spPr>
        <p:txBody>
          <a:bodyPr/>
          <a:lstStyle/>
          <a:p>
            <a:fld id="{32927FFD-3D24-4EC2-AEC8-E83A8D96C0AC}" type="slidenum">
              <a:rPr kumimoji="1" lang="ja-JP" altLang="en-US" smtClean="0"/>
              <a:pPr/>
              <a:t>8</a:t>
            </a:fld>
            <a:endParaRPr kumimoji="1" lang="ja-JP" altLang="en-US" dirty="0"/>
          </a:p>
        </p:txBody>
      </p:sp>
    </p:spTree>
    <p:extLst>
      <p:ext uri="{BB962C8B-B14F-4D97-AF65-F5344CB8AC3E}">
        <p14:creationId xmlns:p14="http://schemas.microsoft.com/office/powerpoint/2010/main" val="24309816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7771</TotalTime>
  <Words>1381</Words>
  <Application>Microsoft Office PowerPoint</Application>
  <PresentationFormat>A3 297x420 mm</PresentationFormat>
  <Paragraphs>283</Paragraphs>
  <Slides>8</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8</vt:i4>
      </vt:variant>
    </vt:vector>
  </HeadingPairs>
  <TitlesOfParts>
    <vt:vector size="16" baseType="lpstr">
      <vt:lpstr>ＤＦ特太ゴシック体</vt:lpstr>
      <vt:lpstr>ＭＳ Ｐゴシック</vt:lpstr>
      <vt:lpstr>ＭＳ ゴシック</vt:lpstr>
      <vt:lpstr>メイリオ</vt:lpstr>
      <vt:lpstr>Arial</vt:lpstr>
      <vt:lpstr>Calibri</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健康増進法改正案　概要</dc:title>
  <dc:creator>takashi</dc:creator>
  <cp:lastModifiedBy>長谷川 拓哉(hasegawa-takuya)</cp:lastModifiedBy>
  <cp:revision>585</cp:revision>
  <cp:lastPrinted>2018-02-20T11:47:06Z</cp:lastPrinted>
  <dcterms:modified xsi:type="dcterms:W3CDTF">2018-07-24T12:41:30Z</dcterms:modified>
</cp:coreProperties>
</file>