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8"/>
  </p:notesMasterIdLst>
  <p:handoutMasterIdLst>
    <p:handoutMasterId r:id="rId9"/>
  </p:handoutMasterIdLst>
  <p:sldIdLst>
    <p:sldId id="358" r:id="rId2"/>
    <p:sldId id="352" r:id="rId3"/>
    <p:sldId id="342" r:id="rId4"/>
    <p:sldId id="337" r:id="rId5"/>
    <p:sldId id="356" r:id="rId6"/>
    <p:sldId id="357" r:id="rId7"/>
  </p:sldIdLst>
  <p:sldSz cx="6858000" cy="9906000" type="A4"/>
  <p:notesSz cx="6807200" cy="9939338"/>
  <p:defaultTextStyle>
    <a:defPPr>
      <a:defRPr lang="ja-JP"/>
    </a:defPPr>
    <a:lvl1pPr marL="0" algn="l" defTabSz="910944" rtl="0" eaLnBrk="1" latinLnBrk="0" hangingPunct="1">
      <a:defRPr kumimoji="1" sz="1800" kern="1200">
        <a:solidFill>
          <a:schemeClr val="tx1"/>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guide id="3" orient="horz" pos="3120">
          <p15:clr>
            <a:srgbClr val="A4A3A4"/>
          </p15:clr>
        </p15:guide>
        <p15:guide id="4" pos="2160">
          <p15:clr>
            <a:srgbClr val="A4A3A4"/>
          </p15:clr>
        </p15:guide>
        <p15:guide id="5" orient="horz" pos="126">
          <p15:clr>
            <a:srgbClr val="A4A3A4"/>
          </p15:clr>
        </p15:guide>
        <p15:guide id="6" pos="4201">
          <p15:clr>
            <a:srgbClr val="A4A3A4"/>
          </p15:clr>
        </p15:guide>
        <p15:guide id="7" pos="119">
          <p15:clr>
            <a:srgbClr val="A4A3A4"/>
          </p15:clr>
        </p15:guide>
        <p15:guide id="8" pos="210">
          <p15:clr>
            <a:srgbClr val="A4A3A4"/>
          </p15:clr>
        </p15:guide>
        <p15:guide id="9" pos="411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115"/>
    <a:srgbClr val="F6E7E6"/>
    <a:srgbClr val="F6FBFC"/>
    <a:srgbClr val="FFFFDD"/>
    <a:srgbClr val="FFFFFB"/>
    <a:srgbClr val="FF3C1C"/>
    <a:srgbClr val="F90119"/>
    <a:srgbClr val="F50B43"/>
    <a:srgbClr val="FE1E33"/>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471" autoAdjust="0"/>
    <p:restoredTop sz="90468" autoAdjust="0"/>
  </p:normalViewPr>
  <p:slideViewPr>
    <p:cSldViewPr>
      <p:cViewPr varScale="1">
        <p:scale>
          <a:sx n="48" d="100"/>
          <a:sy n="48" d="100"/>
        </p:scale>
        <p:origin x="2640" y="36"/>
      </p:cViewPr>
      <p:guideLst>
        <p:guide orient="horz" pos="2160"/>
        <p:guide pos="3120"/>
        <p:guide orient="horz" pos="3120"/>
        <p:guide pos="2160"/>
        <p:guide orient="horz" pos="126"/>
        <p:guide pos="4201"/>
        <p:guide pos="119"/>
        <p:guide pos="210"/>
        <p:guide pos="411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82D75E76-A37D-476D-99C1-0657BFDEADEA}" type="datetime1">
              <a:rPr kumimoji="1" lang="ja-JP" altLang="en-US" smtClean="0"/>
              <a:t>2018/10/17</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A9748C08-9D39-4636-8C88-645E653975BA}" type="slidenum">
              <a:rPr kumimoji="1" lang="ja-JP" altLang="en-US" smtClean="0"/>
              <a:t>‹#›</a:t>
            </a:fld>
            <a:endParaRPr kumimoji="1" lang="ja-JP" altLang="en-US"/>
          </a:p>
        </p:txBody>
      </p:sp>
    </p:spTree>
    <p:extLst>
      <p:ext uri="{BB962C8B-B14F-4D97-AF65-F5344CB8AC3E}">
        <p14:creationId xmlns:p14="http://schemas.microsoft.com/office/powerpoint/2010/main" val="35070012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9574" cy="496888"/>
          </a:xfrm>
          <a:prstGeom prst="rect">
            <a:avLst/>
          </a:prstGeom>
        </p:spPr>
        <p:txBody>
          <a:bodyPr vert="horz" lIns="91384" tIns="45691" rIns="91384" bIns="45691"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1" y="1"/>
            <a:ext cx="2949574" cy="496888"/>
          </a:xfrm>
          <a:prstGeom prst="rect">
            <a:avLst/>
          </a:prstGeom>
        </p:spPr>
        <p:txBody>
          <a:bodyPr vert="horz" lIns="91384" tIns="45691" rIns="91384" bIns="45691" rtlCol="0"/>
          <a:lstStyle>
            <a:lvl1pPr algn="r">
              <a:defRPr sz="1200"/>
            </a:lvl1pPr>
          </a:lstStyle>
          <a:p>
            <a:fld id="{9AEA3A91-0E30-4F0C-9A7C-F8F286101769}" type="datetime1">
              <a:rPr kumimoji="1" lang="ja-JP" altLang="en-US" smtClean="0"/>
              <a:t>2018/10/17</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4275"/>
          </a:xfrm>
          <a:prstGeom prst="rect">
            <a:avLst/>
          </a:prstGeom>
          <a:noFill/>
          <a:ln w="12700">
            <a:solidFill>
              <a:prstClr val="black"/>
            </a:solidFill>
          </a:ln>
        </p:spPr>
        <p:txBody>
          <a:bodyPr vert="horz" lIns="91384" tIns="45691" rIns="91384" bIns="45691" rtlCol="0" anchor="ctr"/>
          <a:lstStyle/>
          <a:p>
            <a:endParaRPr lang="ja-JP" altLang="en-US" dirty="0"/>
          </a:p>
        </p:txBody>
      </p:sp>
      <p:sp>
        <p:nvSpPr>
          <p:cNvPr id="5" name="ノート プレースホルダー 4"/>
          <p:cNvSpPr>
            <a:spLocks noGrp="1"/>
          </p:cNvSpPr>
          <p:nvPr>
            <p:ph type="body" sz="quarter" idx="3"/>
          </p:nvPr>
        </p:nvSpPr>
        <p:spPr>
          <a:xfrm>
            <a:off x="681046" y="4721228"/>
            <a:ext cx="5445124" cy="4471987"/>
          </a:xfrm>
          <a:prstGeom prst="rect">
            <a:avLst/>
          </a:prstGeom>
        </p:spPr>
        <p:txBody>
          <a:bodyPr vert="horz" lIns="91384" tIns="45691" rIns="91384" bIns="456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4" cy="496887"/>
          </a:xfrm>
          <a:prstGeom prst="rect">
            <a:avLst/>
          </a:prstGeom>
        </p:spPr>
        <p:txBody>
          <a:bodyPr vert="horz" lIns="91384" tIns="45691" rIns="91384" bIns="45691"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1" y="9440866"/>
            <a:ext cx="2949574" cy="496887"/>
          </a:xfrm>
          <a:prstGeom prst="rect">
            <a:avLst/>
          </a:prstGeom>
        </p:spPr>
        <p:txBody>
          <a:bodyPr vert="horz" lIns="91384" tIns="45691" rIns="91384" bIns="45691" rtlCol="0" anchor="b"/>
          <a:lstStyle>
            <a:lvl1pPr algn="r">
              <a:defRPr sz="1200"/>
            </a:lvl1pPr>
          </a:lstStyle>
          <a:p>
            <a:fld id="{D1A510C3-E917-47D0-BF6C-37207739562A}" type="slidenum">
              <a:rPr kumimoji="1" lang="ja-JP" altLang="en-US" smtClean="0"/>
              <a:pPr/>
              <a:t>‹#›</a:t>
            </a:fld>
            <a:endParaRPr kumimoji="1" lang="ja-JP" altLang="en-US" dirty="0"/>
          </a:p>
        </p:txBody>
      </p:sp>
    </p:spTree>
    <p:extLst>
      <p:ext uri="{BB962C8B-B14F-4D97-AF65-F5344CB8AC3E}">
        <p14:creationId xmlns:p14="http://schemas.microsoft.com/office/powerpoint/2010/main" val="3929096772"/>
      </p:ext>
    </p:extLst>
  </p:cSld>
  <p:clrMap bg1="lt1" tx1="dk1" bg2="lt2" tx2="dk2" accent1="accent1" accent2="accent2" accent3="accent3" accent4="accent4" accent5="accent5" accent6="accent6" hlink="hlink" folHlink="folHlink"/>
  <p:hf hdr="0" ftr="0" dt="0"/>
  <p:notesStyle>
    <a:lvl1pPr marL="0" algn="l" defTabSz="910944" rtl="0" eaLnBrk="1" latinLnBrk="0" hangingPunct="1">
      <a:defRPr kumimoji="1" sz="1200" kern="1200">
        <a:solidFill>
          <a:schemeClr val="tx1"/>
        </a:solidFill>
        <a:latin typeface="+mn-lt"/>
        <a:ea typeface="+mn-ea"/>
        <a:cs typeface="+mn-cs"/>
      </a:defRPr>
    </a:lvl1pPr>
    <a:lvl2pPr marL="455470" algn="l" defTabSz="910944" rtl="0" eaLnBrk="1" latinLnBrk="0" hangingPunct="1">
      <a:defRPr kumimoji="1" sz="1200" kern="1200">
        <a:solidFill>
          <a:schemeClr val="tx1"/>
        </a:solidFill>
        <a:latin typeface="+mn-lt"/>
        <a:ea typeface="+mn-ea"/>
        <a:cs typeface="+mn-cs"/>
      </a:defRPr>
    </a:lvl2pPr>
    <a:lvl3pPr marL="910944" algn="l" defTabSz="910944" rtl="0" eaLnBrk="1" latinLnBrk="0" hangingPunct="1">
      <a:defRPr kumimoji="1" sz="1200" kern="1200">
        <a:solidFill>
          <a:schemeClr val="tx1"/>
        </a:solidFill>
        <a:latin typeface="+mn-lt"/>
        <a:ea typeface="+mn-ea"/>
        <a:cs typeface="+mn-cs"/>
      </a:defRPr>
    </a:lvl3pPr>
    <a:lvl4pPr marL="1366414" algn="l" defTabSz="910944" rtl="0" eaLnBrk="1" latinLnBrk="0" hangingPunct="1">
      <a:defRPr kumimoji="1" sz="1200" kern="1200">
        <a:solidFill>
          <a:schemeClr val="tx1"/>
        </a:solidFill>
        <a:latin typeface="+mn-lt"/>
        <a:ea typeface="+mn-ea"/>
        <a:cs typeface="+mn-cs"/>
      </a:defRPr>
    </a:lvl4pPr>
    <a:lvl5pPr marL="1821886" algn="l" defTabSz="910944" rtl="0" eaLnBrk="1" latinLnBrk="0" hangingPunct="1">
      <a:defRPr kumimoji="1" sz="1200" kern="1200">
        <a:solidFill>
          <a:schemeClr val="tx1"/>
        </a:solidFill>
        <a:latin typeface="+mn-lt"/>
        <a:ea typeface="+mn-ea"/>
        <a:cs typeface="+mn-cs"/>
      </a:defRPr>
    </a:lvl5pPr>
    <a:lvl6pPr marL="2277359" algn="l" defTabSz="910944" rtl="0" eaLnBrk="1" latinLnBrk="0" hangingPunct="1">
      <a:defRPr kumimoji="1" sz="1200" kern="1200">
        <a:solidFill>
          <a:schemeClr val="tx1"/>
        </a:solidFill>
        <a:latin typeface="+mn-lt"/>
        <a:ea typeface="+mn-ea"/>
        <a:cs typeface="+mn-cs"/>
      </a:defRPr>
    </a:lvl6pPr>
    <a:lvl7pPr marL="2732831" algn="l" defTabSz="910944" rtl="0" eaLnBrk="1" latinLnBrk="0" hangingPunct="1">
      <a:defRPr kumimoji="1" sz="1200" kern="1200">
        <a:solidFill>
          <a:schemeClr val="tx1"/>
        </a:solidFill>
        <a:latin typeface="+mn-lt"/>
        <a:ea typeface="+mn-ea"/>
        <a:cs typeface="+mn-cs"/>
      </a:defRPr>
    </a:lvl7pPr>
    <a:lvl8pPr marL="3188299" algn="l" defTabSz="910944" rtl="0" eaLnBrk="1" latinLnBrk="0" hangingPunct="1">
      <a:defRPr kumimoji="1" sz="1200" kern="1200">
        <a:solidFill>
          <a:schemeClr val="tx1"/>
        </a:solidFill>
        <a:latin typeface="+mn-lt"/>
        <a:ea typeface="+mn-ea"/>
        <a:cs typeface="+mn-cs"/>
      </a:defRPr>
    </a:lvl8pPr>
    <a:lvl9pPr marL="3643773" algn="l" defTabSz="91094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6125"/>
            <a:ext cx="2578100" cy="372427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1A510C3-E917-47D0-BF6C-37207739562A}" type="slidenum">
              <a:rPr kumimoji="1" lang="ja-JP" altLang="en-US" smtClean="0"/>
              <a:pPr/>
              <a:t>1</a:t>
            </a:fld>
            <a:endParaRPr kumimoji="1" lang="ja-JP" altLang="en-US" dirty="0"/>
          </a:p>
        </p:txBody>
      </p:sp>
    </p:spTree>
    <p:extLst>
      <p:ext uri="{BB962C8B-B14F-4D97-AF65-F5344CB8AC3E}">
        <p14:creationId xmlns:p14="http://schemas.microsoft.com/office/powerpoint/2010/main" val="2890139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8"/>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1"/>
            <a:ext cx="4800600" cy="2531533"/>
          </a:xfrm>
        </p:spPr>
        <p:txBody>
          <a:bodyPr/>
          <a:lstStyle>
            <a:lvl1pPr marL="0" indent="0" algn="ctr">
              <a:buNone/>
              <a:defRPr>
                <a:solidFill>
                  <a:schemeClr val="tx1">
                    <a:tint val="75000"/>
                  </a:schemeClr>
                </a:solidFill>
              </a:defRPr>
            </a:lvl1pPr>
            <a:lvl2pPr marL="478564" indent="0" algn="ctr">
              <a:buNone/>
              <a:defRPr>
                <a:solidFill>
                  <a:schemeClr val="tx1">
                    <a:tint val="75000"/>
                  </a:schemeClr>
                </a:solidFill>
              </a:defRPr>
            </a:lvl2pPr>
            <a:lvl3pPr marL="957127" indent="0" algn="ctr">
              <a:buNone/>
              <a:defRPr>
                <a:solidFill>
                  <a:schemeClr val="tx1">
                    <a:tint val="75000"/>
                  </a:schemeClr>
                </a:solidFill>
              </a:defRPr>
            </a:lvl3pPr>
            <a:lvl4pPr marL="1435688" indent="0" algn="ctr">
              <a:buNone/>
              <a:defRPr>
                <a:solidFill>
                  <a:schemeClr val="tx1">
                    <a:tint val="75000"/>
                  </a:schemeClr>
                </a:solidFill>
              </a:defRPr>
            </a:lvl4pPr>
            <a:lvl5pPr marL="1914251" indent="0" algn="ctr">
              <a:buNone/>
              <a:defRPr>
                <a:solidFill>
                  <a:schemeClr val="tx1">
                    <a:tint val="75000"/>
                  </a:schemeClr>
                </a:solidFill>
              </a:defRPr>
            </a:lvl5pPr>
            <a:lvl6pPr marL="2392812" indent="0" algn="ctr">
              <a:buNone/>
              <a:defRPr>
                <a:solidFill>
                  <a:schemeClr val="tx1">
                    <a:tint val="75000"/>
                  </a:schemeClr>
                </a:solidFill>
              </a:defRPr>
            </a:lvl6pPr>
            <a:lvl7pPr marL="2871375" indent="0" algn="ctr">
              <a:buNone/>
              <a:defRPr>
                <a:solidFill>
                  <a:schemeClr val="tx1">
                    <a:tint val="75000"/>
                  </a:schemeClr>
                </a:solidFill>
              </a:defRPr>
            </a:lvl7pPr>
            <a:lvl8pPr marL="3349937" indent="0" algn="ctr">
              <a:buNone/>
              <a:defRPr>
                <a:solidFill>
                  <a:schemeClr val="tx1">
                    <a:tint val="75000"/>
                  </a:schemeClr>
                </a:solidFill>
              </a:defRPr>
            </a:lvl8pPr>
            <a:lvl9pPr marL="38285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749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02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6" y="554920"/>
            <a:ext cx="2159794" cy="1183446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9829" y="554920"/>
            <a:ext cx="6367463" cy="1183446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825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995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6365524"/>
            <a:ext cx="5829300" cy="1967442"/>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4" y="4198597"/>
            <a:ext cx="5829300" cy="2166937"/>
          </a:xfrm>
        </p:spPr>
        <p:txBody>
          <a:bodyPr anchor="b"/>
          <a:lstStyle>
            <a:lvl1pPr marL="0" indent="0">
              <a:buNone/>
              <a:defRPr sz="2100">
                <a:solidFill>
                  <a:schemeClr val="tx1">
                    <a:tint val="75000"/>
                  </a:schemeClr>
                </a:solidFill>
              </a:defRPr>
            </a:lvl1pPr>
            <a:lvl2pPr marL="478564" indent="0">
              <a:buNone/>
              <a:defRPr sz="1900">
                <a:solidFill>
                  <a:schemeClr val="tx1">
                    <a:tint val="75000"/>
                  </a:schemeClr>
                </a:solidFill>
              </a:defRPr>
            </a:lvl2pPr>
            <a:lvl3pPr marL="957127" indent="0">
              <a:buNone/>
              <a:defRPr sz="1600">
                <a:solidFill>
                  <a:schemeClr val="tx1">
                    <a:tint val="75000"/>
                  </a:schemeClr>
                </a:solidFill>
              </a:defRPr>
            </a:lvl3pPr>
            <a:lvl4pPr marL="1435688" indent="0">
              <a:buNone/>
              <a:defRPr sz="1500">
                <a:solidFill>
                  <a:schemeClr val="tx1">
                    <a:tint val="75000"/>
                  </a:schemeClr>
                </a:solidFill>
              </a:defRPr>
            </a:lvl4pPr>
            <a:lvl5pPr marL="1914251" indent="0">
              <a:buNone/>
              <a:defRPr sz="1500">
                <a:solidFill>
                  <a:schemeClr val="tx1">
                    <a:tint val="75000"/>
                  </a:schemeClr>
                </a:solidFill>
              </a:defRPr>
            </a:lvl5pPr>
            <a:lvl6pPr marL="2392812" indent="0">
              <a:buNone/>
              <a:defRPr sz="1500">
                <a:solidFill>
                  <a:schemeClr val="tx1">
                    <a:tint val="75000"/>
                  </a:schemeClr>
                </a:solidFill>
              </a:defRPr>
            </a:lvl6pPr>
            <a:lvl7pPr marL="2871375" indent="0">
              <a:buNone/>
              <a:defRPr sz="1500">
                <a:solidFill>
                  <a:schemeClr val="tx1">
                    <a:tint val="75000"/>
                  </a:schemeClr>
                </a:solidFill>
              </a:defRPr>
            </a:lvl7pPr>
            <a:lvl8pPr marL="3349937" indent="0">
              <a:buNone/>
              <a:defRPr sz="1500">
                <a:solidFill>
                  <a:schemeClr val="tx1">
                    <a:tint val="75000"/>
                  </a:schemeClr>
                </a:solidFill>
              </a:defRPr>
            </a:lvl8pPr>
            <a:lvl9pPr marL="3828500"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00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9823" y="3235502"/>
            <a:ext cx="4263628"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857760" y="3235502"/>
            <a:ext cx="4263629"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4368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1"/>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5" y="2217391"/>
            <a:ext cx="303014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5" y="3141488"/>
            <a:ext cx="3030141" cy="5707417"/>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9" y="2217391"/>
            <a:ext cx="303133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9" y="3141488"/>
            <a:ext cx="3031331" cy="5707417"/>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518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35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58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6" y="394406"/>
            <a:ext cx="2256235" cy="1678517"/>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2" y="394416"/>
            <a:ext cx="3833813" cy="8454497"/>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6" y="2072925"/>
            <a:ext cx="2256235" cy="6775980"/>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5862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20"/>
            <a:ext cx="4114800" cy="5943600"/>
          </a:xfrm>
        </p:spPr>
        <p:txBody>
          <a:bodyPr/>
          <a:lstStyle>
            <a:lvl1pPr marL="0" indent="0">
              <a:buNone/>
              <a:defRPr sz="3400"/>
            </a:lvl1pPr>
            <a:lvl2pPr marL="478564" indent="0">
              <a:buNone/>
              <a:defRPr sz="2900"/>
            </a:lvl2pPr>
            <a:lvl3pPr marL="957127" indent="0">
              <a:buNone/>
              <a:defRPr sz="2500"/>
            </a:lvl3pPr>
            <a:lvl4pPr marL="1435688" indent="0">
              <a:buNone/>
              <a:defRPr sz="2100"/>
            </a:lvl4pPr>
            <a:lvl5pPr marL="1914251" indent="0">
              <a:buNone/>
              <a:defRPr sz="2100"/>
            </a:lvl5pPr>
            <a:lvl6pPr marL="2392812" indent="0">
              <a:buNone/>
              <a:defRPr sz="2100"/>
            </a:lvl6pPr>
            <a:lvl7pPr marL="2871375" indent="0">
              <a:buNone/>
              <a:defRPr sz="2100"/>
            </a:lvl7pPr>
            <a:lvl8pPr marL="3349937" indent="0">
              <a:buNone/>
              <a:defRPr sz="2100"/>
            </a:lvl8pPr>
            <a:lvl9pPr marL="3828500" indent="0">
              <a:buNone/>
              <a:defRPr sz="21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r>
              <a:rPr lang="en-US" altLang="ja-JP" smtClean="0">
                <a:solidFill>
                  <a:prstClr val="black">
                    <a:tint val="75000"/>
                  </a:prstClr>
                </a:solidFill>
              </a:rPr>
              <a:t>2016/2/25</a:t>
            </a:r>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470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1"/>
          </a:xfrm>
          <a:prstGeom prst="rect">
            <a:avLst/>
          </a:prstGeom>
        </p:spPr>
        <p:txBody>
          <a:bodyPr vert="horz" lIns="95710" tIns="47856" rIns="95710" bIns="478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5710" tIns="47856" rIns="95710" bIns="478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408"/>
            <a:ext cx="1600200" cy="527403"/>
          </a:xfrm>
          <a:prstGeom prst="rect">
            <a:avLst/>
          </a:prstGeom>
        </p:spPr>
        <p:txBody>
          <a:bodyPr vert="horz" lIns="95710" tIns="47856" rIns="95710" bIns="47856" rtlCol="0" anchor="ctr"/>
          <a:lstStyle>
            <a:lvl1pPr algn="l">
              <a:defRPr sz="1300">
                <a:solidFill>
                  <a:schemeClr val="tx1">
                    <a:tint val="75000"/>
                  </a:schemeClr>
                </a:solidFill>
              </a:defRPr>
            </a:lvl1pPr>
          </a:lstStyle>
          <a:p>
            <a:pPr defTabSz="957127"/>
            <a:r>
              <a:rPr lang="en-US" altLang="ja-JP" smtClean="0">
                <a:solidFill>
                  <a:prstClr val="black">
                    <a:tint val="75000"/>
                  </a:prstClr>
                </a:solidFill>
              </a:rPr>
              <a:t>2016/2/25</a:t>
            </a:r>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2343150" y="9181408"/>
            <a:ext cx="2171700" cy="527403"/>
          </a:xfrm>
          <a:prstGeom prst="rect">
            <a:avLst/>
          </a:prstGeom>
        </p:spPr>
        <p:txBody>
          <a:bodyPr vert="horz" lIns="95710" tIns="47856" rIns="95710" bIns="47856" rtlCol="0" anchor="ctr"/>
          <a:lstStyle>
            <a:lvl1pPr algn="ctr">
              <a:defRPr sz="1300">
                <a:solidFill>
                  <a:schemeClr val="tx1">
                    <a:tint val="75000"/>
                  </a:schemeClr>
                </a:solidFill>
              </a:defRPr>
            </a:lvl1pPr>
          </a:lstStyle>
          <a:p>
            <a:pPr defTabSz="957127"/>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4914900" y="9181408"/>
            <a:ext cx="1600200" cy="527403"/>
          </a:xfrm>
          <a:prstGeom prst="rect">
            <a:avLst/>
          </a:prstGeom>
        </p:spPr>
        <p:txBody>
          <a:bodyPr vert="horz" lIns="95710" tIns="47856" rIns="95710" bIns="47856" rtlCol="0" anchor="ctr"/>
          <a:lstStyle>
            <a:lvl1pPr algn="r">
              <a:defRPr sz="1300">
                <a:solidFill>
                  <a:schemeClr val="tx1">
                    <a:tint val="75000"/>
                  </a:schemeClr>
                </a:solidFill>
              </a:defRPr>
            </a:lvl1pPr>
          </a:lstStyle>
          <a:p>
            <a:pPr defTabSz="957127"/>
            <a:fld id="{880319E4-FDE7-458F-BD10-6FC582C326FE}" type="slidenum">
              <a:rPr lang="ja-JP" altLang="en-US" smtClean="0">
                <a:solidFill>
                  <a:prstClr val="black">
                    <a:tint val="75000"/>
                  </a:prstClr>
                </a:solidFill>
              </a:rPr>
              <a:pPr defTabSz="957127"/>
              <a:t>‹#›</a:t>
            </a:fld>
            <a:endParaRPr lang="ja-JP" altLang="en-US">
              <a:solidFill>
                <a:prstClr val="black">
                  <a:tint val="75000"/>
                </a:prstClr>
              </a:solidFill>
            </a:endParaRPr>
          </a:p>
        </p:txBody>
      </p:sp>
    </p:spTree>
    <p:extLst>
      <p:ext uri="{BB962C8B-B14F-4D97-AF65-F5344CB8AC3E}">
        <p14:creationId xmlns:p14="http://schemas.microsoft.com/office/powerpoint/2010/main" val="344817256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sldNum="0" hdr="0" ftr="0" dt="0"/>
  <p:txStyles>
    <p:titleStyle>
      <a:lvl1pPr algn="ctr" defTabSz="957127" rtl="0" eaLnBrk="1" latinLnBrk="0" hangingPunct="1">
        <a:spcBef>
          <a:spcPct val="0"/>
        </a:spcBef>
        <a:buNone/>
        <a:defRPr kumimoji="1" sz="4600" kern="1200">
          <a:solidFill>
            <a:schemeClr val="tx1"/>
          </a:solidFill>
          <a:latin typeface="+mj-lt"/>
          <a:ea typeface="+mj-ea"/>
          <a:cs typeface="+mj-cs"/>
        </a:defRPr>
      </a:lvl1pPr>
    </p:titleStyle>
    <p:bodyStyle>
      <a:lvl1pPr marL="358922" indent="-358922" algn="l" defTabSz="957127"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7665" indent="-299101" algn="l" defTabSz="957127"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6406" indent="-239281" algn="l" defTabSz="957127"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496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3530"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2094"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065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89219"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7782"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127" rtl="0" eaLnBrk="1" latinLnBrk="0" hangingPunct="1">
        <a:defRPr kumimoji="1" sz="1900" kern="1200">
          <a:solidFill>
            <a:schemeClr val="tx1"/>
          </a:solidFill>
          <a:latin typeface="+mn-lt"/>
          <a:ea typeface="+mn-ea"/>
          <a:cs typeface="+mn-cs"/>
        </a:defRPr>
      </a:lvl1pPr>
      <a:lvl2pPr marL="478564" algn="l" defTabSz="957127" rtl="0" eaLnBrk="1" latinLnBrk="0" hangingPunct="1">
        <a:defRPr kumimoji="1" sz="1900" kern="1200">
          <a:solidFill>
            <a:schemeClr val="tx1"/>
          </a:solidFill>
          <a:latin typeface="+mn-lt"/>
          <a:ea typeface="+mn-ea"/>
          <a:cs typeface="+mn-cs"/>
        </a:defRPr>
      </a:lvl2pPr>
      <a:lvl3pPr marL="957127" algn="l" defTabSz="957127" rtl="0" eaLnBrk="1" latinLnBrk="0" hangingPunct="1">
        <a:defRPr kumimoji="1" sz="1900" kern="1200">
          <a:solidFill>
            <a:schemeClr val="tx1"/>
          </a:solidFill>
          <a:latin typeface="+mn-lt"/>
          <a:ea typeface="+mn-ea"/>
          <a:cs typeface="+mn-cs"/>
        </a:defRPr>
      </a:lvl3pPr>
      <a:lvl4pPr marL="1435688" algn="l" defTabSz="957127" rtl="0" eaLnBrk="1" latinLnBrk="0" hangingPunct="1">
        <a:defRPr kumimoji="1" sz="1900" kern="1200">
          <a:solidFill>
            <a:schemeClr val="tx1"/>
          </a:solidFill>
          <a:latin typeface="+mn-lt"/>
          <a:ea typeface="+mn-ea"/>
          <a:cs typeface="+mn-cs"/>
        </a:defRPr>
      </a:lvl4pPr>
      <a:lvl5pPr marL="1914251" algn="l" defTabSz="957127" rtl="0" eaLnBrk="1" latinLnBrk="0" hangingPunct="1">
        <a:defRPr kumimoji="1" sz="1900" kern="1200">
          <a:solidFill>
            <a:schemeClr val="tx1"/>
          </a:solidFill>
          <a:latin typeface="+mn-lt"/>
          <a:ea typeface="+mn-ea"/>
          <a:cs typeface="+mn-cs"/>
        </a:defRPr>
      </a:lvl5pPr>
      <a:lvl6pPr marL="2392812" algn="l" defTabSz="957127" rtl="0" eaLnBrk="1" latinLnBrk="0" hangingPunct="1">
        <a:defRPr kumimoji="1" sz="1900" kern="1200">
          <a:solidFill>
            <a:schemeClr val="tx1"/>
          </a:solidFill>
          <a:latin typeface="+mn-lt"/>
          <a:ea typeface="+mn-ea"/>
          <a:cs typeface="+mn-cs"/>
        </a:defRPr>
      </a:lvl6pPr>
      <a:lvl7pPr marL="2871375" algn="l" defTabSz="957127" rtl="0" eaLnBrk="1" latinLnBrk="0" hangingPunct="1">
        <a:defRPr kumimoji="1" sz="1900" kern="1200">
          <a:solidFill>
            <a:schemeClr val="tx1"/>
          </a:solidFill>
          <a:latin typeface="+mn-lt"/>
          <a:ea typeface="+mn-ea"/>
          <a:cs typeface="+mn-cs"/>
        </a:defRPr>
      </a:lvl7pPr>
      <a:lvl8pPr marL="3349937" algn="l" defTabSz="957127" rtl="0" eaLnBrk="1" latinLnBrk="0" hangingPunct="1">
        <a:defRPr kumimoji="1" sz="1900" kern="1200">
          <a:solidFill>
            <a:schemeClr val="tx1"/>
          </a:solidFill>
          <a:latin typeface="+mn-lt"/>
          <a:ea typeface="+mn-ea"/>
          <a:cs typeface="+mn-cs"/>
        </a:defRPr>
      </a:lvl8pPr>
      <a:lvl9pPr marL="3828500" algn="l" defTabSz="957127"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hlw.go.jp/stf/seisakunitsuite/bunya/0000198331.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90701" y="3685557"/>
            <a:ext cx="6591689" cy="5573926"/>
          </a:xfrm>
          <a:prstGeom prst="roundRect">
            <a:avLst>
              <a:gd name="adj" fmla="val 1418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44000" rtlCol="0" anchor="t"/>
          <a:lstStyle/>
          <a:p>
            <a:pPr marL="72000" lvl="1">
              <a:lnSpc>
                <a:spcPts val="2000"/>
              </a:lnSpc>
              <a:spcBef>
                <a:spcPts val="200"/>
              </a:spcBef>
            </a:pPr>
            <a:r>
              <a:rPr lang="ja-JP" altLang="en-US" b="1"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i="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タイトル 1"/>
          <p:cNvSpPr txBox="1">
            <a:spLocks/>
          </p:cNvSpPr>
          <p:nvPr/>
        </p:nvSpPr>
        <p:spPr>
          <a:xfrm>
            <a:off x="-24635" y="489821"/>
            <a:ext cx="6858000" cy="574747"/>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endParaRPr lang="ja-JP" altLang="en-US" sz="3200" b="1" dirty="0">
              <a:solidFill>
                <a:srgbClr val="FF3C1C"/>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角丸四角形 12"/>
          <p:cNvSpPr/>
          <p:nvPr/>
        </p:nvSpPr>
        <p:spPr>
          <a:xfrm>
            <a:off x="204529" y="200472"/>
            <a:ext cx="6452050" cy="1224136"/>
          </a:xfrm>
          <a:prstGeom prst="roundRect">
            <a:avLst>
              <a:gd name="adj" fmla="val 11062"/>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tIns="118800" rtlCol="0" anchor="ctr"/>
          <a:lstStyle/>
          <a:p>
            <a:pPr algn="ctr"/>
            <a:r>
              <a:rPr lang="ja-JP" altLang="en-US"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働き方改革</a:t>
            </a:r>
            <a:endParaRPr lang="en-US" altLang="ja-JP" sz="3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一億総活躍社会の実現に向けて ～</a:t>
            </a:r>
            <a:endPar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6" name="Picture 2" descr="http://sagyo.mhlw.go.jp/sites/m5g/5/1．広報業務のマニュアル/03シンボルマークの使用/03　画像データ・名刺フォーマットなど/ロゴマーク（省名いり）.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0140" y="9216403"/>
            <a:ext cx="1868450" cy="664200"/>
          </a:xfrm>
          <a:prstGeom prst="rect">
            <a:avLst/>
          </a:prstGeom>
          <a:noFill/>
          <a:extLst>
            <a:ext uri="{909E8E84-426E-40DD-AFC4-6F175D3DCCD1}">
              <a14:hiddenFill xmlns:a14="http://schemas.microsoft.com/office/drawing/2010/main">
                <a:solidFill>
                  <a:srgbClr val="FFFFFF"/>
                </a:solidFill>
              </a14:hiddenFill>
            </a:ext>
          </a:extLst>
        </p:spPr>
      </p:pic>
      <p:sp>
        <p:nvSpPr>
          <p:cNvPr id="23" name="角丸四角形 22"/>
          <p:cNvSpPr/>
          <p:nvPr/>
        </p:nvSpPr>
        <p:spPr>
          <a:xfrm>
            <a:off x="170062" y="1679690"/>
            <a:ext cx="6512328" cy="1656184"/>
          </a:xfrm>
          <a:prstGeom prst="roundRect">
            <a:avLst>
              <a:gd name="adj" fmla="val 1761"/>
            </a:avLst>
          </a:prstGeom>
          <a:solidFill>
            <a:srgbClr val="FFFFDD"/>
          </a:solidFill>
          <a:ln w="31750" cmpd="thickThi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36000" tIns="108000" bIns="0" rtlCol="0" anchor="ctr"/>
          <a:lstStyle/>
          <a:p>
            <a:pPr>
              <a:lnSpc>
                <a:spcPts val="2200"/>
              </a:lnSpc>
            </a:pPr>
            <a:r>
              <a:rPr lang="ja-JP" altLang="en-US" sz="1600" b="1" dirty="0" smtClean="0">
                <a:solidFill>
                  <a:schemeClr val="tx2"/>
                </a:solidFill>
                <a:latin typeface="メイリオ" panose="020B0604030504040204" pitchFamily="50" charset="-128"/>
                <a:ea typeface="メイリオ" panose="020B0604030504040204" pitchFamily="50" charset="-128"/>
              </a:rPr>
              <a:t>働く</a:t>
            </a:r>
            <a:r>
              <a:rPr lang="ja-JP" altLang="en-US" sz="1600" b="1" dirty="0">
                <a:solidFill>
                  <a:schemeClr val="tx2"/>
                </a:solidFill>
                <a:latin typeface="メイリオ" panose="020B0604030504040204" pitchFamily="50" charset="-128"/>
                <a:ea typeface="メイリオ" panose="020B0604030504040204" pitchFamily="50" charset="-128"/>
              </a:rPr>
              <a:t>方々</a:t>
            </a:r>
            <a:r>
              <a:rPr lang="ja-JP" altLang="en-US" sz="1600" b="1" dirty="0" smtClean="0">
                <a:solidFill>
                  <a:schemeClr val="tx2"/>
                </a:solidFill>
                <a:latin typeface="メイリオ" panose="020B0604030504040204" pitchFamily="50" charset="-128"/>
                <a:ea typeface="メイリオ" panose="020B0604030504040204" pitchFamily="50" charset="-128"/>
              </a:rPr>
              <a:t>がそれぞれ</a:t>
            </a:r>
            <a:r>
              <a:rPr lang="ja-JP" altLang="en-US" sz="1600" b="1" dirty="0">
                <a:solidFill>
                  <a:schemeClr val="tx2"/>
                </a:solidFill>
                <a:latin typeface="メイリオ" panose="020B0604030504040204" pitchFamily="50" charset="-128"/>
                <a:ea typeface="メイリオ" panose="020B0604030504040204" pitchFamily="50" charset="-128"/>
              </a:rPr>
              <a:t>の事情に応じた多様な働き方を選択できる社会を実現する働き方改革を総合的に推進するため、長時間労働の是正</a:t>
            </a:r>
            <a:r>
              <a:rPr lang="ja-JP" altLang="en-US" sz="1600" b="1" dirty="0" smtClean="0">
                <a:solidFill>
                  <a:schemeClr val="tx2"/>
                </a:solidFill>
                <a:latin typeface="メイリオ" panose="020B0604030504040204" pitchFamily="50" charset="-128"/>
                <a:ea typeface="メイリオ" panose="020B0604030504040204" pitchFamily="50" charset="-128"/>
              </a:rPr>
              <a:t>、多様</a:t>
            </a:r>
            <a:r>
              <a:rPr lang="ja-JP" altLang="en-US" sz="1600" b="1" dirty="0">
                <a:solidFill>
                  <a:schemeClr val="tx2"/>
                </a:solidFill>
                <a:latin typeface="メイリオ" panose="020B0604030504040204" pitchFamily="50" charset="-128"/>
                <a:ea typeface="メイリオ" panose="020B0604030504040204" pitchFamily="50" charset="-128"/>
              </a:rPr>
              <a:t>で柔軟な働き方の実現、雇用形態にかかわらない公正な待遇の確保等のための措置を</a:t>
            </a:r>
            <a:r>
              <a:rPr lang="ja-JP" altLang="en-US" sz="1600" b="1" dirty="0" smtClean="0">
                <a:solidFill>
                  <a:schemeClr val="tx2"/>
                </a:solidFill>
                <a:latin typeface="メイリオ" panose="020B0604030504040204" pitchFamily="50" charset="-128"/>
                <a:ea typeface="メイリオ" panose="020B0604030504040204" pitchFamily="50" charset="-128"/>
              </a:rPr>
              <a:t>講じます。</a:t>
            </a:r>
            <a:r>
              <a:rPr lang="ja-JP" altLang="en-US" sz="1600" b="1"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角丸四角形 31"/>
          <p:cNvSpPr/>
          <p:nvPr/>
        </p:nvSpPr>
        <p:spPr>
          <a:xfrm>
            <a:off x="178731" y="4499820"/>
            <a:ext cx="6464558" cy="1769840"/>
          </a:xfrm>
          <a:prstGeom prst="roundRect">
            <a:avLst>
              <a:gd name="adj" fmla="val 1418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44000" rtlCol="0" anchor="ctr"/>
          <a:lstStyle/>
          <a:p>
            <a:pPr marL="72000" lvl="1">
              <a:lnSpc>
                <a:spcPts val="2000"/>
              </a:lnSpc>
              <a:spcBef>
                <a:spcPts val="200"/>
              </a:spcBef>
            </a:pP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時間法制の</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見直し</a:t>
            </a:r>
            <a:endParaRPr lang="ja-JP" altLang="en-US" b="1" dirty="0">
              <a:solidFill>
                <a:schemeClr val="bg1"/>
              </a:solidFill>
            </a:endParaRPr>
          </a:p>
          <a:p>
            <a:pPr marL="72000" lvl="1">
              <a:lnSpc>
                <a:spcPts val="2000"/>
              </a:lnSpc>
              <a:spcBef>
                <a:spcPts val="200"/>
              </a:spcBef>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72000" lvl="1">
              <a:lnSpc>
                <a:spcPts val="1800"/>
              </a:lnSpc>
              <a:spcBef>
                <a:spcPts val="200"/>
              </a:spcBef>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働き過ぎを防</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ぐこと</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で、働く方々の健康を守り、</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72000" lvl="1">
              <a:lnSpc>
                <a:spcPts val="1800"/>
              </a:lnSpc>
            </a:pP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多様な「ワーク・ライフ・バランス」を</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実現</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できるようにします。</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652556" y="6279897"/>
            <a:ext cx="3262432" cy="256959"/>
          </a:xfrm>
          <a:prstGeom prst="rect">
            <a:avLst/>
          </a:prstGeom>
        </p:spPr>
        <p:txBody>
          <a:bodyPr wrap="none">
            <a:spAutoFit/>
          </a:bodyPr>
          <a:lstStyle/>
          <a:p>
            <a:pPr marL="261938" indent="-261938"/>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より詳しくは、</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別紙１</a:t>
            </a:r>
            <a:r>
              <a:rPr lang="en-US" altLang="ja-JP"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をご覧ください。</a:t>
            </a:r>
            <a:endParaRPr lang="en-US" altLang="ja-JP" sz="1200" b="1" dirty="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p:cNvSpPr/>
          <p:nvPr/>
        </p:nvSpPr>
        <p:spPr>
          <a:xfrm>
            <a:off x="5474580" y="5033236"/>
            <a:ext cx="1249060" cy="338554"/>
          </a:xfrm>
          <a:prstGeom prst="rect">
            <a:avLst/>
          </a:prstGeom>
        </p:spPr>
        <p:txBody>
          <a:bodyPr wrap="none">
            <a:spAutoFit/>
          </a:bodyPr>
          <a:lstStyle/>
          <a:p>
            <a:pPr marL="261938" indent="-261938"/>
            <a:r>
              <a:rPr lang="en-US" altLang="ja-JP"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P 3</a:t>
            </a:r>
            <a:r>
              <a:rPr lang="ja-JP" altLang="en-US" sz="1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参照</a:t>
            </a:r>
            <a:endParaRPr lang="en-US" altLang="ja-JP"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角丸四角形 1"/>
          <p:cNvSpPr/>
          <p:nvPr/>
        </p:nvSpPr>
        <p:spPr>
          <a:xfrm>
            <a:off x="283287" y="4219848"/>
            <a:ext cx="936104" cy="718172"/>
          </a:xfrm>
          <a:prstGeom prst="roundRect">
            <a:avLst>
              <a:gd name="adj" fmla="val 50000"/>
            </a:avLst>
          </a:prstGeom>
          <a:solidFill>
            <a:srgbClr val="D50115"/>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800"/>
              </a:lnSpc>
            </a:pP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ポイント</a:t>
            </a:r>
            <a:endParaRPr lang="en-US" altLang="ja-JP"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800"/>
              </a:lnSpc>
            </a:pP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Ⅰ</a:t>
            </a:r>
            <a:endPar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二等辺三角形 2"/>
          <p:cNvSpPr/>
          <p:nvPr/>
        </p:nvSpPr>
        <p:spPr>
          <a:xfrm rot="5400000">
            <a:off x="3235215" y="6329283"/>
            <a:ext cx="183512"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31" name="二等辺三角形 30"/>
          <p:cNvSpPr/>
          <p:nvPr/>
        </p:nvSpPr>
        <p:spPr>
          <a:xfrm rot="5400000">
            <a:off x="3362669" y="6329283"/>
            <a:ext cx="183512"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36" name="二等辺三角形 35"/>
          <p:cNvSpPr/>
          <p:nvPr/>
        </p:nvSpPr>
        <p:spPr>
          <a:xfrm rot="5400000">
            <a:off x="3479176" y="6329282"/>
            <a:ext cx="183512"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30" name="正方形/長方形 29"/>
          <p:cNvSpPr/>
          <p:nvPr/>
        </p:nvSpPr>
        <p:spPr>
          <a:xfrm>
            <a:off x="5400208" y="7705672"/>
            <a:ext cx="1087157" cy="307777"/>
          </a:xfrm>
          <a:prstGeom prst="rect">
            <a:avLst/>
          </a:prstGeom>
        </p:spPr>
        <p:txBody>
          <a:bodyPr wrap="none">
            <a:spAutoFit/>
          </a:bodyPr>
          <a:lstStyle/>
          <a:p>
            <a:pPr marL="261938" indent="-261938"/>
            <a:r>
              <a:rPr lang="en-US" altLang="ja-JP" sz="14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P</a:t>
            </a:r>
            <a:r>
              <a:rPr lang="ja-JP" altLang="en-US"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参照</a:t>
            </a:r>
            <a:endParaRPr lang="en-US" altLang="ja-JP" sz="14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3614712" y="8691624"/>
            <a:ext cx="3262432" cy="256959"/>
          </a:xfrm>
          <a:prstGeom prst="rect">
            <a:avLst/>
          </a:prstGeom>
        </p:spPr>
        <p:txBody>
          <a:bodyPr wrap="none">
            <a:spAutoFit/>
          </a:bodyPr>
          <a:lstStyle/>
          <a:p>
            <a:pPr marL="261938" indent="-261938"/>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より詳しくは、</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別紙２</a:t>
            </a:r>
            <a:r>
              <a:rPr lang="en-US" altLang="ja-JP"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をご覧ください。</a:t>
            </a:r>
            <a:endParaRPr lang="en-US" altLang="ja-JP" sz="1200" b="1" dirty="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8" name="グループ化 37"/>
          <p:cNvGrpSpPr/>
          <p:nvPr/>
        </p:nvGrpSpPr>
        <p:grpSpPr>
          <a:xfrm>
            <a:off x="3278449" y="8707137"/>
            <a:ext cx="412848" cy="183512"/>
            <a:chOff x="2979018" y="6551920"/>
            <a:chExt cx="366616" cy="197824"/>
          </a:xfrm>
        </p:grpSpPr>
        <p:sp>
          <p:nvSpPr>
            <p:cNvPr id="39" name="二等辺三角形 38"/>
            <p:cNvSpPr/>
            <p:nvPr/>
          </p:nvSpPr>
          <p:spPr>
            <a:xfrm rot="5400000">
              <a:off x="2942938" y="6588000"/>
              <a:ext cx="197824"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40" name="二等辺三角形 39"/>
            <p:cNvSpPr/>
            <p:nvPr/>
          </p:nvSpPr>
          <p:spPr>
            <a:xfrm rot="5400000">
              <a:off x="3073732" y="6588000"/>
              <a:ext cx="197824"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sp>
          <p:nvSpPr>
            <p:cNvPr id="41" name="二等辺三角形 40"/>
            <p:cNvSpPr/>
            <p:nvPr/>
          </p:nvSpPr>
          <p:spPr>
            <a:xfrm rot="5400000">
              <a:off x="3183891" y="6588000"/>
              <a:ext cx="197824" cy="125663"/>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060"/>
                </a:solidFill>
              </a:endParaRPr>
            </a:p>
          </p:txBody>
        </p:sp>
      </p:grpSp>
      <p:cxnSp>
        <p:nvCxnSpPr>
          <p:cNvPr id="35" name="直線コネクタ 34"/>
          <p:cNvCxnSpPr/>
          <p:nvPr/>
        </p:nvCxnSpPr>
        <p:spPr>
          <a:xfrm>
            <a:off x="1206188" y="5313040"/>
            <a:ext cx="5328592"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1862340" y="3837977"/>
            <a:ext cx="3262432" cy="461665"/>
          </a:xfrm>
          <a:prstGeom prst="rect">
            <a:avLst/>
          </a:prstGeom>
          <a:noFill/>
          <a:ln>
            <a:noFill/>
          </a:ln>
        </p:spPr>
        <p:txBody>
          <a:bodyPr wrap="none" rtlCol="0">
            <a:spAutoFit/>
          </a:bodyPr>
          <a:lstStyle/>
          <a:p>
            <a:r>
              <a:rPr lang="ja-JP" altLang="en-US" sz="2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働き方改革全体の推進</a:t>
            </a:r>
            <a:endParaRPr kumimoji="1" lang="ja-JP" altLang="en-US" sz="2400" dirty="0">
              <a:solidFill>
                <a:srgbClr val="002060"/>
              </a:solidFill>
            </a:endParaRPr>
          </a:p>
        </p:txBody>
      </p:sp>
      <p:cxnSp>
        <p:nvCxnSpPr>
          <p:cNvPr id="55" name="直線コネクタ 54"/>
          <p:cNvCxnSpPr/>
          <p:nvPr/>
        </p:nvCxnSpPr>
        <p:spPr>
          <a:xfrm>
            <a:off x="1110230" y="7977336"/>
            <a:ext cx="5328592"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148919" y="6742141"/>
            <a:ext cx="6464558" cy="1916898"/>
          </a:xfrm>
          <a:prstGeom prst="roundRect">
            <a:avLst>
              <a:gd name="adj" fmla="val 14180"/>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44000" rtlCol="0" anchor="ctr"/>
          <a:lstStyle/>
          <a:p>
            <a:pPr marL="72000" lvl="1">
              <a:lnSpc>
                <a:spcPts val="2000"/>
              </a:lnSpc>
              <a:spcBef>
                <a:spcPts val="200"/>
              </a:spcBef>
            </a:pP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雇用形態に関わらない公正な待遇の確保</a:t>
            </a:r>
            <a:endParaRPr lang="en-US" altLang="ja-JP"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72000" lvl="1">
              <a:lnSpc>
                <a:spcPts val="2000"/>
              </a:lnSpc>
              <a:spcBef>
                <a:spcPts val="200"/>
              </a:spcBef>
            </a:pPr>
            <a:endParaRPr lang="ja-JP" altLang="en-US" b="1" dirty="0">
              <a:solidFill>
                <a:schemeClr val="bg1"/>
              </a:solidFill>
            </a:endParaRPr>
          </a:p>
          <a:p>
            <a:pPr marL="72000" lvl="1">
              <a:lnSpc>
                <a:spcPts val="2000"/>
              </a:lnSpc>
              <a:spcBef>
                <a:spcPts val="200"/>
              </a:spcBef>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72000" lvl="1">
              <a:lnSpc>
                <a:spcPts val="1800"/>
              </a:lnSpc>
              <a:spcBef>
                <a:spcPts val="200"/>
              </a:spcBef>
            </a:pP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同一企業内における正規</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と非正規雇用の間にある不合理な待遇の差をなくし、どのような雇用形態を選択しても「納得」できるようにします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角丸四角形 32"/>
          <p:cNvSpPr/>
          <p:nvPr/>
        </p:nvSpPr>
        <p:spPr>
          <a:xfrm>
            <a:off x="270084" y="6463459"/>
            <a:ext cx="936104" cy="718172"/>
          </a:xfrm>
          <a:prstGeom prst="roundRect">
            <a:avLst>
              <a:gd name="adj" fmla="val 50000"/>
            </a:avLst>
          </a:prstGeom>
          <a:solidFill>
            <a:srgbClr val="D50115"/>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800"/>
              </a:lnSpc>
            </a:pP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ポイント</a:t>
            </a:r>
            <a:endParaRPr lang="en-US" altLang="ja-JP"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800"/>
              </a:lnSpc>
            </a:pP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Ⅱ</a:t>
            </a:r>
            <a:endPar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4" name="直線コネクタ 33"/>
          <p:cNvCxnSpPr/>
          <p:nvPr/>
        </p:nvCxnSpPr>
        <p:spPr>
          <a:xfrm>
            <a:off x="1219391" y="7482537"/>
            <a:ext cx="5328592"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p:cNvSpPr/>
          <p:nvPr/>
        </p:nvSpPr>
        <p:spPr>
          <a:xfrm>
            <a:off x="5378864" y="7174058"/>
            <a:ext cx="1300356" cy="338554"/>
          </a:xfrm>
          <a:prstGeom prst="rect">
            <a:avLst/>
          </a:prstGeom>
        </p:spPr>
        <p:txBody>
          <a:bodyPr wrap="none">
            <a:spAutoFit/>
          </a:bodyPr>
          <a:lstStyle/>
          <a:p>
            <a:pPr marL="261938" indent="-261938"/>
            <a:r>
              <a:rPr lang="en-US" altLang="ja-JP"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P </a:t>
            </a:r>
            <a:r>
              <a:rPr lang="ja-JP" altLang="en-US" sz="16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５･６</a:t>
            </a:r>
            <a:r>
              <a:rPr lang="ja-JP" altLang="en-US"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参照</a:t>
            </a:r>
            <a:endParaRPr lang="en-US" altLang="ja-JP" sz="1600"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03202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p:cNvSpPr/>
          <p:nvPr/>
        </p:nvSpPr>
        <p:spPr>
          <a:xfrm>
            <a:off x="178800" y="5442168"/>
            <a:ext cx="6492323" cy="4154444"/>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タイトル 1"/>
          <p:cNvSpPr txBox="1">
            <a:spLocks/>
          </p:cNvSpPr>
          <p:nvPr/>
        </p:nvSpPr>
        <p:spPr>
          <a:xfrm>
            <a:off x="-42957" y="-14514"/>
            <a:ext cx="6922728" cy="719042"/>
          </a:xfrm>
          <a:prstGeom prst="rect">
            <a:avLst/>
          </a:prstGeom>
          <a:solidFill>
            <a:srgbClr val="002060"/>
          </a:solidFill>
        </p:spPr>
        <p:txBody>
          <a:bodyPr vert="horz" lIns="91440" tIns="252000" rIns="91440" bIns="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b="1"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働き方改革の全体像</a:t>
            </a:r>
          </a:p>
        </p:txBody>
      </p:sp>
      <p:grpSp>
        <p:nvGrpSpPr>
          <p:cNvPr id="49" name="グループ化 48"/>
          <p:cNvGrpSpPr/>
          <p:nvPr/>
        </p:nvGrpSpPr>
        <p:grpSpPr>
          <a:xfrm>
            <a:off x="-68025" y="776536"/>
            <a:ext cx="6742277" cy="390000"/>
            <a:chOff x="-68025" y="992560"/>
            <a:chExt cx="6742277" cy="390000"/>
          </a:xfrm>
        </p:grpSpPr>
        <p:sp>
          <p:nvSpPr>
            <p:cNvPr id="50" name="正方形/長方形 49"/>
            <p:cNvSpPr/>
            <p:nvPr/>
          </p:nvSpPr>
          <p:spPr>
            <a:xfrm>
              <a:off x="-68025" y="992560"/>
              <a:ext cx="3758518"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働き方改革の基本的な考え方</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1" name="グループ化 50"/>
            <p:cNvGrpSpPr/>
            <p:nvPr/>
          </p:nvGrpSpPr>
          <p:grpSpPr>
            <a:xfrm>
              <a:off x="185369" y="1022520"/>
              <a:ext cx="6488883" cy="301592"/>
              <a:chOff x="185369" y="1022520"/>
              <a:chExt cx="6488883" cy="301592"/>
            </a:xfrm>
          </p:grpSpPr>
          <p:sp>
            <p:nvSpPr>
              <p:cNvPr id="52" name="正方形/長方形 51"/>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53" name="直線コネクタ 52"/>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54" name="正方形/長方形 53"/>
          <p:cNvSpPr/>
          <p:nvPr/>
        </p:nvSpPr>
        <p:spPr>
          <a:xfrm>
            <a:off x="204919" y="1164343"/>
            <a:ext cx="6469333" cy="2700000"/>
          </a:xfrm>
          <a:prstGeom prst="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endParaRPr lang="en-US" altLang="ja-JP" sz="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6" name="グループ化 55"/>
          <p:cNvGrpSpPr/>
          <p:nvPr/>
        </p:nvGrpSpPr>
        <p:grpSpPr>
          <a:xfrm>
            <a:off x="-61292" y="4045653"/>
            <a:ext cx="6742277" cy="390000"/>
            <a:chOff x="-68025" y="992560"/>
            <a:chExt cx="6742277" cy="390000"/>
          </a:xfrm>
        </p:grpSpPr>
        <p:sp>
          <p:nvSpPr>
            <p:cNvPr id="57" name="正方形/長方形 56"/>
            <p:cNvSpPr/>
            <p:nvPr/>
          </p:nvSpPr>
          <p:spPr>
            <a:xfrm>
              <a:off x="-68025" y="992560"/>
              <a:ext cx="5418484"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中小企業・小規模事業者の働き方改革</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8" name="グループ化 57"/>
            <p:cNvGrpSpPr/>
            <p:nvPr/>
          </p:nvGrpSpPr>
          <p:grpSpPr>
            <a:xfrm>
              <a:off x="185369" y="1022520"/>
              <a:ext cx="6488883" cy="301592"/>
              <a:chOff x="185369" y="1022520"/>
              <a:chExt cx="6488883" cy="301592"/>
            </a:xfrm>
          </p:grpSpPr>
          <p:sp>
            <p:nvSpPr>
              <p:cNvPr id="59" name="正方形/長方形 58"/>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60" name="直線コネクタ 59"/>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34"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248085" y="1292784"/>
            <a:ext cx="6314297" cy="523220"/>
          </a:xfrm>
          <a:prstGeom prst="rect">
            <a:avLst/>
          </a:prstGeom>
          <a:noFill/>
        </p:spPr>
        <p:txBody>
          <a:bodyPr wrap="square" rtlCol="0">
            <a:spAutoFit/>
          </a:bodyPr>
          <a:lstStyle/>
          <a:p>
            <a:r>
              <a:rPr kumimoji="1" lang="ja-JP" altLang="en-US" sz="1400" b="1" dirty="0" smtClean="0">
                <a:latin typeface="メイリオ" panose="020B0604030504040204" pitchFamily="50" charset="-128"/>
                <a:ea typeface="メイリオ" panose="020B0604030504040204" pitchFamily="50" charset="-128"/>
              </a:rPr>
              <a:t>「働き方改革」は、働く方々が、</a:t>
            </a:r>
            <a:r>
              <a:rPr kumimoji="1" lang="ja-JP" altLang="en-US" sz="1400" b="1" dirty="0" smtClean="0">
                <a:solidFill>
                  <a:srgbClr val="FF0000"/>
                </a:solidFill>
                <a:latin typeface="メイリオ" panose="020B0604030504040204" pitchFamily="50" charset="-128"/>
                <a:ea typeface="メイリオ" panose="020B0604030504040204" pitchFamily="50" charset="-128"/>
              </a:rPr>
              <a:t>個々の事情に応じた多様で柔軟な</a:t>
            </a:r>
            <a:r>
              <a:rPr lang="ja-JP" altLang="en-US" sz="1400" b="1" dirty="0">
                <a:solidFill>
                  <a:srgbClr val="FF0000"/>
                </a:solidFill>
                <a:latin typeface="メイリオ" panose="020B0604030504040204" pitchFamily="50" charset="-128"/>
                <a:ea typeface="メイリオ" panose="020B0604030504040204" pitchFamily="50" charset="-128"/>
              </a:rPr>
              <a:t>働き方を、自分</a:t>
            </a:r>
            <a:r>
              <a:rPr kumimoji="1" lang="ja-JP" altLang="en-US" sz="1400" b="1" dirty="0" smtClean="0">
                <a:solidFill>
                  <a:srgbClr val="FF0000"/>
                </a:solidFill>
                <a:latin typeface="メイリオ" panose="020B0604030504040204" pitchFamily="50" charset="-128"/>
                <a:ea typeface="メイリオ" panose="020B0604030504040204" pitchFamily="50" charset="-128"/>
              </a:rPr>
              <a:t>で「選択」できるようにする</a:t>
            </a:r>
            <a:r>
              <a:rPr kumimoji="1" lang="ja-JP" altLang="en-US" sz="1400" b="1" dirty="0" smtClean="0">
                <a:latin typeface="メイリオ" panose="020B0604030504040204" pitchFamily="50" charset="-128"/>
                <a:ea typeface="メイリオ" panose="020B0604030504040204" pitchFamily="50" charset="-128"/>
              </a:rPr>
              <a:t>ための改革です。</a:t>
            </a:r>
            <a:endParaRPr kumimoji="1" lang="ja-JP" altLang="en-US" sz="1400" b="1" dirty="0">
              <a:latin typeface="メイリオ" panose="020B0604030504040204" pitchFamily="50" charset="-128"/>
              <a:ea typeface="メイリオ" panose="020B0604030504040204" pitchFamily="50" charset="-128"/>
            </a:endParaRPr>
          </a:p>
        </p:txBody>
      </p:sp>
      <p:sp>
        <p:nvSpPr>
          <p:cNvPr id="9" name="角丸四角形 8"/>
          <p:cNvSpPr/>
          <p:nvPr/>
        </p:nvSpPr>
        <p:spPr>
          <a:xfrm>
            <a:off x="359932" y="1816004"/>
            <a:ext cx="6205424" cy="68380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日本が直面する「少子高齢化に伴う生産年齢人口の減少」、「働く方々のニーズの多様化」などの課題に対応するためには、投資やイノベーションによる生産性向上とともに、就業機会の拡大や意欲・能力を存分に発揮できる環境をつくることが必要です。</a:t>
            </a:r>
            <a:endParaRPr kumimoji="1" lang="ja-JP" altLang="en-US" sz="1200" b="1" dirty="0">
              <a:solidFill>
                <a:schemeClr val="tx1"/>
              </a:solidFill>
            </a:endParaRPr>
          </a:p>
        </p:txBody>
      </p:sp>
      <p:sp>
        <p:nvSpPr>
          <p:cNvPr id="37" name="角丸四角形 36"/>
          <p:cNvSpPr/>
          <p:nvPr/>
        </p:nvSpPr>
        <p:spPr>
          <a:xfrm>
            <a:off x="356960" y="2883539"/>
            <a:ext cx="6205424" cy="70966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働く方の置かれた個々の事情に応じ、多様な働き方を選択できる社会を実現することで、成長と分配の好循環を構築し、働く人一人ひとりがより良い将来の展望を持てるようにすることを目指します。</a:t>
            </a:r>
            <a:endParaRPr kumimoji="1" lang="ja-JP" altLang="en-US" sz="1200" b="1" dirty="0">
              <a:solidFill>
                <a:schemeClr val="tx1"/>
              </a:solidFill>
            </a:endParaRPr>
          </a:p>
        </p:txBody>
      </p:sp>
      <p:sp>
        <p:nvSpPr>
          <p:cNvPr id="10" name="フローチャート: 組合せ 9"/>
          <p:cNvSpPr/>
          <p:nvPr/>
        </p:nvSpPr>
        <p:spPr>
          <a:xfrm>
            <a:off x="2996952" y="2557669"/>
            <a:ext cx="815838" cy="301592"/>
          </a:xfrm>
          <a:prstGeom prst="flowChartMerg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38359" y="4531436"/>
            <a:ext cx="6442626" cy="738664"/>
          </a:xfrm>
          <a:prstGeom prst="rect">
            <a:avLst/>
          </a:prstGeom>
          <a:noFill/>
        </p:spPr>
        <p:txBody>
          <a:bodyPr wrap="square" rtlCol="0">
            <a:spAutoFit/>
          </a:bodyPr>
          <a:lstStyle/>
          <a:p>
            <a:r>
              <a:rPr kumimoji="1" lang="ja-JP" altLang="en-US" sz="1400" b="1" dirty="0" smtClean="0"/>
              <a:t>「働き方改革」は、我が国雇用の</a:t>
            </a:r>
            <a:r>
              <a:rPr kumimoji="1" lang="ja-JP" altLang="en-US" sz="1400" b="1" smtClean="0"/>
              <a:t>７割を担う中小</a:t>
            </a:r>
            <a:r>
              <a:rPr kumimoji="1" lang="ja-JP" altLang="en-US" sz="1400" b="1" dirty="0" smtClean="0"/>
              <a:t>企業・小規模事業者において、着実に実施することが必要です。</a:t>
            </a:r>
            <a:endParaRPr kumimoji="1" lang="en-US" altLang="ja-JP" sz="1400" b="1" dirty="0" smtClean="0"/>
          </a:p>
          <a:p>
            <a:r>
              <a:rPr kumimoji="1" lang="ja-JP" altLang="en-US" sz="1400" b="1" dirty="0" smtClean="0"/>
              <a:t>魅力ある職場とすることで、人手不足解消にもつながります。</a:t>
            </a:r>
            <a:endParaRPr kumimoji="1" lang="ja-JP" altLang="en-US" sz="1400" b="1" dirty="0"/>
          </a:p>
        </p:txBody>
      </p:sp>
      <p:sp>
        <p:nvSpPr>
          <p:cNvPr id="12" name="角丸四角形 11"/>
          <p:cNvSpPr/>
          <p:nvPr/>
        </p:nvSpPr>
        <p:spPr>
          <a:xfrm>
            <a:off x="248086" y="5616508"/>
            <a:ext cx="6314297" cy="85581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rPr>
              <a:t>職場環境の改善などの「魅力ある職場づくり」が人手不足解消につながることから、人手不足感が強い中小企業・小規模事業者においては、生産性向上に加え、「働き方改革」による魅力ある職場づくりが重要です。</a:t>
            </a:r>
            <a:endParaRPr kumimoji="1" lang="ja-JP" altLang="en-US" sz="1400" b="1" dirty="0">
              <a:solidFill>
                <a:schemeClr val="tx1"/>
              </a:solidFill>
            </a:endParaRPr>
          </a:p>
        </p:txBody>
      </p:sp>
      <p:sp>
        <p:nvSpPr>
          <p:cNvPr id="41" name="フローチャート: 組合せ 40"/>
          <p:cNvSpPr/>
          <p:nvPr/>
        </p:nvSpPr>
        <p:spPr>
          <a:xfrm>
            <a:off x="2996952" y="6537714"/>
            <a:ext cx="815838" cy="301592"/>
          </a:xfrm>
          <a:prstGeom prst="flowChartMerg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p:cNvSpPr/>
          <p:nvPr/>
        </p:nvSpPr>
        <p:spPr>
          <a:xfrm>
            <a:off x="267812" y="7016023"/>
            <a:ext cx="6314297" cy="728544"/>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rPr>
              <a:t>取組に当たっては、「意識の共有がされやすい」など、中小企業・小規模事業者だからこその強みもあります。</a:t>
            </a:r>
            <a:endParaRPr kumimoji="1" lang="ja-JP" altLang="en-US" sz="1400" b="1" dirty="0">
              <a:solidFill>
                <a:schemeClr val="tx1"/>
              </a:solidFill>
            </a:endParaRPr>
          </a:p>
        </p:txBody>
      </p:sp>
      <p:sp>
        <p:nvSpPr>
          <p:cNvPr id="47" name="角丸四角形 46"/>
          <p:cNvSpPr/>
          <p:nvPr/>
        </p:nvSpPr>
        <p:spPr>
          <a:xfrm>
            <a:off x="283836" y="8401251"/>
            <a:ext cx="6314297" cy="855813"/>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rPr>
              <a:t>「魅力ある職場づくり」→「人材の確保」→「業績の向上」→「利益増」の好循環をつくるため、「働き方改革」により魅力ある職場をつくりましょう。</a:t>
            </a:r>
            <a:endParaRPr kumimoji="1" lang="ja-JP" altLang="en-US" sz="1400" b="1" dirty="0">
              <a:solidFill>
                <a:schemeClr val="tx1"/>
              </a:solidFill>
            </a:endParaRPr>
          </a:p>
        </p:txBody>
      </p:sp>
      <p:sp>
        <p:nvSpPr>
          <p:cNvPr id="63" name="フローチャート: 組合せ 62"/>
          <p:cNvSpPr/>
          <p:nvPr/>
        </p:nvSpPr>
        <p:spPr>
          <a:xfrm>
            <a:off x="2996952" y="7901900"/>
            <a:ext cx="815838" cy="301592"/>
          </a:xfrm>
          <a:prstGeom prst="flowChartMerg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1254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タイトル 1"/>
          <p:cNvSpPr txBox="1">
            <a:spLocks/>
          </p:cNvSpPr>
          <p:nvPr/>
        </p:nvSpPr>
        <p:spPr>
          <a:xfrm>
            <a:off x="-42957" y="-14514"/>
            <a:ext cx="6922728" cy="719042"/>
          </a:xfrm>
          <a:prstGeom prst="rect">
            <a:avLst/>
          </a:prstGeom>
          <a:solidFill>
            <a:srgbClr val="002060"/>
          </a:solidFill>
        </p:spPr>
        <p:txBody>
          <a:bodyPr vert="horz" lIns="91440" tIns="252000" rIns="91440" bIns="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smtClean="0">
                <a:solidFill>
                  <a:schemeClr val="bg1"/>
                </a:solidFill>
                <a:effectLst/>
                <a:latin typeface="メイリオ" panose="020B0604030504040204" pitchFamily="50" charset="-128"/>
                <a:ea typeface="メイリオ" panose="020B0604030504040204" pitchFamily="50" charset="-128"/>
                <a:cs typeface="メイリオ" panose="020B0604030504040204" pitchFamily="50" charset="-128"/>
              </a:rPr>
              <a:t> 　　  労働時間法制の見直し</a:t>
            </a:r>
          </a:p>
        </p:txBody>
      </p:sp>
      <p:sp>
        <p:nvSpPr>
          <p:cNvPr id="31" name="角丸四角形 30"/>
          <p:cNvSpPr/>
          <p:nvPr/>
        </p:nvSpPr>
        <p:spPr>
          <a:xfrm>
            <a:off x="194253" y="1215364"/>
            <a:ext cx="6763139" cy="2081452"/>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nSpc>
                <a:spcPts val="2300"/>
              </a:lnSpc>
            </a:pPr>
            <a:r>
              <a:rPr lang="en-US" altLang="ja-JP"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働き過ぎ」を防ぎながら、</a:t>
            </a:r>
            <a:r>
              <a:rPr lang="en-US" altLang="ja-JP"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ワーク・ライフ・バランス」と</a:t>
            </a:r>
            <a:endParaRPr lang="en-US" altLang="ja-JP"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300"/>
              </a:lnSpc>
            </a:pP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「多様</a:t>
            </a:r>
            <a:r>
              <a:rPr lang="ja-JP" altLang="en-US"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で柔軟</a:t>
            </a:r>
            <a:r>
              <a:rPr lang="ja-JP" altLang="en-US"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な働き方」を実現します</a:t>
            </a:r>
            <a:endParaRPr lang="en-US" altLang="ja-JP"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spcBef>
                <a:spcPts val="600"/>
              </a:spcBef>
            </a:pPr>
            <a:r>
              <a:rPr lang="ja-JP" altLang="en-US"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長時間労働をなく</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年次有給休暇</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を取得しやすくすること等に</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よって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個々の事情にあった多様なワーク・ライフ・バランスの実現を目指します。</a:t>
            </a:r>
            <a:endParaRPr lang="en-US" altLang="ja-JP"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spcBef>
                <a:spcPts val="600"/>
              </a:spcBef>
            </a:pPr>
            <a:r>
              <a:rPr lang="ja-JP" altLang="en-US"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働き過ぎを防いで健康を守る措置をしたうえで</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自律的</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創造的な</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働き方を</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希望する方々のための新た</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な制度を</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つくります。</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8" name="グループ化 7"/>
          <p:cNvGrpSpPr/>
          <p:nvPr/>
        </p:nvGrpSpPr>
        <p:grpSpPr>
          <a:xfrm>
            <a:off x="-68025" y="920552"/>
            <a:ext cx="6742277" cy="390000"/>
            <a:chOff x="-68025" y="992560"/>
            <a:chExt cx="6742277" cy="390000"/>
          </a:xfrm>
        </p:grpSpPr>
        <p:sp>
          <p:nvSpPr>
            <p:cNvPr id="44" name="正方形/長方形 43"/>
            <p:cNvSpPr/>
            <p:nvPr/>
          </p:nvSpPr>
          <p:spPr>
            <a:xfrm>
              <a:off x="-68025" y="992560"/>
              <a:ext cx="3343911"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見直しの目的</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 name="グループ化 6"/>
            <p:cNvGrpSpPr/>
            <p:nvPr/>
          </p:nvGrpSpPr>
          <p:grpSpPr>
            <a:xfrm>
              <a:off x="185369" y="1022520"/>
              <a:ext cx="6488883" cy="301592"/>
              <a:chOff x="185369" y="1022520"/>
              <a:chExt cx="6488883" cy="301592"/>
            </a:xfrm>
          </p:grpSpPr>
          <p:sp>
            <p:nvSpPr>
              <p:cNvPr id="45" name="正方形/長方形 44"/>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46" name="直線コネクタ 45"/>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8" name="テキスト ボックス 17"/>
          <p:cNvSpPr txBox="1"/>
          <p:nvPr/>
        </p:nvSpPr>
        <p:spPr>
          <a:xfrm>
            <a:off x="104051" y="8072654"/>
            <a:ext cx="6588000" cy="1463272"/>
          </a:xfrm>
          <a:prstGeom prst="rect">
            <a:avLst/>
          </a:prstGeom>
          <a:solidFill>
            <a:schemeClr val="accent5">
              <a:lumMod val="20000"/>
              <a:lumOff val="80000"/>
            </a:schemeClr>
          </a:solidFill>
        </p:spPr>
        <p:txBody>
          <a:bodyPr wrap="square" tIns="108000" rtlCol="0">
            <a:spAutoFit/>
          </a:bodyPr>
          <a:lstStyle/>
          <a:p>
            <a:pPr marL="180000" indent="-457200">
              <a:lnSpc>
                <a:spcPts val="1800"/>
              </a:lnSpc>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★生産性を向上しつつ長時間労働をなくすためには、</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これら</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見直し</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あわせ</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lnSpc>
                <a:spcPts val="1800"/>
              </a:lnSpc>
              <a:spcBef>
                <a:spcPts val="600"/>
              </a:spcBef>
            </a:pPr>
            <a:r>
              <a:rPr kumimoji="1" lang="ja-JP" altLang="en-US" sz="1400"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職場の管理職の意識改革・非効率な業務プロセスの見直し・取引慣行の改善（適正な納期設定など）を通じて長時間労働をなく</a:t>
            </a:r>
            <a:r>
              <a:rPr lang="ja-JP" altLang="en-US" sz="14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して</a:t>
            </a:r>
            <a:r>
              <a:rPr kumimoji="1" lang="ja-JP" altLang="en-US" sz="14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いくことが必要です。</a:t>
            </a:r>
            <a:endParaRPr kumimoji="1" lang="en-US" altLang="ja-JP" sz="14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lnSpc>
                <a:spcPts val="1800"/>
              </a:lnSpc>
              <a:spcBef>
                <a:spcPts val="600"/>
              </a:spcBef>
            </a:pPr>
            <a:r>
              <a:rPr lang="ja-JP" altLang="en-US" sz="1400"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このような</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取り組みが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全て</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の職場に広く浸透していくよう、厚生労働省では、周知・</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啓発や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中</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小企業へ</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の支援・助成を行っていきます。</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116632" y="128543"/>
            <a:ext cx="720000" cy="720000"/>
          </a:xfrm>
          <a:prstGeom prst="roundRect">
            <a:avLst>
              <a:gd name="adj" fmla="val 50000"/>
            </a:avLst>
          </a:prstGeom>
          <a:solidFill>
            <a:srgbClr val="D50115"/>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100"/>
              </a:lnSpc>
            </a:pPr>
            <a:r>
              <a:rPr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ポイント</a:t>
            </a:r>
            <a:endParaRPr lang="en-US" altLang="ja-JP"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100"/>
              </a:lnSpc>
            </a:pPr>
            <a:r>
              <a:rPr lang="en-US" altLang="ja-JP" sz="20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Ⅰ</a:t>
            </a:r>
            <a:endParaRPr lang="ja-JP" altLang="en-US" sz="2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9" name="グループ化 28"/>
          <p:cNvGrpSpPr/>
          <p:nvPr/>
        </p:nvGrpSpPr>
        <p:grpSpPr>
          <a:xfrm>
            <a:off x="-72656" y="3173437"/>
            <a:ext cx="6742277" cy="390000"/>
            <a:chOff x="-68025" y="992560"/>
            <a:chExt cx="6742277" cy="390000"/>
          </a:xfrm>
        </p:grpSpPr>
        <p:sp>
          <p:nvSpPr>
            <p:cNvPr id="30" name="正方形/長方形 29"/>
            <p:cNvSpPr/>
            <p:nvPr/>
          </p:nvSpPr>
          <p:spPr>
            <a:xfrm>
              <a:off x="-68025" y="992560"/>
              <a:ext cx="3343911"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見直しの内容</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32" name="グループ化 31"/>
            <p:cNvGrpSpPr/>
            <p:nvPr/>
          </p:nvGrpSpPr>
          <p:grpSpPr>
            <a:xfrm>
              <a:off x="185369" y="1022520"/>
              <a:ext cx="6488883" cy="301592"/>
              <a:chOff x="185369" y="1022520"/>
              <a:chExt cx="6488883" cy="301592"/>
            </a:xfrm>
          </p:grpSpPr>
          <p:sp>
            <p:nvSpPr>
              <p:cNvPr id="33" name="正方形/長方形 32"/>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34" name="直線コネクタ 33"/>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0" name="二等辺三角形 9"/>
          <p:cNvSpPr/>
          <p:nvPr/>
        </p:nvSpPr>
        <p:spPr>
          <a:xfrm rot="10800000">
            <a:off x="2926889" y="7759926"/>
            <a:ext cx="688732" cy="216024"/>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63362" y="8409384"/>
            <a:ext cx="6332518" cy="522000"/>
          </a:xfrm>
          <a:prstGeom prst="rect">
            <a:avLst/>
          </a:prstGeom>
          <a:noFill/>
          <a:ln w="9525">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9" name="表 8"/>
          <p:cNvGraphicFramePr>
            <a:graphicFrameLocks noGrp="1"/>
          </p:cNvGraphicFramePr>
          <p:nvPr>
            <p:extLst>
              <p:ext uri="{D42A27DB-BD31-4B8C-83A1-F6EECF244321}">
                <p14:modId xmlns:p14="http://schemas.microsoft.com/office/powerpoint/2010/main" val="2800529557"/>
              </p:ext>
            </p:extLst>
          </p:nvPr>
        </p:nvGraphicFramePr>
        <p:xfrm>
          <a:off x="175376" y="3690701"/>
          <a:ext cx="6494245" cy="3814434"/>
        </p:xfrm>
        <a:graphic>
          <a:graphicData uri="http://schemas.openxmlformats.org/drawingml/2006/table">
            <a:tbl>
              <a:tblPr firstRow="1" bandRow="1">
                <a:tableStyleId>{5C22544A-7EE6-4342-B048-85BDC9FD1C3A}</a:tableStyleId>
              </a:tblPr>
              <a:tblGrid>
                <a:gridCol w="373838">
                  <a:extLst>
                    <a:ext uri="{9D8B030D-6E8A-4147-A177-3AD203B41FA5}">
                      <a16:colId xmlns:a16="http://schemas.microsoft.com/office/drawing/2014/main" val="20000"/>
                    </a:ext>
                  </a:extLst>
                </a:gridCol>
                <a:gridCol w="6120407">
                  <a:extLst>
                    <a:ext uri="{9D8B030D-6E8A-4147-A177-3AD203B41FA5}">
                      <a16:colId xmlns:a16="http://schemas.microsoft.com/office/drawing/2014/main" val="20001"/>
                    </a:ext>
                  </a:extLst>
                </a:gridCol>
              </a:tblGrid>
              <a:tr h="307614">
                <a:tc>
                  <a:txBody>
                    <a:bodyPr/>
                    <a:lstStyle/>
                    <a:p>
                      <a:pPr>
                        <a:lnSpc>
                          <a:spcPts val="1600"/>
                        </a:lnSpc>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残業時間の上限を規制します</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307614">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tc>
                  <a:txBody>
                    <a:bodyPr/>
                    <a:lstStyle/>
                    <a:p>
                      <a:pPr>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「勤務間インターバル」制度の導入を促します</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extLst>
                  <a:ext uri="{0D108BD9-81ED-4DB2-BD59-A6C34878D82A}">
                    <a16:rowId xmlns:a16="http://schemas.microsoft.com/office/drawing/2014/main" val="10001"/>
                  </a:ext>
                </a:extLst>
              </a:tr>
              <a:tr h="307614">
                <a:tc>
                  <a:txBody>
                    <a:bodyPr/>
                    <a:lstStyle/>
                    <a:p>
                      <a:pPr>
                        <a:lnSpc>
                          <a:spcPts val="1600"/>
                        </a:lnSpc>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a:lnSpc>
                          <a:spcPts val="1600"/>
                        </a:lnSpc>
                      </a:pPr>
                      <a:r>
                        <a:rPr lang="ja-JP" altLang="en-US"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１人１年あたり</a:t>
                      </a:r>
                      <a:r>
                        <a:rPr lang="en-US" altLang="ja-JP"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日間の年次有給休暇</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の取得を、企業に義務づけます</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520804">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a:t>
                      </a:r>
                    </a:p>
                    <a:p>
                      <a:pPr>
                        <a:lnSpc>
                          <a:spcPts val="1600"/>
                        </a:lnSpc>
                      </a:pP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tc>
                  <a:txBody>
                    <a:bodyPr/>
                    <a:lstStyle/>
                    <a:p>
                      <a:pPr>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時間を超える残業は、割増賃金率を引上げます（</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中小企業で働く人にも適用（大企業は平成</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extLst>
                  <a:ext uri="{0D108BD9-81ED-4DB2-BD59-A6C34878D82A}">
                    <a16:rowId xmlns:a16="http://schemas.microsoft.com/office/drawing/2014/main" val="10003"/>
                  </a:ext>
                </a:extLst>
              </a:tr>
              <a:tr h="733994">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a:t>
                      </a:r>
                    </a:p>
                    <a:p>
                      <a:pPr>
                        <a:lnSpc>
                          <a:spcPts val="1600"/>
                        </a:lnSpc>
                      </a:pP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労働時間の状況を客観的に把握するよう、企業に義務づけます</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57127" rtl="0" eaLnBrk="1" fontAlgn="auto" latinLnBrk="0" hangingPunct="1">
                        <a:lnSpc>
                          <a:spcPts val="1600"/>
                        </a:lnSpc>
                        <a:spcBef>
                          <a:spcPts val="0"/>
                        </a:spcBef>
                        <a:spcAft>
                          <a:spcPts val="0"/>
                        </a:spcAft>
                        <a:buClrTx/>
                        <a:buSzTx/>
                        <a:buFontTx/>
                        <a:buNone/>
                        <a:tabLst/>
                        <a:defRPr/>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働く人の健康管理を徹底</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57127" rtl="0" eaLnBrk="1" fontAlgn="auto" latinLnBrk="0" hangingPunct="1">
                        <a:lnSpc>
                          <a:spcPts val="1600"/>
                        </a:lnSpc>
                        <a:spcBef>
                          <a:spcPts val="0"/>
                        </a:spcBef>
                        <a:spcAft>
                          <a:spcPts val="0"/>
                        </a:spcAft>
                        <a:buClrTx/>
                        <a:buSzTx/>
                        <a:buFontTx/>
                        <a:buNone/>
                        <a:tabLst/>
                        <a:defRPr/>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管理職、裁量労働制適用者も対象</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4"/>
                  </a:ext>
                </a:extLst>
              </a:tr>
              <a:tr h="733994">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➅</a:t>
                      </a:r>
                    </a:p>
                    <a:p>
                      <a:pPr>
                        <a:lnSpc>
                          <a:spcPts val="1600"/>
                        </a:lnSpc>
                      </a:pP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tc>
                  <a:txBody>
                    <a:bodyPr/>
                    <a:lstStyle/>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「フレックスタイム制」により働きやすくするため、制度を拡充します</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労働時間の調整が可能な期間（清算期間）を延長（</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子育て・介護しながらでも、より働きやすく</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F6FBFC"/>
                    </a:solidFill>
                  </a:tcPr>
                </a:tc>
                <a:extLst>
                  <a:ext uri="{0D108BD9-81ED-4DB2-BD59-A6C34878D82A}">
                    <a16:rowId xmlns:a16="http://schemas.microsoft.com/office/drawing/2014/main" val="10005"/>
                  </a:ext>
                </a:extLst>
              </a:tr>
              <a:tr h="733994">
                <a:tc>
                  <a:txBody>
                    <a:bodyPr/>
                    <a:lstStyle/>
                    <a:p>
                      <a:pPr marL="0" marR="0" indent="0" algn="l" defTabSz="957127" rtl="0" eaLnBrk="1" fontAlgn="auto" latinLnBrk="0" hangingPunct="1">
                        <a:lnSpc>
                          <a:spcPts val="1600"/>
                        </a:lnSpc>
                        <a:spcBef>
                          <a:spcPts val="0"/>
                        </a:spcBef>
                        <a:spcAft>
                          <a:spcPts val="0"/>
                        </a:spcAft>
                        <a:buClrTx/>
                        <a:buSzTx/>
                        <a:buFontTx/>
                        <a:buNone/>
                        <a:tabLst/>
                        <a:defRPr/>
                      </a:pP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a:t>
                      </a:r>
                    </a:p>
                    <a:p>
                      <a:pPr>
                        <a:lnSpc>
                          <a:spcPts val="1600"/>
                        </a:lnSpc>
                      </a:pP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専門的な職業の方の自律的で創造的な働き方である</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「高度プロフェッショナル制度」を新設し、選択できるようにします　　</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前提として、働く人の健康を守る措置を義務化（</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罰則つき</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ts val="1600"/>
                        </a:lnSpc>
                        <a:spcBef>
                          <a:spcPts val="0"/>
                        </a:spcBef>
                        <a:spcAft>
                          <a:spcPts val="0"/>
                        </a:spcAft>
                        <a:buClrTx/>
                        <a:buSzTx/>
                        <a:buFontTx/>
                        <a:buNone/>
                        <a:tabLst/>
                        <a:defRPr/>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対象を限定（一定の年収以上で特定の高度専門職のみが対象）</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6"/>
                  </a:ext>
                </a:extLst>
              </a:tr>
            </a:tbl>
          </a:graphicData>
        </a:graphic>
      </p:graphicFrame>
      <p:sp>
        <p:nvSpPr>
          <p:cNvPr id="20"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2287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21391" y="1217861"/>
            <a:ext cx="6492323" cy="8424000"/>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252517" y="1279074"/>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右矢印 44"/>
          <p:cNvSpPr/>
          <p:nvPr/>
        </p:nvSpPr>
        <p:spPr>
          <a:xfrm>
            <a:off x="3202933" y="1641706"/>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81" name="グループ化 80"/>
          <p:cNvGrpSpPr/>
          <p:nvPr/>
        </p:nvGrpSpPr>
        <p:grpSpPr>
          <a:xfrm>
            <a:off x="-68025" y="170512"/>
            <a:ext cx="6742277" cy="390000"/>
            <a:chOff x="-68025" y="992560"/>
            <a:chExt cx="6742277" cy="390000"/>
          </a:xfrm>
        </p:grpSpPr>
        <p:sp>
          <p:nvSpPr>
            <p:cNvPr id="82" name="正方形/長方形 81"/>
            <p:cNvSpPr/>
            <p:nvPr/>
          </p:nvSpPr>
          <p:spPr>
            <a:xfrm>
              <a:off x="-68025" y="992560"/>
              <a:ext cx="4649153"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見直しの</a:t>
              </a:r>
              <a:r>
                <a:rPr lang="ja-JP" altLang="en-US" sz="16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概要</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（残業時間の上限規制）</a:t>
              </a:r>
              <a:endParaRPr lang="ja-JP" altLang="en-US" sz="16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83" name="グループ化 82"/>
            <p:cNvGrpSpPr/>
            <p:nvPr/>
          </p:nvGrpSpPr>
          <p:grpSpPr>
            <a:xfrm>
              <a:off x="185369" y="1022520"/>
              <a:ext cx="6488883" cy="301592"/>
              <a:chOff x="185369" y="1022520"/>
              <a:chExt cx="6488883" cy="301592"/>
            </a:xfrm>
          </p:grpSpPr>
          <p:sp>
            <p:nvSpPr>
              <p:cNvPr id="84" name="正方形/長方形 83"/>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schemeClr val="tx1"/>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85" name="直線コネクタ 84"/>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88" name="角丸四角形吹き出し 87"/>
          <p:cNvSpPr/>
          <p:nvPr/>
        </p:nvSpPr>
        <p:spPr>
          <a:xfrm>
            <a:off x="354213" y="1515666"/>
            <a:ext cx="2808000" cy="72008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法律上は、残業時間の上限が</a:t>
            </a:r>
            <a:endPar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ありませんでした</a:t>
            </a:r>
            <a:r>
              <a:rPr lang="ja-JP" altLang="en-US" sz="9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（行政指導のみ）</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9" name="正方形/長方形 88"/>
          <p:cNvSpPr/>
          <p:nvPr/>
        </p:nvSpPr>
        <p:spPr>
          <a:xfrm>
            <a:off x="3501008" y="1279074"/>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1" name="角丸四角形吹き出し 90"/>
          <p:cNvSpPr/>
          <p:nvPr/>
        </p:nvSpPr>
        <p:spPr>
          <a:xfrm>
            <a:off x="3607976" y="1502601"/>
            <a:ext cx="2880000" cy="72008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700"/>
              </a:lnSpc>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法律で残業時間の上限を定め、これを超える残業はできなく</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なります。</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0" name="テキスト ボックス 89"/>
          <p:cNvSpPr txBox="1"/>
          <p:nvPr/>
        </p:nvSpPr>
        <p:spPr>
          <a:xfrm>
            <a:off x="3278606" y="3196756"/>
            <a:ext cx="1504032" cy="489816"/>
          </a:xfrm>
          <a:prstGeom prst="rect">
            <a:avLst/>
          </a:prstGeom>
          <a:noFill/>
          <a:ln>
            <a:noFill/>
          </a:ln>
        </p:spPr>
        <p:txBody>
          <a:bodyPr vert="horz" wrap="square" rtlCol="0">
            <a:spAutoFit/>
          </a:bodyPr>
          <a:lstStyle/>
          <a:p>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月残業</a:t>
            </a:r>
            <a:r>
              <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１日残業２時間</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程度</a:t>
            </a:r>
            <a:endParaRPr kumimoji="1" lang="ja-JP" altLang="en-US"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正方形/長方形 54"/>
          <p:cNvSpPr/>
          <p:nvPr/>
        </p:nvSpPr>
        <p:spPr>
          <a:xfrm>
            <a:off x="1493154" y="6062836"/>
            <a:ext cx="1368151" cy="320264"/>
          </a:xfrm>
          <a:prstGeom prst="rect">
            <a:avLst/>
          </a:prstGeom>
          <a:ln w="12700">
            <a:noFill/>
          </a:ln>
        </p:spPr>
        <p:txBody>
          <a:bodyPr wrap="square">
            <a:spAutoFit/>
          </a:bodyPr>
          <a:lstStyle/>
          <a:p>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１年間＝</a:t>
            </a:r>
            <a:r>
              <a:rPr lang="en-US"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か月</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1" name="正方形/長方形 70"/>
          <p:cNvSpPr/>
          <p:nvPr/>
        </p:nvSpPr>
        <p:spPr>
          <a:xfrm>
            <a:off x="4854468" y="6062836"/>
            <a:ext cx="1397358" cy="320264"/>
          </a:xfrm>
          <a:prstGeom prst="rect">
            <a:avLst/>
          </a:prstGeom>
          <a:ln w="12700">
            <a:noFill/>
          </a:ln>
        </p:spPr>
        <p:txBody>
          <a:bodyPr wrap="square">
            <a:spAutoFit/>
          </a:bodyPr>
          <a:lstStyle/>
          <a:p>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１年間＝</a:t>
            </a:r>
            <a:r>
              <a:rPr lang="en-US"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か月</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6177" y="3766943"/>
            <a:ext cx="1947340" cy="2098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正方形/長方形 47"/>
          <p:cNvSpPr/>
          <p:nvPr/>
        </p:nvSpPr>
        <p:spPr>
          <a:xfrm>
            <a:off x="-8578" y="4483595"/>
            <a:ext cx="1041716" cy="664849"/>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a:xfrm>
            <a:off x="-26065" y="5203229"/>
            <a:ext cx="1059204" cy="7385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法定労働時間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１日８時間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週</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　　　　　　　　　　　　　　　</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右中かっこ 50"/>
          <p:cNvSpPr/>
          <p:nvPr/>
        </p:nvSpPr>
        <p:spPr>
          <a:xfrm flipH="1">
            <a:off x="1012785" y="5148179"/>
            <a:ext cx="108000" cy="711018"/>
          </a:xfrm>
          <a:prstGeom prst="rightBrace">
            <a:avLst>
              <a:gd name="adj1" fmla="val 45352"/>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53" name="正方形/長方形 52"/>
          <p:cNvSpPr/>
          <p:nvPr/>
        </p:nvSpPr>
        <p:spPr>
          <a:xfrm>
            <a:off x="1389764" y="2944632"/>
            <a:ext cx="1493712" cy="378583"/>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上限なし</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正方形/長方形 53"/>
          <p:cNvSpPr/>
          <p:nvPr/>
        </p:nvSpPr>
        <p:spPr>
          <a:xfrm>
            <a:off x="2020897" y="3557355"/>
            <a:ext cx="1337414" cy="231581"/>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年間６か月まで</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右中かっこ 55"/>
          <p:cNvSpPr/>
          <p:nvPr/>
        </p:nvSpPr>
        <p:spPr>
          <a:xfrm rot="5400000">
            <a:off x="1982102" y="4995521"/>
            <a:ext cx="167299" cy="1908000"/>
          </a:xfrm>
          <a:prstGeom prst="rightBrace">
            <a:avLst>
              <a:gd name="adj1" fmla="val 128264"/>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pic>
        <p:nvPicPr>
          <p:cNvPr id="6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37112" y="3756079"/>
            <a:ext cx="1935362" cy="2098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3" name="直線コネクタ 62"/>
          <p:cNvCxnSpPr/>
          <p:nvPr/>
        </p:nvCxnSpPr>
        <p:spPr>
          <a:xfrm flipV="1">
            <a:off x="4437870" y="4443225"/>
            <a:ext cx="1931377" cy="1636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5400000" y="3782029"/>
            <a:ext cx="9720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70" name="右中かっこ 69"/>
          <p:cNvSpPr/>
          <p:nvPr/>
        </p:nvSpPr>
        <p:spPr>
          <a:xfrm rot="5400000">
            <a:off x="5352510" y="4996616"/>
            <a:ext cx="125474" cy="1908000"/>
          </a:xfrm>
          <a:prstGeom prst="rightBrace">
            <a:avLst>
              <a:gd name="adj1" fmla="val 128264"/>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72" name="正方形/長方形 71"/>
          <p:cNvSpPr/>
          <p:nvPr/>
        </p:nvSpPr>
        <p:spPr>
          <a:xfrm>
            <a:off x="5445224" y="3561700"/>
            <a:ext cx="1144701" cy="231581"/>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年間６か月まで</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9" name="右中かっこ 68"/>
          <p:cNvSpPr/>
          <p:nvPr/>
        </p:nvSpPr>
        <p:spPr>
          <a:xfrm flipH="1">
            <a:off x="1012785" y="4435329"/>
            <a:ext cx="108000" cy="711018"/>
          </a:xfrm>
          <a:prstGeom prst="rightBrace">
            <a:avLst>
              <a:gd name="adj1" fmla="val 45352"/>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cxnSp>
        <p:nvCxnSpPr>
          <p:cNvPr id="73" name="直線矢印コネクタ 72"/>
          <p:cNvCxnSpPr/>
          <p:nvPr/>
        </p:nvCxnSpPr>
        <p:spPr>
          <a:xfrm>
            <a:off x="2132746" y="3227806"/>
            <a:ext cx="0" cy="4407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4" name="右中かっこ 73"/>
          <p:cNvSpPr/>
          <p:nvPr/>
        </p:nvSpPr>
        <p:spPr>
          <a:xfrm flipH="1">
            <a:off x="4329870" y="4432886"/>
            <a:ext cx="108000" cy="711018"/>
          </a:xfrm>
          <a:prstGeom prst="rightBrace">
            <a:avLst>
              <a:gd name="adj1" fmla="val 45352"/>
              <a:gd name="adj2" fmla="val 50000"/>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srgbClr val="FF0000"/>
              </a:solidFill>
            </a:endParaRPr>
          </a:p>
        </p:txBody>
      </p:sp>
      <p:sp>
        <p:nvSpPr>
          <p:cNvPr id="75" name="右中かっこ 74"/>
          <p:cNvSpPr/>
          <p:nvPr/>
        </p:nvSpPr>
        <p:spPr>
          <a:xfrm flipH="1">
            <a:off x="4329479" y="5134360"/>
            <a:ext cx="108000" cy="711018"/>
          </a:xfrm>
          <a:prstGeom prst="rightBrace">
            <a:avLst>
              <a:gd name="adj1" fmla="val 45352"/>
              <a:gd name="adj2" fmla="val 50000"/>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srgbClr val="FF0000"/>
              </a:solidFill>
            </a:endParaRPr>
          </a:p>
        </p:txBody>
      </p:sp>
      <p:sp>
        <p:nvSpPr>
          <p:cNvPr id="62" name="テキスト ボックス 61"/>
          <p:cNvSpPr txBox="1"/>
          <p:nvPr/>
        </p:nvSpPr>
        <p:spPr>
          <a:xfrm>
            <a:off x="435811" y="3738005"/>
            <a:ext cx="1476000" cy="527494"/>
          </a:xfrm>
          <a:prstGeom prst="rect">
            <a:avLst/>
          </a:prstGeom>
          <a:noFill/>
        </p:spPr>
        <p:txBody>
          <a:bodyPr wrap="square" rtlCol="0">
            <a:spAutoFit/>
          </a:bodyPr>
          <a:lstStyle/>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大臣</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告示</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による上限</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行政指導</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76" name="直線矢印コネクタ 75"/>
          <p:cNvCxnSpPr/>
          <p:nvPr/>
        </p:nvCxnSpPr>
        <p:spPr>
          <a:xfrm>
            <a:off x="1189545" y="4180705"/>
            <a:ext cx="0" cy="20912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2" name="正方形/長方形 91"/>
          <p:cNvSpPr/>
          <p:nvPr/>
        </p:nvSpPr>
        <p:spPr>
          <a:xfrm>
            <a:off x="3197682" y="4443225"/>
            <a:ext cx="1167421" cy="659145"/>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原則</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lgn="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3" name="正方形/長方形 92"/>
          <p:cNvSpPr/>
          <p:nvPr/>
        </p:nvSpPr>
        <p:spPr>
          <a:xfrm>
            <a:off x="3305900" y="5148445"/>
            <a:ext cx="1059204" cy="73288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法定労働時間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１日８時間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週</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四角形吹き出し 5"/>
          <p:cNvSpPr/>
          <p:nvPr/>
        </p:nvSpPr>
        <p:spPr>
          <a:xfrm>
            <a:off x="3654720" y="3739427"/>
            <a:ext cx="1665706" cy="502891"/>
          </a:xfrm>
          <a:prstGeom prst="wedgeRectCallout">
            <a:avLst>
              <a:gd name="adj1" fmla="val 23525"/>
              <a:gd name="adj2" fmla="val 40555"/>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rIns="0" bIns="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法律による</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原則</a:t>
            </a:r>
            <a:r>
              <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5" name="四角形吹き出し 94"/>
          <p:cNvSpPr/>
          <p:nvPr/>
        </p:nvSpPr>
        <p:spPr>
          <a:xfrm>
            <a:off x="4725144" y="2419073"/>
            <a:ext cx="1647837" cy="1115747"/>
          </a:xfrm>
          <a:prstGeom prst="wedgeRectCallout">
            <a:avLst>
              <a:gd name="adj1" fmla="val -11257"/>
              <a:gd name="adj2" fmla="val 4656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法律による</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例外</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720</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・複数月平均</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未満＊</a:t>
            </a:r>
            <a:endParaRPr lang="en-US" altLang="ja-JP"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＊休日</a:t>
            </a:r>
            <a:r>
              <a:rPr lang="ja-JP" altLang="en-US" sz="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労働を</a:t>
            </a:r>
            <a:r>
              <a:rPr lang="ja-JP" altLang="en-US" sz="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含む　</a:t>
            </a:r>
            <a:endParaRPr lang="ja-JP" altLang="en-US" sz="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8" name="直線矢印コネクタ 7"/>
          <p:cNvCxnSpPr/>
          <p:nvPr/>
        </p:nvCxnSpPr>
        <p:spPr>
          <a:xfrm flipH="1">
            <a:off x="5517232" y="3534820"/>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7" name="直線矢印コネクタ 96"/>
          <p:cNvCxnSpPr/>
          <p:nvPr/>
        </p:nvCxnSpPr>
        <p:spPr>
          <a:xfrm flipH="1">
            <a:off x="4933269" y="4242317"/>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6371282" y="2318420"/>
            <a:ext cx="377026" cy="3201432"/>
          </a:xfrm>
          <a:prstGeom prst="rect">
            <a:avLst/>
          </a:prstGeom>
          <a:noFill/>
          <a:ln>
            <a:noFill/>
          </a:ln>
        </p:spPr>
        <p:txBody>
          <a:bodyPr vert="eaVert" wrap="square" rtlCol="0">
            <a:spAutoFit/>
          </a:bodyPr>
          <a:lstStyle/>
          <a:p>
            <a:pPr algn="ct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月残業</a:t>
            </a:r>
            <a:r>
              <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rPr>
              <a:t>80</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時間＝</a:t>
            </a:r>
            <a:r>
              <a:rPr kumimoji="1" lang="ja-JP" altLang="en-US" sz="1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１日残業４時間</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程度</a:t>
            </a:r>
            <a:endParaRPr kumimoji="1" lang="ja-JP" altLang="en-US"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94" name="直線矢印コネクタ 93"/>
          <p:cNvCxnSpPr/>
          <p:nvPr/>
        </p:nvCxnSpPr>
        <p:spPr>
          <a:xfrm flipH="1">
            <a:off x="6230833" y="2962401"/>
            <a:ext cx="216000" cy="83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p:nvPr/>
        </p:nvCxnSpPr>
        <p:spPr>
          <a:xfrm flipH="1">
            <a:off x="4005064" y="3561012"/>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26383" y="6488410"/>
            <a:ext cx="5996545" cy="2952000"/>
          </a:xfrm>
          <a:prstGeom prst="rect">
            <a:avLst/>
          </a:prstGeom>
          <a:noFill/>
          <a:ln w="19050">
            <a:solidFill>
              <a:schemeClr val="tx1"/>
            </a:solidFill>
            <a:prstDash val="dash"/>
          </a:ln>
        </p:spPr>
        <p:txBody>
          <a:bodyPr wrap="square" rtlCol="0">
            <a:spAutoFit/>
          </a:bodyPr>
          <a:lstStyle/>
          <a:p>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◎残業</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上限</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原則として月４５時間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年３６０時間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とし、</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臨時的な特別の事情がなければこれを超えることはできません。</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（月４５時間は、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１日当たり２時間程度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の残業に相当します。）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臨時的な特別の事情</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があって労使が合意する場合でも、</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年７２０時間</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以内</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複数月平均８０時間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以内（休日労働を含む）</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月１００時間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未満（休日労働を含む）</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を超えることはできません。</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（月８０時間は、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１日当たり４時間程度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の残業に相当</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また、原則である月４５時間を超えることができるのは、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年間６か月</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571516" y="536461"/>
            <a:ext cx="5706027" cy="830997"/>
          </a:xfrm>
          <a:prstGeom prst="rect">
            <a:avLst/>
          </a:prstGeom>
          <a:noFill/>
        </p:spPr>
        <p:txBody>
          <a:bodyPr wrap="square" rtlCol="0">
            <a:spAutoFit/>
          </a:bodyPr>
          <a:lstStyle/>
          <a:p>
            <a:r>
              <a:rPr lang="ja-JP" altLang="en-US" sz="1600" b="1" dirty="0" smtClean="0">
                <a:latin typeface="+mn-ea"/>
                <a:cs typeface="Meiryo UI" panose="020B0604030504040204" pitchFamily="50" charset="-128"/>
              </a:rPr>
              <a:t>残業時間の上限を法律で規制することは、</a:t>
            </a:r>
            <a:r>
              <a:rPr lang="en-US" altLang="ja-JP" sz="1600" b="1" dirty="0" smtClean="0">
                <a:latin typeface="+mn-ea"/>
                <a:cs typeface="Meiryo UI" panose="020B0604030504040204" pitchFamily="50" charset="-128"/>
              </a:rPr>
              <a:t>70</a:t>
            </a:r>
            <a:r>
              <a:rPr lang="ja-JP" altLang="en-US" sz="1600" b="1" dirty="0">
                <a:latin typeface="+mn-ea"/>
                <a:cs typeface="Meiryo UI" panose="020B0604030504040204" pitchFamily="50" charset="-128"/>
              </a:rPr>
              <a:t>年前（</a:t>
            </a:r>
            <a:r>
              <a:rPr lang="en-US" altLang="ja-JP" sz="1600" b="1" dirty="0">
                <a:latin typeface="+mn-ea"/>
                <a:cs typeface="Meiryo UI" panose="020B0604030504040204" pitchFamily="50" charset="-128"/>
              </a:rPr>
              <a:t>1947</a:t>
            </a:r>
            <a:r>
              <a:rPr lang="ja-JP" altLang="en-US" sz="1600" b="1" dirty="0">
                <a:latin typeface="+mn-ea"/>
                <a:cs typeface="Meiryo UI" panose="020B0604030504040204" pitchFamily="50" charset="-128"/>
              </a:rPr>
              <a:t>年）</a:t>
            </a:r>
            <a:r>
              <a:rPr lang="ja-JP" altLang="en-US" sz="1600" b="1" dirty="0" smtClean="0">
                <a:latin typeface="+mn-ea"/>
                <a:cs typeface="Meiryo UI" panose="020B0604030504040204" pitchFamily="50" charset="-128"/>
              </a:rPr>
              <a:t>に</a:t>
            </a:r>
            <a:endParaRPr lang="en-US" altLang="ja-JP" sz="1600" b="1" dirty="0" smtClean="0">
              <a:latin typeface="+mn-ea"/>
              <a:cs typeface="Meiryo UI" panose="020B0604030504040204" pitchFamily="50" charset="-128"/>
            </a:endParaRPr>
          </a:p>
          <a:p>
            <a:r>
              <a:rPr lang="ja-JP" altLang="en-US" sz="1600" b="1" dirty="0" smtClean="0">
                <a:latin typeface="+mn-ea"/>
                <a:cs typeface="Meiryo UI" panose="020B0604030504040204" pitchFamily="50" charset="-128"/>
              </a:rPr>
              <a:t>制定</a:t>
            </a:r>
            <a:r>
              <a:rPr lang="ja-JP" altLang="en-US" sz="1600" b="1" dirty="0">
                <a:latin typeface="+mn-ea"/>
                <a:cs typeface="Meiryo UI" panose="020B0604030504040204" pitchFamily="50" charset="-128"/>
              </a:rPr>
              <a:t>された「労働基準法」において</a:t>
            </a:r>
            <a:r>
              <a:rPr lang="ja-JP" altLang="en-US" sz="1600" b="1" dirty="0" smtClean="0">
                <a:latin typeface="+mn-ea"/>
                <a:cs typeface="Meiryo UI" panose="020B0604030504040204" pitchFamily="50" charset="-128"/>
              </a:rPr>
              <a:t>、初めて</a:t>
            </a:r>
            <a:r>
              <a:rPr lang="ja-JP" altLang="en-US" sz="1600" b="1" dirty="0">
                <a:latin typeface="+mn-ea"/>
                <a:cs typeface="Meiryo UI" panose="020B0604030504040204" pitchFamily="50" charset="-128"/>
              </a:rPr>
              <a:t>の</a:t>
            </a:r>
            <a:r>
              <a:rPr lang="ja-JP" altLang="en-US" sz="1600" b="1" dirty="0" smtClean="0">
                <a:latin typeface="+mn-ea"/>
                <a:cs typeface="Meiryo UI" panose="020B0604030504040204" pitchFamily="50" charset="-128"/>
              </a:rPr>
              <a:t>大改革</a:t>
            </a:r>
            <a:r>
              <a:rPr lang="ja-JP" altLang="en-US" sz="1600" b="1" dirty="0">
                <a:latin typeface="+mn-ea"/>
                <a:cs typeface="Meiryo UI" panose="020B0604030504040204" pitchFamily="50" charset="-128"/>
              </a:rPr>
              <a:t>となります</a:t>
            </a:r>
            <a:r>
              <a:rPr lang="ja-JP" altLang="en-US" sz="1600" b="1" dirty="0" smtClean="0">
                <a:latin typeface="+mn-ea"/>
                <a:cs typeface="Meiryo UI" panose="020B0604030504040204" pitchFamily="50" charset="-128"/>
              </a:rPr>
              <a:t>。</a:t>
            </a:r>
            <a:endParaRPr lang="en-US" altLang="ja-JP" sz="1600" b="1" dirty="0">
              <a:latin typeface="+mn-ea"/>
              <a:cs typeface="Meiryo UI" panose="020B0604030504040204" pitchFamily="50" charset="-128"/>
            </a:endParaRPr>
          </a:p>
          <a:p>
            <a:endParaRPr kumimoji="1" lang="ja-JP" altLang="en-US" sz="1600" dirty="0"/>
          </a:p>
        </p:txBody>
      </p:sp>
      <p:sp>
        <p:nvSpPr>
          <p:cNvPr id="46"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４</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298735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109488" y="3671692"/>
            <a:ext cx="6480175" cy="34231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 不合理な待遇差をなくすための規定</a:t>
            </a:r>
            <a:r>
              <a:rPr lang="ja-JP" altLang="en-US" sz="1600" b="1" u="heavy"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整備</a:t>
            </a:r>
            <a:endParaRPr lang="ja-JP" altLang="en-US" sz="1600" b="1" u="heavy" strike="sngStrike" dirty="0">
              <a:solidFill>
                <a:srgbClr val="FFC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 13"/>
          <p:cNvSpPr/>
          <p:nvPr/>
        </p:nvSpPr>
        <p:spPr>
          <a:xfrm>
            <a:off x="248950" y="4088904"/>
            <a:ext cx="6329015" cy="864096"/>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36000" bIns="36000" rtlCol="0" anchor="ctr" anchorCtr="0"/>
          <a:lstStyle/>
          <a:p>
            <a:pPr>
              <a:lnSpc>
                <a:spcPts val="1800"/>
              </a:lnSpc>
            </a:pP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同一企業内に</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おいて、正規雇用労働者と非正規雇用労働者との</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間で、基本給</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賞与</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など</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300" b="1" u="heavy"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個々の待遇ごとに</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、不合理な待遇差を設けることが禁止されます。</a:t>
            </a:r>
            <a:endParaRPr lang="en-US" altLang="ja-JP"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300" b="1" spc="-40"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ガイドライン</a:t>
            </a:r>
            <a:r>
              <a:rPr lang="en-US" altLang="ja-JP" sz="1400" b="1" spc="-40" baseline="300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spc="-40" baseline="300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300" b="1" spc="-4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300" b="1" spc="-40"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策定し、どのような待遇差が不合理に当たるかを明確に示します。</a:t>
            </a:r>
            <a:endParaRPr lang="ja-JP" altLang="en-US" sz="900" b="1" spc="-4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46761" y="3148109"/>
            <a:ext cx="6668424"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4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改正の概要</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157821" y="3139240"/>
            <a:ext cx="301689" cy="301592"/>
          </a:xfrm>
          <a:prstGeom prst="rect">
            <a:avLst/>
          </a:prstGeom>
          <a:solidFill>
            <a:srgbClr val="002B82"/>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prstClr val="black"/>
              </a:solidFill>
              <a:latin typeface="ＤＦ特太ゴシック体" panose="020B0509000000000000" pitchFamily="49" charset="-128"/>
              <a:ea typeface="ＤＦ特太ゴシック体" panose="020B0509000000000000" pitchFamily="49" charset="-128"/>
            </a:endParaRPr>
          </a:p>
        </p:txBody>
      </p:sp>
      <p:cxnSp>
        <p:nvCxnSpPr>
          <p:cNvPr id="25" name="直線コネクタ 24"/>
          <p:cNvCxnSpPr/>
          <p:nvPr/>
        </p:nvCxnSpPr>
        <p:spPr>
          <a:xfrm>
            <a:off x="204589" y="3424432"/>
            <a:ext cx="6464771"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32963" y="8060377"/>
            <a:ext cx="6972763" cy="276999"/>
          </a:xfrm>
          <a:prstGeom prst="rect">
            <a:avLst/>
          </a:prstGeom>
          <a:noFill/>
        </p:spPr>
        <p:txBody>
          <a:bodyPr wrap="square" rtlCol="0">
            <a:spAutoFit/>
          </a:bodyPr>
          <a:lstStyle/>
          <a:p>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前→</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後</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あり  △：配慮規定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なし  ◎：規定の解釈の明確化</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角丸四角形 32"/>
          <p:cNvSpPr/>
          <p:nvPr/>
        </p:nvSpPr>
        <p:spPr>
          <a:xfrm>
            <a:off x="260648" y="6825209"/>
            <a:ext cx="6280999" cy="1152127"/>
          </a:xfrm>
          <a:prstGeom prst="roundRect">
            <a:avLst>
              <a:gd name="adj" fmla="val 5472"/>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72000" bIns="36000" rtlCol="0" anchor="t" anchorCtr="0"/>
          <a:lstStyle/>
          <a:p>
            <a:pPr marL="174625" indent="-174625">
              <a:spcBef>
                <a:spcPts val="600"/>
              </a:spcBef>
            </a:pPr>
            <a:r>
              <a:rPr lang="ja-JP" altLang="en-US" sz="1200" b="1" baseline="30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については、下記のいずれ</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かを確保することを</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義務化します。</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200"/>
              </a:spcBef>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（１）派遣先</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の労働者との均等・均衡</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a:t>
            </a:r>
            <a:endPar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200"/>
              </a:spcBef>
            </a:pP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（２）一定</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の要件を満たす労使協定による待遇</a:t>
            </a:r>
          </a:p>
          <a:p>
            <a:pPr marL="174625" indent="-174625">
              <a:spcBef>
                <a:spcPts val="200"/>
              </a:spcBef>
              <a:tabLst>
                <a:tab pos="542925" algn="l"/>
              </a:tabLst>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★併せて</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、派遣先になろうとする事業主に対し、派遣先労働者の待遇に</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関する</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tabLst>
                <a:tab pos="542925" algn="l"/>
              </a:tabLst>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への情報提供義務を</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新設</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endParaRPr lang="en-US" altLang="ja-JP" sz="10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marL="268288" indent="-185738">
              <a:spcAft>
                <a:spcPts val="300"/>
              </a:spcAft>
            </a:pPr>
            <a:endParaRPr lang="en-US" altLang="ja-JP"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p:cNvSpPr/>
          <p:nvPr/>
        </p:nvSpPr>
        <p:spPr>
          <a:xfrm>
            <a:off x="260649" y="5025008"/>
            <a:ext cx="6633120" cy="57606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 いかなる待遇差が不合理であり、いかなる待遇差は不合理なものでないかを示した「同一労働同一賃金</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spcBef>
                <a:spcPts val="200"/>
              </a:spcBef>
            </a:pP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ガイドライン案」が</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2016</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月に策定されており、今後、確定する予定です。</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7800" indent="-177800">
              <a:spcBef>
                <a:spcPts val="200"/>
              </a:spcBef>
            </a:pP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（詳しくはこちら）</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http</a:t>
            </a:r>
            <a:r>
              <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://www.mhlw.go.jp/stf/seisakunitsuite/bunya/0000190591.html</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0" name="EA06BD07-CDF5-4EE6-A012-B717042A1BD0" descr="image1.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0358" y="5025008"/>
            <a:ext cx="478743" cy="478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4" name="表 33"/>
          <p:cNvGraphicFramePr>
            <a:graphicFrameLocks noGrp="1"/>
          </p:cNvGraphicFramePr>
          <p:nvPr>
            <p:extLst/>
          </p:nvPr>
        </p:nvGraphicFramePr>
        <p:xfrm>
          <a:off x="308665" y="5594960"/>
          <a:ext cx="6305498" cy="1158240"/>
        </p:xfrm>
        <a:graphic>
          <a:graphicData uri="http://schemas.openxmlformats.org/drawingml/2006/table">
            <a:tbl>
              <a:tblPr firstRow="1" bandRow="1">
                <a:tableStyleId>{5C22544A-7EE6-4342-B048-85BDC9FD1C3A}</a:tableStyleId>
              </a:tblPr>
              <a:tblGrid>
                <a:gridCol w="1500350">
                  <a:extLst>
                    <a:ext uri="{9D8B030D-6E8A-4147-A177-3AD203B41FA5}">
                      <a16:colId xmlns:a16="http://schemas.microsoft.com/office/drawing/2014/main" val="20000"/>
                    </a:ext>
                  </a:extLst>
                </a:gridCol>
                <a:gridCol w="274259">
                  <a:extLst>
                    <a:ext uri="{9D8B030D-6E8A-4147-A177-3AD203B41FA5}">
                      <a16:colId xmlns:a16="http://schemas.microsoft.com/office/drawing/2014/main" val="20001"/>
                    </a:ext>
                  </a:extLst>
                </a:gridCol>
                <a:gridCol w="4530889">
                  <a:extLst>
                    <a:ext uri="{9D8B030D-6E8A-4147-A177-3AD203B41FA5}">
                      <a16:colId xmlns:a16="http://schemas.microsoft.com/office/drawing/2014/main" val="20002"/>
                    </a:ext>
                  </a:extLst>
                </a:gridCol>
              </a:tblGrid>
              <a:tr h="544088">
                <a:tc>
                  <a:txBody>
                    <a:bodyPr/>
                    <a:lstStyle/>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D50115"/>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均衡</a:t>
                      </a:r>
                      <a:r>
                        <a:rPr kumimoji="1" lang="ja-JP" altLang="en-US"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en-US" altLang="ja-JP"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不合理な待遇差の禁止</a:t>
                      </a: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下記３点の違いを考慮した上で、</a:t>
                      </a:r>
                      <a:r>
                        <a:rPr kumimoji="1" lang="ja-JP" altLang="en-US" sz="115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不合理な待遇差を禁止</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します</a:t>
                      </a:r>
                      <a:endParaRPr kumimoji="1" lang="en-US" altLang="ja-JP"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①職務内容</a:t>
                      </a:r>
                      <a:r>
                        <a:rPr kumimoji="1" lang="en-US" altLang="ja-JP" sz="115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5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、②職務内容・配置の変更の範囲、③その他の事情</a:t>
                      </a:r>
                      <a:endParaRPr kumimoji="1" lang="en-US" altLang="ja-JP"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9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000"/>
                  </a:ext>
                </a:extLst>
              </a:tr>
              <a:tr h="574294">
                <a:tc>
                  <a:txBody>
                    <a:bodyPr/>
                    <a:lstStyle/>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D50115"/>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均等</a:t>
                      </a:r>
                      <a:r>
                        <a:rPr kumimoji="1" lang="ja-JP" altLang="en-US"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en-US" altLang="ja-JP" sz="14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差別的取扱いの禁止</a:t>
                      </a:r>
                      <a:r>
                        <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endParaRPr kumimoji="1" lang="ja-JP" altLang="en-US" sz="900" dirty="0">
                        <a:latin typeface="メイリオ" panose="020B0604030504040204" pitchFamily="50" charset="-128"/>
                        <a:ea typeface="メイリオ" panose="020B0604030504040204" pitchFamily="50" charset="-128"/>
                        <a:cs typeface="メイリオ" panose="020B0604030504040204" pitchFamily="50" charset="-128"/>
                      </a:endParaRP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kumimoji="1" lang="ja-JP" altLang="en-US" dirty="0"/>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下記２点が同じ場合、</a:t>
                      </a:r>
                      <a:r>
                        <a:rPr kumimoji="1" lang="ja-JP" altLang="en-US" sz="115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差別的取扱いを禁止</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します</a:t>
                      </a:r>
                      <a:endParaRPr kumimoji="1" lang="en-US" altLang="ja-JP"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①職務内容</a:t>
                      </a:r>
                      <a:r>
                        <a:rPr kumimoji="1" lang="en-US" altLang="ja-JP" sz="115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5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11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、②職務内容・配置の変更の範囲</a:t>
                      </a:r>
                      <a:endPar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kumimoji="1" lang="ja-JP" altLang="en-US" sz="900" b="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職務内容とは、</a:t>
                      </a:r>
                      <a:r>
                        <a:rPr kumimoji="1" lang="ja-JP" altLang="en-US" sz="9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業務の内容＋責任の程度をいいます。</a:t>
                      </a:r>
                    </a:p>
                  </a:txBody>
                  <a:tcP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
        <p:nvSpPr>
          <p:cNvPr id="18" name="右矢印 17"/>
          <p:cNvSpPr/>
          <p:nvPr/>
        </p:nvSpPr>
        <p:spPr>
          <a:xfrm>
            <a:off x="1743345" y="6177136"/>
            <a:ext cx="317503" cy="36004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右矢印 31"/>
          <p:cNvSpPr/>
          <p:nvPr/>
        </p:nvSpPr>
        <p:spPr>
          <a:xfrm>
            <a:off x="1743345" y="5601072"/>
            <a:ext cx="317503" cy="36004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5" name="表 34"/>
          <p:cNvGraphicFramePr>
            <a:graphicFrameLocks noGrp="1"/>
          </p:cNvGraphicFramePr>
          <p:nvPr>
            <p:extLst/>
          </p:nvPr>
        </p:nvGraphicFramePr>
        <p:xfrm>
          <a:off x="263468" y="8475280"/>
          <a:ext cx="6326194" cy="1158240"/>
        </p:xfrm>
        <a:graphic>
          <a:graphicData uri="http://schemas.openxmlformats.org/drawingml/2006/table">
            <a:tbl>
              <a:tblPr firstRow="1" bandRow="1">
                <a:tableStyleId>{5940675A-B579-460E-94D1-54222C63F5DA}</a:tableStyleId>
              </a:tblPr>
              <a:tblGrid>
                <a:gridCol w="1416959">
                  <a:extLst>
                    <a:ext uri="{9D8B030D-6E8A-4147-A177-3AD203B41FA5}">
                      <a16:colId xmlns:a16="http://schemas.microsoft.com/office/drawing/2014/main" val="20000"/>
                    </a:ext>
                  </a:extLst>
                </a:gridCol>
                <a:gridCol w="1342649">
                  <a:extLst>
                    <a:ext uri="{9D8B030D-6E8A-4147-A177-3AD203B41FA5}">
                      <a16:colId xmlns:a16="http://schemas.microsoft.com/office/drawing/2014/main" val="20001"/>
                    </a:ext>
                  </a:extLst>
                </a:gridCol>
                <a:gridCol w="1342649">
                  <a:extLst>
                    <a:ext uri="{9D8B030D-6E8A-4147-A177-3AD203B41FA5}">
                      <a16:colId xmlns:a16="http://schemas.microsoft.com/office/drawing/2014/main" val="20002"/>
                    </a:ext>
                  </a:extLst>
                </a:gridCol>
                <a:gridCol w="2223937">
                  <a:extLst>
                    <a:ext uri="{9D8B030D-6E8A-4147-A177-3AD203B41FA5}">
                      <a16:colId xmlns:a16="http://schemas.microsoft.com/office/drawing/2014/main" val="20003"/>
                    </a:ext>
                  </a:extLst>
                </a:gridCol>
              </a:tblGrid>
              <a:tr h="258301">
                <a:tc>
                  <a:txBody>
                    <a:bodyPr/>
                    <a:lstStyle/>
                    <a:p>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パート</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有期</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派遣</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281759">
                <a:tc>
                  <a:txBody>
                    <a:bodyPr/>
                    <a:lstStyle/>
                    <a:p>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均衡</a:t>
                      </a:r>
                      <a:r>
                        <a:rPr lang="ja-JP" altLang="en-US" sz="13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marL="0" marR="0" lvl="0" indent="0" algn="l" defTabSz="957127"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1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○＋労使協定</a:t>
                      </a:r>
                    </a:p>
                  </a:txBody>
                  <a:tcPr anchor="ctr">
                    <a:solidFill>
                      <a:schemeClr val="accent2">
                        <a:lumMod val="40000"/>
                        <a:lumOff val="60000"/>
                      </a:schemeClr>
                    </a:solidFill>
                  </a:tcPr>
                </a:tc>
                <a:extLst>
                  <a:ext uri="{0D108BD9-81ED-4DB2-BD59-A6C34878D82A}">
                    <a16:rowId xmlns:a16="http://schemas.microsoft.com/office/drawing/2014/main" val="10001"/>
                  </a:ext>
                </a:extLst>
              </a:tr>
              <a:tr h="281759">
                <a:tc>
                  <a:txBody>
                    <a:bodyPr/>
                    <a:lstStyle/>
                    <a:p>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均等</a:t>
                      </a:r>
                      <a:r>
                        <a:rPr lang="ja-JP" altLang="en-US" sz="13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待遇規定</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l"/>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○＋労使協定</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2"/>
                  </a:ext>
                </a:extLst>
              </a:tr>
              <a:tr h="258301">
                <a:tc>
                  <a:txBody>
                    <a:bodyPr/>
                    <a:lstStyle/>
                    <a:p>
                      <a:r>
                        <a:rPr kumimoji="1" lang="ja-JP" altLang="en-US" sz="1300" b="1"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ガイドライン</a:t>
                      </a:r>
                      <a:endParaRPr kumimoji="1" lang="ja-JP" altLang="en-US" sz="13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en-US" altLang="ja-JP"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a:t>
                      </a:r>
                      <a:r>
                        <a:rPr kumimoji="1" lang="en-US" altLang="ja-JP"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　○</a:t>
                      </a:r>
                      <a:endParaRPr kumimoji="1" lang="ja-JP" altLang="en-US" sz="13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26" name="タイトル 1"/>
          <p:cNvSpPr txBox="1">
            <a:spLocks/>
          </p:cNvSpPr>
          <p:nvPr/>
        </p:nvSpPr>
        <p:spPr>
          <a:xfrm>
            <a:off x="-42957" y="-14514"/>
            <a:ext cx="6922728" cy="719042"/>
          </a:xfrm>
          <a:prstGeom prst="rect">
            <a:avLst/>
          </a:prstGeom>
          <a:solidFill>
            <a:srgbClr val="002060"/>
          </a:solidFill>
        </p:spPr>
        <p:txBody>
          <a:bodyPr vert="horz" lIns="91440" tIns="252000" rIns="91440" bIns="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雇用形態に関わらない公正な待遇の確保</a:t>
            </a:r>
            <a:endPar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ja-JP" altLang="en-US" sz="24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角丸四角形 27"/>
          <p:cNvSpPr/>
          <p:nvPr/>
        </p:nvSpPr>
        <p:spPr>
          <a:xfrm>
            <a:off x="116632" y="128543"/>
            <a:ext cx="720000" cy="720000"/>
          </a:xfrm>
          <a:prstGeom prst="roundRect">
            <a:avLst>
              <a:gd name="adj" fmla="val 50000"/>
            </a:avLst>
          </a:prstGeom>
          <a:solidFill>
            <a:srgbClr val="D50115"/>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lnSpc>
                <a:spcPts val="2100"/>
              </a:lnSpc>
            </a:pPr>
            <a:r>
              <a:rPr lang="ja-JP" altLang="en-US" sz="9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ポイント</a:t>
            </a:r>
            <a:endParaRPr lang="en-US" altLang="ja-JP" sz="9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2100"/>
              </a:lnSpc>
            </a:pPr>
            <a:r>
              <a:rPr lang="en-US" altLang="ja-JP" sz="20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Ⅱ</a:t>
            </a:r>
            <a:endParaRPr lang="ja-JP" altLang="en-US" sz="20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二等辺三角形 42"/>
          <p:cNvSpPr/>
          <p:nvPr/>
        </p:nvSpPr>
        <p:spPr>
          <a:xfrm rot="10800000">
            <a:off x="3001761" y="2216696"/>
            <a:ext cx="688732" cy="216024"/>
          </a:xfrm>
          <a:prstGeom prst="triangle">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4" name="正方形/長方形 43"/>
          <p:cNvSpPr/>
          <p:nvPr/>
        </p:nvSpPr>
        <p:spPr>
          <a:xfrm>
            <a:off x="548680" y="2432720"/>
            <a:ext cx="5784009" cy="605294"/>
          </a:xfrm>
          <a:prstGeom prst="rect">
            <a:avLst/>
          </a:prstGeom>
        </p:spPr>
        <p:txBody>
          <a:bodyPr wrap="square">
            <a:spAutoFit/>
          </a:bodyPr>
          <a:lstStyle/>
          <a:p>
            <a:pPr>
              <a:lnSpc>
                <a:spcPts val="2000"/>
              </a:lnSpc>
              <a:tabLst>
                <a:tab pos="361950" algn="l"/>
              </a:tabLst>
            </a:pPr>
            <a:r>
              <a:rPr lang="ja-JP" altLang="en-US"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どのよう</a:t>
            </a:r>
            <a:r>
              <a:rPr lang="ja-JP" altLang="en-US" sz="14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な雇用形態を選択しても、待遇に納得して働き続けら</a:t>
            </a:r>
            <a:r>
              <a:rPr lang="ja-JP" altLang="en-US"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れる</a:t>
            </a:r>
            <a:r>
              <a:rPr lang="ja-JP" altLang="en-US" sz="14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ようにすることで、多様で柔軟な働き方を「選択できる」ようにします。</a:t>
            </a:r>
            <a:endParaRPr lang="ja-JP" altLang="en-US" sz="14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5" name="グループ化 44"/>
          <p:cNvGrpSpPr/>
          <p:nvPr/>
        </p:nvGrpSpPr>
        <p:grpSpPr>
          <a:xfrm>
            <a:off x="-68025" y="920552"/>
            <a:ext cx="6742277" cy="390000"/>
            <a:chOff x="-68025" y="992560"/>
            <a:chExt cx="6742277" cy="390000"/>
          </a:xfrm>
        </p:grpSpPr>
        <p:sp>
          <p:nvSpPr>
            <p:cNvPr id="46" name="正方形/長方形 45"/>
            <p:cNvSpPr/>
            <p:nvPr/>
          </p:nvSpPr>
          <p:spPr>
            <a:xfrm>
              <a:off x="-68025" y="992560"/>
              <a:ext cx="3343911" cy="39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defTabSz="956955">
                <a:tabLst>
                  <a:tab pos="270566" algn="l"/>
                </a:tabLst>
              </a:pPr>
              <a:r>
                <a:rPr lang="ja-JP" altLang="en-US" sz="1600" dirty="0" smtClean="0">
                  <a:solidFill>
                    <a:srgbClr val="002060"/>
                  </a:solidFill>
                  <a:latin typeface="ＤＦ特太ゴシック体" panose="020B0509000000000000" pitchFamily="49" charset="-128"/>
                  <a:ea typeface="ＤＦ特太ゴシック体" panose="020B0509000000000000" pitchFamily="49" charset="-128"/>
                </a:rPr>
                <a:t>　　　</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改正の目的</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47" name="グループ化 46"/>
            <p:cNvGrpSpPr/>
            <p:nvPr/>
          </p:nvGrpSpPr>
          <p:grpSpPr>
            <a:xfrm>
              <a:off x="185369" y="1022520"/>
              <a:ext cx="6488883" cy="301592"/>
              <a:chOff x="185369" y="1022520"/>
              <a:chExt cx="6488883" cy="301592"/>
            </a:xfrm>
          </p:grpSpPr>
          <p:sp>
            <p:nvSpPr>
              <p:cNvPr id="48" name="正方形/長方形 47"/>
              <p:cNvSpPr/>
              <p:nvPr/>
            </p:nvSpPr>
            <p:spPr>
              <a:xfrm>
                <a:off x="185369" y="1022520"/>
                <a:ext cx="302400" cy="30159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68355" tIns="34178" rIns="68355" bIns="34178" rtlCol="0" anchor="ctr"/>
              <a:lstStyle/>
              <a:p>
                <a:pPr algn="ctr" defTabSz="956955">
                  <a:tabLst>
                    <a:tab pos="270566" algn="l"/>
                  </a:tabLst>
                </a:pP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a:t>
                </a:r>
                <a:endParaRPr kumimoji="0" lang="ja-JP" altLang="en-US" sz="1600" b="1" kern="0" dirty="0">
                  <a:solidFill>
                    <a:prstClr val="black"/>
                  </a:solidFill>
                  <a:latin typeface="ＤＦ特太ゴシック体" panose="020B0509000000000000" pitchFamily="49" charset="-128"/>
                  <a:ea typeface="ＤＦ特太ゴシック体" panose="020B0509000000000000" pitchFamily="49" charset="-128"/>
                </a:endParaRPr>
              </a:p>
            </p:txBody>
          </p:sp>
          <p:cxnSp>
            <p:nvCxnSpPr>
              <p:cNvPr id="49" name="直線コネクタ 48"/>
              <p:cNvCxnSpPr/>
              <p:nvPr/>
            </p:nvCxnSpPr>
            <p:spPr>
              <a:xfrm>
                <a:off x="194252" y="1324112"/>
                <a:ext cx="6480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50" name="正方形/長方形 49"/>
          <p:cNvSpPr/>
          <p:nvPr/>
        </p:nvSpPr>
        <p:spPr>
          <a:xfrm>
            <a:off x="194251" y="1328383"/>
            <a:ext cx="6469333" cy="888314"/>
          </a:xfrm>
          <a:prstGeom prst="rect">
            <a:avLst/>
          </a:prstGeom>
          <a:solidFill>
            <a:srgbClr val="F6E7E6"/>
          </a:solidFill>
          <a:ln w="12700">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nSpc>
                <a:spcPts val="2000"/>
              </a:lnSpc>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正規雇用労働者</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（無期雇用フルタイム労働者）</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非正規雇用労働者</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（パートタイム労働者・有期雇用労働者・派遣労働者）</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との</a:t>
            </a:r>
            <a:endPar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spcBef>
                <a:spcPts val="600"/>
              </a:spcBef>
            </a:pPr>
            <a:r>
              <a:rPr lang="ja-JP" altLang="en-US"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不合理な待遇の差をなくす。</a:t>
            </a:r>
            <a:endPar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５</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025254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188640" y="284794"/>
            <a:ext cx="6492323" cy="670069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正方形/長方形 34"/>
          <p:cNvSpPr/>
          <p:nvPr/>
        </p:nvSpPr>
        <p:spPr>
          <a:xfrm>
            <a:off x="176765" y="290208"/>
            <a:ext cx="6492322" cy="34231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② 労働者</a:t>
            </a:r>
            <a:r>
              <a:rPr lang="ja-JP" altLang="en-US" sz="1600" b="1" u="heavy"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に対する待遇に関する説明義務の強化</a:t>
            </a:r>
            <a:endParaRPr lang="ja-JP" altLang="en-US" sz="1600" b="1" u="heavy"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3962" y="1723673"/>
            <a:ext cx="6972763" cy="276999"/>
          </a:xfrm>
          <a:prstGeom prst="rect">
            <a:avLst/>
          </a:prstGeom>
          <a:noFill/>
        </p:spPr>
        <p:txBody>
          <a:bodyPr wrap="square" rtlCol="0">
            <a:spAutoFit/>
          </a:bodyPr>
          <a:lstStyle/>
          <a:p>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前→</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後</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○：説明義務の規定あり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：説明義務の規定なし  </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テキスト ボックス 49"/>
          <p:cNvSpPr txBox="1"/>
          <p:nvPr/>
        </p:nvSpPr>
        <p:spPr>
          <a:xfrm>
            <a:off x="17930" y="5457056"/>
            <a:ext cx="6972763" cy="276999"/>
          </a:xfrm>
          <a:prstGeom prst="rect">
            <a:avLst/>
          </a:prstGeom>
          <a:noFill/>
        </p:spPr>
        <p:txBody>
          <a:bodyPr wrap="square" rtlCol="0">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前→</a:t>
            </a:r>
            <a:r>
              <a:rPr lang="ja-JP" altLang="en-US" sz="1200" b="1" spc="-1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後</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○：規定あり </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△：部分的に規定</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あり（均衡待遇は対象外</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：規定なし</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6" name="グループ化 5"/>
          <p:cNvGrpSpPr/>
          <p:nvPr/>
        </p:nvGrpSpPr>
        <p:grpSpPr>
          <a:xfrm>
            <a:off x="188640" y="3586893"/>
            <a:ext cx="6636612" cy="790043"/>
            <a:chOff x="176764" y="3345445"/>
            <a:chExt cx="6636612" cy="790043"/>
          </a:xfrm>
        </p:grpSpPr>
        <p:sp>
          <p:nvSpPr>
            <p:cNvPr id="49" name="正方形/長方形 48"/>
            <p:cNvSpPr/>
            <p:nvPr/>
          </p:nvSpPr>
          <p:spPr>
            <a:xfrm>
              <a:off x="176764" y="3345445"/>
              <a:ext cx="6636612" cy="57401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ts val="2200"/>
                </a:lnSpc>
              </a:pPr>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③ 行政</a:t>
              </a:r>
              <a:r>
                <a:rPr lang="ja-JP" altLang="en-US" sz="1600" b="1" u="heavy"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よる事業主への助言・指導等や</a:t>
              </a:r>
              <a:endParaRPr lang="en-US" altLang="ja-JP"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200"/>
                </a:lnSpc>
              </a:pPr>
              <a:r>
                <a:rPr lang="ja-JP" altLang="en-US" sz="16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裁判外</a:t>
              </a:r>
              <a:r>
                <a:rPr lang="ja-JP" altLang="en-US" sz="1600" b="1" u="heavy"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紛争解決手続</a:t>
              </a:r>
              <a:r>
                <a:rPr lang="en-US" altLang="ja-JP" sz="1600" b="1" u="heavy"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u="heavy"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行政ＡＤＲ</a:t>
              </a:r>
              <a:r>
                <a:rPr lang="en-US" altLang="ja-JP"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u="heavy" baseline="30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heavy" baseline="30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600" b="1" u="heavy"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の規定の整備</a:t>
              </a:r>
              <a:endParaRPr lang="ja-JP" altLang="en-US" sz="1600" b="1" u="heavy" strike="sngStrike" dirty="0">
                <a:solidFill>
                  <a:srgbClr val="FFC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正方形/長方形 55"/>
            <p:cNvSpPr/>
            <p:nvPr/>
          </p:nvSpPr>
          <p:spPr>
            <a:xfrm>
              <a:off x="1988840" y="3937984"/>
              <a:ext cx="4680247" cy="1975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４</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事業主</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と労働者との間の紛争を、裁判をせずに解決する手続きのことをいいます。</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3" name="角丸四角形 42"/>
          <p:cNvSpPr/>
          <p:nvPr/>
        </p:nvSpPr>
        <p:spPr>
          <a:xfrm>
            <a:off x="294811" y="704528"/>
            <a:ext cx="6256229" cy="864096"/>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36000" bIns="36000" rtlCol="0" anchor="ctr" anchorCtr="0"/>
          <a:lstStyle/>
          <a:p>
            <a:pPr>
              <a:lnSpc>
                <a:spcPts val="1800"/>
              </a:lnSpc>
            </a:pP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非正規雇用労働者は、「</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正社員との待遇差の内容や理由</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」など、自身の待遇について説明を求めることができるように</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300" b="1" spc="-50"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事業主は、非正規雇用労働者から求めがあった場合は、説明をしなければなりません。</a:t>
            </a:r>
            <a:endParaRPr lang="ja-JP" altLang="en-US" sz="1300" b="1" spc="-50"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7" name="角丸四角形 66"/>
          <p:cNvSpPr/>
          <p:nvPr/>
        </p:nvSpPr>
        <p:spPr>
          <a:xfrm>
            <a:off x="294811" y="4485064"/>
            <a:ext cx="6249420" cy="827976"/>
          </a:xfrm>
          <a:prstGeom prst="roundRect">
            <a:avLst>
              <a:gd name="adj" fmla="val 10432"/>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36000" bIns="36000" rtlCol="0" anchor="ctr" anchorCtr="0"/>
          <a:lstStyle/>
          <a:p>
            <a:pPr>
              <a:lnSpc>
                <a:spcPts val="1800"/>
              </a:lnSpc>
            </a:pP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都道府県労働局において、無料・非公開の紛争解決手続きを行います。</a:t>
            </a:r>
            <a:endParaRPr lang="en-US" altLang="ja-JP"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均衡待遇」や「待遇差の内容・理由」に関する説明についても、行政ＡＤＲの対象と</a:t>
            </a:r>
            <a:r>
              <a:rPr lang="ja-JP" altLang="en-US" sz="13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なります。</a:t>
            </a:r>
            <a:endPar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正方形/長方形 39"/>
          <p:cNvSpPr/>
          <p:nvPr/>
        </p:nvSpPr>
        <p:spPr>
          <a:xfrm>
            <a:off x="190047" y="6697458"/>
            <a:ext cx="6490916" cy="28803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ja-JP" altLang="en-US"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関係する省令等の具体的な内容は、今後、労働政策審議会の審議を経て定められる予定</a:t>
            </a:r>
            <a:r>
              <a:rPr lang="ja-JP" altLang="en-US"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ja-JP" altLang="en-US" sz="10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9" name="表 28"/>
          <p:cNvGraphicFramePr>
            <a:graphicFrameLocks noGrp="1"/>
          </p:cNvGraphicFramePr>
          <p:nvPr>
            <p:extLst/>
          </p:nvPr>
        </p:nvGraphicFramePr>
        <p:xfrm>
          <a:off x="332656" y="1989639"/>
          <a:ext cx="6107076" cy="1173480"/>
        </p:xfrm>
        <a:graphic>
          <a:graphicData uri="http://schemas.openxmlformats.org/drawingml/2006/table">
            <a:tbl>
              <a:tblPr firstRow="1" bandRow="1">
                <a:tableStyleId>{5940675A-B579-460E-94D1-54222C63F5DA}</a:tableStyleId>
              </a:tblPr>
              <a:tblGrid>
                <a:gridCol w="3240360">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922500">
                  <a:extLst>
                    <a:ext uri="{9D8B030D-6E8A-4147-A177-3AD203B41FA5}">
                      <a16:colId xmlns:a16="http://schemas.microsoft.com/office/drawing/2014/main" val="20003"/>
                    </a:ext>
                  </a:extLst>
                </a:gridCol>
              </a:tblGrid>
              <a:tr h="254624">
                <a:tc>
                  <a:txBody>
                    <a:bodyPr/>
                    <a:lstStyle/>
                    <a:p>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有期</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254624">
                <a:tc>
                  <a:txBody>
                    <a:bodyPr/>
                    <a:lstStyle/>
                    <a:p>
                      <a:pPr marL="0" marR="0" indent="0" algn="l" defTabSz="957127" rtl="0" eaLnBrk="1" fontAlgn="auto" latinLnBrk="0" hangingPunct="1">
                        <a:lnSpc>
                          <a:spcPct val="100000"/>
                        </a:lnSpc>
                        <a:spcBef>
                          <a:spcPts val="0"/>
                        </a:spcBef>
                        <a:spcAft>
                          <a:spcPts val="0"/>
                        </a:spcAft>
                        <a:buClrTx/>
                        <a:buSzTx/>
                        <a:buFontTx/>
                        <a:buNone/>
                        <a:tabLst/>
                        <a:defRPr/>
                      </a:pPr>
                      <a:r>
                        <a:rPr lang="ja-JP" altLang="en-US" sz="13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待遇内容</a:t>
                      </a:r>
                      <a:r>
                        <a:rPr lang="en-US" altLang="ja-JP" sz="1300" b="1" u="none" baseline="30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0" u="none" baseline="30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a:t>
                      </a:r>
                      <a:r>
                        <a:rPr kumimoji="1" lang="ja-JP" altLang="en-US" sz="1050" b="1" u="none"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（雇い入れ時）</a:t>
                      </a:r>
                      <a:endParaRPr kumimoji="1"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1"/>
                  </a:ext>
                </a:extLst>
              </a:tr>
              <a:tr h="254624">
                <a:tc>
                  <a:txBody>
                    <a:bodyPr/>
                    <a:lstStyle/>
                    <a:p>
                      <a:r>
                        <a:rPr kumimoji="1" lang="ja-JP" altLang="en-US"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待遇決定に際しての考慮事項</a:t>
                      </a:r>
                      <a:r>
                        <a:rPr kumimoji="1"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（求めがあった場合）</a:t>
                      </a:r>
                      <a:endPar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2"/>
                  </a:ext>
                </a:extLst>
              </a:tr>
              <a:tr h="254624">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待遇差の内容・理由</a:t>
                      </a:r>
                      <a:r>
                        <a:rPr kumimoji="1"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（求めがあった場合）</a:t>
                      </a:r>
                      <a:endPar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graphicFrame>
        <p:nvGraphicFramePr>
          <p:cNvPr id="45" name="表 44"/>
          <p:cNvGraphicFramePr>
            <a:graphicFrameLocks noGrp="1"/>
          </p:cNvGraphicFramePr>
          <p:nvPr>
            <p:extLst/>
          </p:nvPr>
        </p:nvGraphicFramePr>
        <p:xfrm>
          <a:off x="332656" y="5745088"/>
          <a:ext cx="6107076" cy="914205"/>
        </p:xfrm>
        <a:graphic>
          <a:graphicData uri="http://schemas.openxmlformats.org/drawingml/2006/table">
            <a:tbl>
              <a:tblPr firstRow="1" bandRow="1">
                <a:tableStyleId>{5940675A-B579-460E-94D1-54222C63F5DA}</a:tableStyleId>
              </a:tblPr>
              <a:tblGrid>
                <a:gridCol w="2520009">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138795">
                  <a:extLst>
                    <a:ext uri="{9D8B030D-6E8A-4147-A177-3AD203B41FA5}">
                      <a16:colId xmlns:a16="http://schemas.microsoft.com/office/drawing/2014/main" val="20003"/>
                    </a:ext>
                  </a:extLst>
                </a:gridCol>
              </a:tblGrid>
              <a:tr h="261551">
                <a:tc>
                  <a:txBody>
                    <a:bodyPr/>
                    <a:lstStyle/>
                    <a:p>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パート</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有期</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派遣</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extLst>
                  <a:ext uri="{0D108BD9-81ED-4DB2-BD59-A6C34878D82A}">
                    <a16:rowId xmlns:a16="http://schemas.microsoft.com/office/drawing/2014/main" val="10000"/>
                  </a:ext>
                </a:extLst>
              </a:tr>
              <a:tr h="319814">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行政による助言・指導等</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marL="0" marR="0" indent="0" algn="ctr" defTabSz="957127" rtl="0" eaLnBrk="1" fontAlgn="auto" latinLnBrk="0" hangingPunct="1">
                        <a:lnSpc>
                          <a:spcPct val="100000"/>
                        </a:lnSpc>
                        <a:spcBef>
                          <a:spcPts val="0"/>
                        </a:spcBef>
                        <a:spcAft>
                          <a:spcPts val="0"/>
                        </a:spcAft>
                        <a:buClrTx/>
                        <a:buSzTx/>
                        <a:buFontTx/>
                        <a:buNone/>
                        <a:tabLst/>
                        <a:defRPr/>
                      </a:pPr>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p>
                  </a:txBody>
                  <a:tcPr anchor="ctr">
                    <a:solidFill>
                      <a:schemeClr val="bg1"/>
                    </a:solidFill>
                  </a:tcPr>
                </a:tc>
                <a:extLst>
                  <a:ext uri="{0D108BD9-81ED-4DB2-BD59-A6C34878D82A}">
                    <a16:rowId xmlns:a16="http://schemas.microsoft.com/office/drawing/2014/main" val="10001"/>
                  </a:ext>
                </a:extLst>
              </a:tr>
              <a:tr h="289591">
                <a:tc>
                  <a:txBody>
                    <a:bodyPr/>
                    <a:lstStyle/>
                    <a:p>
                      <a:r>
                        <a:rPr kumimoji="1" lang="ja-JP" altLang="en-US"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行政</a:t>
                      </a:r>
                      <a:r>
                        <a:rPr kumimoji="1" lang="en-US" altLang="ja-JP" sz="13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ADR</a:t>
                      </a:r>
                      <a:endParaRPr kumimoji="1" lang="ja-JP" altLang="en-US" sz="13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bg1"/>
                    </a:solidFill>
                  </a:tcPr>
                </a:tc>
                <a:tc>
                  <a:txBody>
                    <a:bodyPr/>
                    <a:lstStyle/>
                    <a:p>
                      <a:pPr algn="ct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tc>
                  <a:txBody>
                    <a:bodyPr/>
                    <a:lstStyle/>
                    <a:p>
                      <a:pPr algn="ctr"/>
                      <a:r>
                        <a:rPr kumimoji="1"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　○</a:t>
                      </a:r>
                      <a:endParaRPr kumimoji="1" lang="ja-JP" altLang="en-US"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lumMod val="40000"/>
                        <a:lumOff val="60000"/>
                      </a:schemeClr>
                    </a:solidFill>
                  </a:tcPr>
                </a:tc>
                <a:extLst>
                  <a:ext uri="{0D108BD9-81ED-4DB2-BD59-A6C34878D82A}">
                    <a16:rowId xmlns:a16="http://schemas.microsoft.com/office/drawing/2014/main" val="10002"/>
                  </a:ext>
                </a:extLst>
              </a:tr>
            </a:tbl>
          </a:graphicData>
        </a:graphic>
      </p:graphicFrame>
      <p:sp>
        <p:nvSpPr>
          <p:cNvPr id="46" name="正方形/長方形 45"/>
          <p:cNvSpPr/>
          <p:nvPr/>
        </p:nvSpPr>
        <p:spPr>
          <a:xfrm>
            <a:off x="404664" y="3243328"/>
            <a:ext cx="4680247" cy="1975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spcBef>
                <a:spcPts val="200"/>
              </a:spcBef>
            </a:pP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a:t>
            </a:r>
            <a:r>
              <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賃金、福利厚生、教育訓練など</a:t>
            </a:r>
            <a:endPar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６</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176764" y="7065699"/>
            <a:ext cx="6492323" cy="2736167"/>
          </a:xfrm>
          <a:prstGeom prst="rect">
            <a:avLst/>
          </a:prstGeom>
          <a:solidFill>
            <a:srgbClr val="F6E7E6"/>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bIns="0" rtlCol="0" anchor="t"/>
          <a:lstStyle/>
          <a:p>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問い合わせ先</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5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労働基準法の改正に</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関するお問い合わせ</a:t>
            </a:r>
          </a:p>
          <a:p>
            <a:pPr>
              <a:spcAft>
                <a:spcPts val="600"/>
              </a:spcAft>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労働基準局労働条件政策課</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）０３－３５０２－１５９９</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労働安全衛生法の</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改正に関するお問い合わせ</a:t>
            </a:r>
          </a:p>
          <a:p>
            <a:pPr>
              <a:spcAft>
                <a:spcPts val="600"/>
              </a:spcAft>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zh-TW"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a:t>
            </a:r>
            <a:r>
              <a:rPr lang="zh-TW"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基準局安全衛生部労働</a:t>
            </a:r>
            <a:r>
              <a:rPr lang="zh-TW"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衛生課</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（ＴＥＬ）０３－３５０２－６７５５</a:t>
            </a: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労働時間等設定改善法の改正に</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関する</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a:t>
            </a:r>
            <a:endParaRPr lang="en-US" altLang="ja-JP"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基準局労働条件政策課　　</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（ＴＥＬ）０３－３５０２－１５９９</a:t>
            </a:r>
            <a:endPar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環境・均等局職業生活</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両立課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）０３－３５９５－３２７４ </a:t>
            </a:r>
            <a:endParaRPr lang="en-US" altLang="ja-JP"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パートタイム・有期雇用労働法に関するお問い合わせ</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環境・均等局有期・短時間</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労働課　　　（ＴＥＬ</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０３－３５９５－３３５２</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労働者派遣法の</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改正に関する</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a:t>
            </a:r>
            <a:endParaRPr lang="en-US" altLang="ja-JP"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厚生労働省</a:t>
            </a:r>
            <a:r>
              <a:rPr lang="zh-TW"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a:t>
            </a:r>
            <a:r>
              <a:rPr lang="zh-TW"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安定局需給調整事業課</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０３ー３５０２ー５２２７</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具体的な労務管理の手法に関する</a:t>
            </a:r>
            <a:r>
              <a:rPr lang="ja-JP" altLang="en-US" sz="9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a:t>
            </a:r>
            <a:endParaRPr lang="en-US" altLang="ja-JP" sz="9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検索ワード：働き方改革推進支援センター</a:t>
            </a:r>
          </a:p>
          <a:p>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http</a:t>
            </a: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a:t>
            </a:r>
            <a:r>
              <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www.mhlw.go.jp/stf/seisakunitsuite/bunya/0000198331.html</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189594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20732</TotalTime>
  <Words>1296</Words>
  <Application>Microsoft Office PowerPoint</Application>
  <PresentationFormat>A4 210 x 297 mm</PresentationFormat>
  <Paragraphs>234</Paragraphs>
  <Slides>6</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ＤＦ特太ゴシック体</vt:lpstr>
      <vt:lpstr>Meiryo UI</vt:lpstr>
      <vt:lpstr>ＭＳ Ｐゴシック</vt:lpstr>
      <vt:lpstr>メイリオ</vt:lpstr>
      <vt:lpstr>Arial</vt:lpstr>
      <vt:lpstr>Calibri</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総務課</dc:creator>
  <cp:lastModifiedBy>山岡 龍一(yamaoka-ryuuichi)</cp:lastModifiedBy>
  <cp:revision>1190</cp:revision>
  <cp:lastPrinted>2018-07-20T10:30:30Z</cp:lastPrinted>
  <dcterms:created xsi:type="dcterms:W3CDTF">2013-12-16T07:30:47Z</dcterms:created>
  <dcterms:modified xsi:type="dcterms:W3CDTF">2018-10-17T04:21:46Z</dcterms:modified>
</cp:coreProperties>
</file>