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3" r:id="rId1"/>
  </p:sldMasterIdLst>
  <p:notesMasterIdLst>
    <p:notesMasterId r:id="rId8"/>
  </p:notesMasterIdLst>
  <p:sldIdLst>
    <p:sldId id="361" r:id="rId2"/>
    <p:sldId id="363" r:id="rId3"/>
    <p:sldId id="354" r:id="rId4"/>
    <p:sldId id="362" r:id="rId5"/>
    <p:sldId id="357" r:id="rId6"/>
    <p:sldId id="364" r:id="rId7"/>
  </p:sldIdLst>
  <p:sldSz cx="6858000" cy="9906000" type="A4"/>
  <p:notesSz cx="6807200" cy="9939338"/>
  <p:defaultTextStyle>
    <a:defPPr>
      <a:defRPr lang="ja-JP"/>
    </a:defPPr>
    <a:lvl1pPr marL="0" algn="l" defTabSz="910944" rtl="0" eaLnBrk="1" latinLnBrk="0" hangingPunct="1">
      <a:defRPr kumimoji="1" sz="1800" kern="1200">
        <a:solidFill>
          <a:schemeClr val="tx1"/>
        </a:solidFill>
        <a:latin typeface="+mn-lt"/>
        <a:ea typeface="+mn-ea"/>
        <a:cs typeface="+mn-cs"/>
      </a:defRPr>
    </a:lvl1pPr>
    <a:lvl2pPr marL="455470" algn="l" defTabSz="910944" rtl="0" eaLnBrk="1" latinLnBrk="0" hangingPunct="1">
      <a:defRPr kumimoji="1" sz="1800" kern="1200">
        <a:solidFill>
          <a:schemeClr val="tx1"/>
        </a:solidFill>
        <a:latin typeface="+mn-lt"/>
        <a:ea typeface="+mn-ea"/>
        <a:cs typeface="+mn-cs"/>
      </a:defRPr>
    </a:lvl2pPr>
    <a:lvl3pPr marL="910944" algn="l" defTabSz="910944" rtl="0" eaLnBrk="1" latinLnBrk="0" hangingPunct="1">
      <a:defRPr kumimoji="1" sz="1800" kern="1200">
        <a:solidFill>
          <a:schemeClr val="tx1"/>
        </a:solidFill>
        <a:latin typeface="+mn-lt"/>
        <a:ea typeface="+mn-ea"/>
        <a:cs typeface="+mn-cs"/>
      </a:defRPr>
    </a:lvl3pPr>
    <a:lvl4pPr marL="1366414" algn="l" defTabSz="910944" rtl="0" eaLnBrk="1" latinLnBrk="0" hangingPunct="1">
      <a:defRPr kumimoji="1" sz="1800" kern="1200">
        <a:solidFill>
          <a:schemeClr val="tx1"/>
        </a:solidFill>
        <a:latin typeface="+mn-lt"/>
        <a:ea typeface="+mn-ea"/>
        <a:cs typeface="+mn-cs"/>
      </a:defRPr>
    </a:lvl4pPr>
    <a:lvl5pPr marL="1821886" algn="l" defTabSz="910944" rtl="0" eaLnBrk="1" latinLnBrk="0" hangingPunct="1">
      <a:defRPr kumimoji="1" sz="1800" kern="1200">
        <a:solidFill>
          <a:schemeClr val="tx1"/>
        </a:solidFill>
        <a:latin typeface="+mn-lt"/>
        <a:ea typeface="+mn-ea"/>
        <a:cs typeface="+mn-cs"/>
      </a:defRPr>
    </a:lvl5pPr>
    <a:lvl6pPr marL="2277359" algn="l" defTabSz="910944" rtl="0" eaLnBrk="1" latinLnBrk="0" hangingPunct="1">
      <a:defRPr kumimoji="1" sz="1800" kern="1200">
        <a:solidFill>
          <a:schemeClr val="tx1"/>
        </a:solidFill>
        <a:latin typeface="+mn-lt"/>
        <a:ea typeface="+mn-ea"/>
        <a:cs typeface="+mn-cs"/>
      </a:defRPr>
    </a:lvl6pPr>
    <a:lvl7pPr marL="2732831" algn="l" defTabSz="910944" rtl="0" eaLnBrk="1" latinLnBrk="0" hangingPunct="1">
      <a:defRPr kumimoji="1" sz="1800" kern="1200">
        <a:solidFill>
          <a:schemeClr val="tx1"/>
        </a:solidFill>
        <a:latin typeface="+mn-lt"/>
        <a:ea typeface="+mn-ea"/>
        <a:cs typeface="+mn-cs"/>
      </a:defRPr>
    </a:lvl7pPr>
    <a:lvl8pPr marL="3188299" algn="l" defTabSz="910944" rtl="0" eaLnBrk="1" latinLnBrk="0" hangingPunct="1">
      <a:defRPr kumimoji="1" sz="1800" kern="1200">
        <a:solidFill>
          <a:schemeClr val="tx1"/>
        </a:solidFill>
        <a:latin typeface="+mn-lt"/>
        <a:ea typeface="+mn-ea"/>
        <a:cs typeface="+mn-cs"/>
      </a:defRPr>
    </a:lvl8pPr>
    <a:lvl9pPr marL="3643773" algn="l" defTabSz="910944"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guide id="3" orient="horz" pos="3120">
          <p15:clr>
            <a:srgbClr val="A4A3A4"/>
          </p15:clr>
        </p15:guide>
        <p15:guide id="4"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0115"/>
    <a:srgbClr val="FFFFDD"/>
    <a:srgbClr val="FF3C1C"/>
    <a:srgbClr val="FFCDC5"/>
    <a:srgbClr val="FFC3B9"/>
    <a:srgbClr val="0000CC"/>
    <a:srgbClr val="002B82"/>
    <a:srgbClr val="FFFBC1"/>
    <a:srgbClr val="FFCCCC"/>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94" autoAdjust="0"/>
    <p:restoredTop sz="97122" autoAdjust="0"/>
  </p:normalViewPr>
  <p:slideViewPr>
    <p:cSldViewPr>
      <p:cViewPr varScale="1">
        <p:scale>
          <a:sx n="74" d="100"/>
          <a:sy n="74" d="100"/>
        </p:scale>
        <p:origin x="1476" y="54"/>
      </p:cViewPr>
      <p:guideLst>
        <p:guide orient="horz" pos="2160"/>
        <p:guide pos="3120"/>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49574" cy="496888"/>
          </a:xfrm>
          <a:prstGeom prst="rect">
            <a:avLst/>
          </a:prstGeom>
        </p:spPr>
        <p:txBody>
          <a:bodyPr vert="horz" lIns="91384" tIns="45691" rIns="91384" bIns="45691"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41" y="1"/>
            <a:ext cx="2949574" cy="496888"/>
          </a:xfrm>
          <a:prstGeom prst="rect">
            <a:avLst/>
          </a:prstGeom>
        </p:spPr>
        <p:txBody>
          <a:bodyPr vert="horz" lIns="91384" tIns="45691" rIns="91384" bIns="45691" rtlCol="0"/>
          <a:lstStyle>
            <a:lvl1pPr algn="r">
              <a:defRPr sz="1200"/>
            </a:lvl1pPr>
          </a:lstStyle>
          <a:p>
            <a:fld id="{85F069C5-5597-4AF1-A8A6-516D4B47BFEB}" type="datetimeFigureOut">
              <a:rPr kumimoji="1" lang="ja-JP" altLang="en-US" smtClean="0"/>
              <a:pPr/>
              <a:t>2018/7/13</a:t>
            </a:fld>
            <a:endParaRPr kumimoji="1" lang="ja-JP" altLang="en-US" dirty="0"/>
          </a:p>
        </p:txBody>
      </p:sp>
      <p:sp>
        <p:nvSpPr>
          <p:cNvPr id="4" name="スライド イメージ プレースホルダー 3"/>
          <p:cNvSpPr>
            <a:spLocks noGrp="1" noRot="1" noChangeAspect="1"/>
          </p:cNvSpPr>
          <p:nvPr>
            <p:ph type="sldImg" idx="2"/>
          </p:nvPr>
        </p:nvSpPr>
        <p:spPr>
          <a:xfrm>
            <a:off x="2114550" y="746125"/>
            <a:ext cx="2578100" cy="3724275"/>
          </a:xfrm>
          <a:prstGeom prst="rect">
            <a:avLst/>
          </a:prstGeom>
          <a:noFill/>
          <a:ln w="12700">
            <a:solidFill>
              <a:prstClr val="black"/>
            </a:solidFill>
          </a:ln>
        </p:spPr>
        <p:txBody>
          <a:bodyPr vert="horz" lIns="91384" tIns="45691" rIns="91384" bIns="45691" rtlCol="0" anchor="ctr"/>
          <a:lstStyle/>
          <a:p>
            <a:endParaRPr lang="ja-JP" altLang="en-US" dirty="0"/>
          </a:p>
        </p:txBody>
      </p:sp>
      <p:sp>
        <p:nvSpPr>
          <p:cNvPr id="5" name="ノート プレースホルダー 4"/>
          <p:cNvSpPr>
            <a:spLocks noGrp="1"/>
          </p:cNvSpPr>
          <p:nvPr>
            <p:ph type="body" sz="quarter" idx="3"/>
          </p:nvPr>
        </p:nvSpPr>
        <p:spPr>
          <a:xfrm>
            <a:off x="681046" y="4721228"/>
            <a:ext cx="5445124" cy="4471987"/>
          </a:xfrm>
          <a:prstGeom prst="rect">
            <a:avLst/>
          </a:prstGeom>
        </p:spPr>
        <p:txBody>
          <a:bodyPr vert="horz" lIns="91384" tIns="45691" rIns="91384" bIns="4569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866"/>
            <a:ext cx="2949574" cy="496887"/>
          </a:xfrm>
          <a:prstGeom prst="rect">
            <a:avLst/>
          </a:prstGeom>
        </p:spPr>
        <p:txBody>
          <a:bodyPr vert="horz" lIns="91384" tIns="45691" rIns="91384" bIns="45691"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41" y="9440866"/>
            <a:ext cx="2949574" cy="496887"/>
          </a:xfrm>
          <a:prstGeom prst="rect">
            <a:avLst/>
          </a:prstGeom>
        </p:spPr>
        <p:txBody>
          <a:bodyPr vert="horz" lIns="91384" tIns="45691" rIns="91384" bIns="45691" rtlCol="0" anchor="b"/>
          <a:lstStyle>
            <a:lvl1pPr algn="r">
              <a:defRPr sz="1200"/>
            </a:lvl1pPr>
          </a:lstStyle>
          <a:p>
            <a:fld id="{D1A510C3-E917-47D0-BF6C-37207739562A}" type="slidenum">
              <a:rPr kumimoji="1" lang="ja-JP" altLang="en-US" smtClean="0"/>
              <a:pPr/>
              <a:t>‹#›</a:t>
            </a:fld>
            <a:endParaRPr kumimoji="1" lang="ja-JP" altLang="en-US" dirty="0"/>
          </a:p>
        </p:txBody>
      </p:sp>
    </p:spTree>
    <p:extLst>
      <p:ext uri="{BB962C8B-B14F-4D97-AF65-F5344CB8AC3E}">
        <p14:creationId xmlns:p14="http://schemas.microsoft.com/office/powerpoint/2010/main" val="3929096772"/>
      </p:ext>
    </p:extLst>
  </p:cSld>
  <p:clrMap bg1="lt1" tx1="dk1" bg2="lt2" tx2="dk2" accent1="accent1" accent2="accent2" accent3="accent3" accent4="accent4" accent5="accent5" accent6="accent6" hlink="hlink" folHlink="folHlink"/>
  <p:notesStyle>
    <a:lvl1pPr marL="0" algn="l" defTabSz="910944" rtl="0" eaLnBrk="1" latinLnBrk="0" hangingPunct="1">
      <a:defRPr kumimoji="1" sz="1200" kern="1200">
        <a:solidFill>
          <a:schemeClr val="tx1"/>
        </a:solidFill>
        <a:latin typeface="+mn-lt"/>
        <a:ea typeface="+mn-ea"/>
        <a:cs typeface="+mn-cs"/>
      </a:defRPr>
    </a:lvl1pPr>
    <a:lvl2pPr marL="455470" algn="l" defTabSz="910944" rtl="0" eaLnBrk="1" latinLnBrk="0" hangingPunct="1">
      <a:defRPr kumimoji="1" sz="1200" kern="1200">
        <a:solidFill>
          <a:schemeClr val="tx1"/>
        </a:solidFill>
        <a:latin typeface="+mn-lt"/>
        <a:ea typeface="+mn-ea"/>
        <a:cs typeface="+mn-cs"/>
      </a:defRPr>
    </a:lvl2pPr>
    <a:lvl3pPr marL="910944" algn="l" defTabSz="910944" rtl="0" eaLnBrk="1" latinLnBrk="0" hangingPunct="1">
      <a:defRPr kumimoji="1" sz="1200" kern="1200">
        <a:solidFill>
          <a:schemeClr val="tx1"/>
        </a:solidFill>
        <a:latin typeface="+mn-lt"/>
        <a:ea typeface="+mn-ea"/>
        <a:cs typeface="+mn-cs"/>
      </a:defRPr>
    </a:lvl3pPr>
    <a:lvl4pPr marL="1366414" algn="l" defTabSz="910944" rtl="0" eaLnBrk="1" latinLnBrk="0" hangingPunct="1">
      <a:defRPr kumimoji="1" sz="1200" kern="1200">
        <a:solidFill>
          <a:schemeClr val="tx1"/>
        </a:solidFill>
        <a:latin typeface="+mn-lt"/>
        <a:ea typeface="+mn-ea"/>
        <a:cs typeface="+mn-cs"/>
      </a:defRPr>
    </a:lvl4pPr>
    <a:lvl5pPr marL="1821886" algn="l" defTabSz="910944" rtl="0" eaLnBrk="1" latinLnBrk="0" hangingPunct="1">
      <a:defRPr kumimoji="1" sz="1200" kern="1200">
        <a:solidFill>
          <a:schemeClr val="tx1"/>
        </a:solidFill>
        <a:latin typeface="+mn-lt"/>
        <a:ea typeface="+mn-ea"/>
        <a:cs typeface="+mn-cs"/>
      </a:defRPr>
    </a:lvl5pPr>
    <a:lvl6pPr marL="2277359" algn="l" defTabSz="910944" rtl="0" eaLnBrk="1" latinLnBrk="0" hangingPunct="1">
      <a:defRPr kumimoji="1" sz="1200" kern="1200">
        <a:solidFill>
          <a:schemeClr val="tx1"/>
        </a:solidFill>
        <a:latin typeface="+mn-lt"/>
        <a:ea typeface="+mn-ea"/>
        <a:cs typeface="+mn-cs"/>
      </a:defRPr>
    </a:lvl6pPr>
    <a:lvl7pPr marL="2732831" algn="l" defTabSz="910944" rtl="0" eaLnBrk="1" latinLnBrk="0" hangingPunct="1">
      <a:defRPr kumimoji="1" sz="1200" kern="1200">
        <a:solidFill>
          <a:schemeClr val="tx1"/>
        </a:solidFill>
        <a:latin typeface="+mn-lt"/>
        <a:ea typeface="+mn-ea"/>
        <a:cs typeface="+mn-cs"/>
      </a:defRPr>
    </a:lvl7pPr>
    <a:lvl8pPr marL="3188299" algn="l" defTabSz="910944" rtl="0" eaLnBrk="1" latinLnBrk="0" hangingPunct="1">
      <a:defRPr kumimoji="1" sz="1200" kern="1200">
        <a:solidFill>
          <a:schemeClr val="tx1"/>
        </a:solidFill>
        <a:latin typeface="+mn-lt"/>
        <a:ea typeface="+mn-ea"/>
        <a:cs typeface="+mn-cs"/>
      </a:defRPr>
    </a:lvl8pPr>
    <a:lvl9pPr marL="3643773" algn="l" defTabSz="91094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1A510C3-E917-47D0-BF6C-37207739562A}" type="slidenum">
              <a:rPr kumimoji="1" lang="ja-JP" altLang="en-US" smtClean="0"/>
              <a:pPr/>
              <a:t>2</a:t>
            </a:fld>
            <a:endParaRPr kumimoji="1" lang="ja-JP" altLang="en-US" dirty="0"/>
          </a:p>
        </p:txBody>
      </p:sp>
    </p:spTree>
    <p:extLst>
      <p:ext uri="{BB962C8B-B14F-4D97-AF65-F5344CB8AC3E}">
        <p14:creationId xmlns:p14="http://schemas.microsoft.com/office/powerpoint/2010/main" val="1791760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521559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78564" indent="0" algn="ctr">
              <a:buNone/>
              <a:defRPr>
                <a:solidFill>
                  <a:schemeClr val="tx1">
                    <a:tint val="75000"/>
                  </a:schemeClr>
                </a:solidFill>
              </a:defRPr>
            </a:lvl2pPr>
            <a:lvl3pPr marL="957127" indent="0" algn="ctr">
              <a:buNone/>
              <a:defRPr>
                <a:solidFill>
                  <a:schemeClr val="tx1">
                    <a:tint val="75000"/>
                  </a:schemeClr>
                </a:solidFill>
              </a:defRPr>
            </a:lvl3pPr>
            <a:lvl4pPr marL="1435688" indent="0" algn="ctr">
              <a:buNone/>
              <a:defRPr>
                <a:solidFill>
                  <a:schemeClr val="tx1">
                    <a:tint val="75000"/>
                  </a:schemeClr>
                </a:solidFill>
              </a:defRPr>
            </a:lvl4pPr>
            <a:lvl5pPr marL="1914251" indent="0" algn="ctr">
              <a:buNone/>
              <a:defRPr>
                <a:solidFill>
                  <a:schemeClr val="tx1">
                    <a:tint val="75000"/>
                  </a:schemeClr>
                </a:solidFill>
              </a:defRPr>
            </a:lvl5pPr>
            <a:lvl6pPr marL="2392812" indent="0" algn="ctr">
              <a:buNone/>
              <a:defRPr>
                <a:solidFill>
                  <a:schemeClr val="tx1">
                    <a:tint val="75000"/>
                  </a:schemeClr>
                </a:solidFill>
              </a:defRPr>
            </a:lvl6pPr>
            <a:lvl7pPr marL="2871375" indent="0" algn="ctr">
              <a:buNone/>
              <a:defRPr>
                <a:solidFill>
                  <a:schemeClr val="tx1">
                    <a:tint val="75000"/>
                  </a:schemeClr>
                </a:solidFill>
              </a:defRPr>
            </a:lvl7pPr>
            <a:lvl8pPr marL="3349937" indent="0" algn="ctr">
              <a:buNone/>
              <a:defRPr>
                <a:solidFill>
                  <a:schemeClr val="tx1">
                    <a:tint val="75000"/>
                  </a:schemeClr>
                </a:solidFill>
              </a:defRPr>
            </a:lvl8pPr>
            <a:lvl9pPr marL="38285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7DFE7CE-4646-4EFF-BF87-84F6F06DBBF3}"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07493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0754B33-D340-4FA5-B507-75FA91B1BFF2}"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89021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61586" y="554920"/>
            <a:ext cx="2159794" cy="1183446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9824" y="554920"/>
            <a:ext cx="6367463" cy="1183446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9DA7D4D-7A8A-427D-AE4C-FFE4C7813BA8}"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68256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3B5039-2C52-464E-A840-35C40CC17EF0}"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69950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4" y="6365524"/>
            <a:ext cx="5829300" cy="1967442"/>
          </a:xfrm>
        </p:spPr>
        <p:txBody>
          <a:bodyPr anchor="t"/>
          <a:lstStyle>
            <a:lvl1pPr algn="l">
              <a:defRPr sz="42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4" y="4198592"/>
            <a:ext cx="5829300" cy="2166937"/>
          </a:xfrm>
        </p:spPr>
        <p:txBody>
          <a:bodyPr anchor="b"/>
          <a:lstStyle>
            <a:lvl1pPr marL="0" indent="0">
              <a:buNone/>
              <a:defRPr sz="2100">
                <a:solidFill>
                  <a:schemeClr val="tx1">
                    <a:tint val="75000"/>
                  </a:schemeClr>
                </a:solidFill>
              </a:defRPr>
            </a:lvl1pPr>
            <a:lvl2pPr marL="478564" indent="0">
              <a:buNone/>
              <a:defRPr sz="1900">
                <a:solidFill>
                  <a:schemeClr val="tx1">
                    <a:tint val="75000"/>
                  </a:schemeClr>
                </a:solidFill>
              </a:defRPr>
            </a:lvl2pPr>
            <a:lvl3pPr marL="957127" indent="0">
              <a:buNone/>
              <a:defRPr sz="1600">
                <a:solidFill>
                  <a:schemeClr val="tx1">
                    <a:tint val="75000"/>
                  </a:schemeClr>
                </a:solidFill>
              </a:defRPr>
            </a:lvl3pPr>
            <a:lvl4pPr marL="1435688" indent="0">
              <a:buNone/>
              <a:defRPr sz="1500">
                <a:solidFill>
                  <a:schemeClr val="tx1">
                    <a:tint val="75000"/>
                  </a:schemeClr>
                </a:solidFill>
              </a:defRPr>
            </a:lvl4pPr>
            <a:lvl5pPr marL="1914251" indent="0">
              <a:buNone/>
              <a:defRPr sz="1500">
                <a:solidFill>
                  <a:schemeClr val="tx1">
                    <a:tint val="75000"/>
                  </a:schemeClr>
                </a:solidFill>
              </a:defRPr>
            </a:lvl5pPr>
            <a:lvl6pPr marL="2392812" indent="0">
              <a:buNone/>
              <a:defRPr sz="1500">
                <a:solidFill>
                  <a:schemeClr val="tx1">
                    <a:tint val="75000"/>
                  </a:schemeClr>
                </a:solidFill>
              </a:defRPr>
            </a:lvl6pPr>
            <a:lvl7pPr marL="2871375" indent="0">
              <a:buNone/>
              <a:defRPr sz="1500">
                <a:solidFill>
                  <a:schemeClr val="tx1">
                    <a:tint val="75000"/>
                  </a:schemeClr>
                </a:solidFill>
              </a:defRPr>
            </a:lvl7pPr>
            <a:lvl8pPr marL="3349937" indent="0">
              <a:buNone/>
              <a:defRPr sz="1500">
                <a:solidFill>
                  <a:schemeClr val="tx1">
                    <a:tint val="75000"/>
                  </a:schemeClr>
                </a:solidFill>
              </a:defRPr>
            </a:lvl8pPr>
            <a:lvl9pPr marL="3828500" indent="0">
              <a:buNone/>
              <a:defRPr sz="15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6391E70-E9AF-47D6-A0FB-00A4D76F980D}"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500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9823" y="3235502"/>
            <a:ext cx="4263628" cy="9153878"/>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857755" y="3235502"/>
            <a:ext cx="4263629" cy="9153878"/>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8811556-B3B4-4974-B3B0-C72D88E070FE}"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43688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5" y="2217391"/>
            <a:ext cx="3030141" cy="924101"/>
          </a:xfrm>
        </p:spPr>
        <p:txBody>
          <a:bodyPr anchor="b"/>
          <a:lstStyle>
            <a:lvl1pPr marL="0" indent="0">
              <a:buNone/>
              <a:defRPr sz="2500" b="1"/>
            </a:lvl1pPr>
            <a:lvl2pPr marL="478564" indent="0">
              <a:buNone/>
              <a:defRPr sz="2100" b="1"/>
            </a:lvl2pPr>
            <a:lvl3pPr marL="957127" indent="0">
              <a:buNone/>
              <a:defRPr sz="1900" b="1"/>
            </a:lvl3pPr>
            <a:lvl4pPr marL="1435688" indent="0">
              <a:buNone/>
              <a:defRPr sz="1600" b="1"/>
            </a:lvl4pPr>
            <a:lvl5pPr marL="1914251" indent="0">
              <a:buNone/>
              <a:defRPr sz="1600" b="1"/>
            </a:lvl5pPr>
            <a:lvl6pPr marL="2392812" indent="0">
              <a:buNone/>
              <a:defRPr sz="1600" b="1"/>
            </a:lvl6pPr>
            <a:lvl7pPr marL="2871375" indent="0">
              <a:buNone/>
              <a:defRPr sz="1600" b="1"/>
            </a:lvl7pPr>
            <a:lvl8pPr marL="3349937" indent="0">
              <a:buNone/>
              <a:defRPr sz="1600" b="1"/>
            </a:lvl8pPr>
            <a:lvl9pPr marL="38285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5" y="3141488"/>
            <a:ext cx="3030141" cy="5707416"/>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74" y="2217391"/>
            <a:ext cx="3031331" cy="924101"/>
          </a:xfrm>
        </p:spPr>
        <p:txBody>
          <a:bodyPr anchor="b"/>
          <a:lstStyle>
            <a:lvl1pPr marL="0" indent="0">
              <a:buNone/>
              <a:defRPr sz="2500" b="1"/>
            </a:lvl1pPr>
            <a:lvl2pPr marL="478564" indent="0">
              <a:buNone/>
              <a:defRPr sz="2100" b="1"/>
            </a:lvl2pPr>
            <a:lvl3pPr marL="957127" indent="0">
              <a:buNone/>
              <a:defRPr sz="1900" b="1"/>
            </a:lvl3pPr>
            <a:lvl4pPr marL="1435688" indent="0">
              <a:buNone/>
              <a:defRPr sz="1600" b="1"/>
            </a:lvl4pPr>
            <a:lvl5pPr marL="1914251" indent="0">
              <a:buNone/>
              <a:defRPr sz="1600" b="1"/>
            </a:lvl5pPr>
            <a:lvl6pPr marL="2392812" indent="0">
              <a:buNone/>
              <a:defRPr sz="1600" b="1"/>
            </a:lvl6pPr>
            <a:lvl7pPr marL="2871375" indent="0">
              <a:buNone/>
              <a:defRPr sz="1600" b="1"/>
            </a:lvl7pPr>
            <a:lvl8pPr marL="3349937" indent="0">
              <a:buNone/>
              <a:defRPr sz="1600" b="1"/>
            </a:lvl8pPr>
            <a:lvl9pPr marL="38285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74" y="3141488"/>
            <a:ext cx="3031331" cy="5707416"/>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8B2FC84-C931-4F69-B1C7-63F2178633FF}"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25186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92B9140-6A24-4071-A33F-214EA6C2BA8F}"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7353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11A5DD-C320-4519-ABE9-BFF4E039EA90}"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89584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5" y="394405"/>
            <a:ext cx="2256235" cy="1678517"/>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90" y="394410"/>
            <a:ext cx="3833813" cy="8454497"/>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5" y="2072924"/>
            <a:ext cx="2256235" cy="6775980"/>
          </a:xfrm>
        </p:spPr>
        <p:txBody>
          <a:bodyPr/>
          <a:lstStyle>
            <a:lvl1pPr marL="0" indent="0">
              <a:buNone/>
              <a:defRPr sz="1500"/>
            </a:lvl1pPr>
            <a:lvl2pPr marL="478564" indent="0">
              <a:buNone/>
              <a:defRPr sz="1300"/>
            </a:lvl2pPr>
            <a:lvl3pPr marL="957127" indent="0">
              <a:buNone/>
              <a:defRPr sz="1000"/>
            </a:lvl3pPr>
            <a:lvl4pPr marL="1435688" indent="0">
              <a:buNone/>
              <a:defRPr sz="1000"/>
            </a:lvl4pPr>
            <a:lvl5pPr marL="1914251" indent="0">
              <a:buNone/>
              <a:defRPr sz="1000"/>
            </a:lvl5pPr>
            <a:lvl6pPr marL="2392812" indent="0">
              <a:buNone/>
              <a:defRPr sz="1000"/>
            </a:lvl6pPr>
            <a:lvl7pPr marL="2871375" indent="0">
              <a:buNone/>
              <a:defRPr sz="1000"/>
            </a:lvl7pPr>
            <a:lvl8pPr marL="3349937" indent="0">
              <a:buNone/>
              <a:defRPr sz="1000"/>
            </a:lvl8pPr>
            <a:lvl9pPr marL="38285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D13CCBA-F073-4F13-A87A-2C84411691BC}"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58627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400"/>
            </a:lvl1pPr>
            <a:lvl2pPr marL="478564" indent="0">
              <a:buNone/>
              <a:defRPr sz="2900"/>
            </a:lvl2pPr>
            <a:lvl3pPr marL="957127" indent="0">
              <a:buNone/>
              <a:defRPr sz="2500"/>
            </a:lvl3pPr>
            <a:lvl4pPr marL="1435688" indent="0">
              <a:buNone/>
              <a:defRPr sz="2100"/>
            </a:lvl4pPr>
            <a:lvl5pPr marL="1914251" indent="0">
              <a:buNone/>
              <a:defRPr sz="2100"/>
            </a:lvl5pPr>
            <a:lvl6pPr marL="2392812" indent="0">
              <a:buNone/>
              <a:defRPr sz="2100"/>
            </a:lvl6pPr>
            <a:lvl7pPr marL="2871375" indent="0">
              <a:buNone/>
              <a:defRPr sz="2100"/>
            </a:lvl7pPr>
            <a:lvl8pPr marL="3349937" indent="0">
              <a:buNone/>
              <a:defRPr sz="2100"/>
            </a:lvl8pPr>
            <a:lvl9pPr marL="3828500" indent="0">
              <a:buNone/>
              <a:defRPr sz="21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500"/>
            </a:lvl1pPr>
            <a:lvl2pPr marL="478564" indent="0">
              <a:buNone/>
              <a:defRPr sz="1300"/>
            </a:lvl2pPr>
            <a:lvl3pPr marL="957127" indent="0">
              <a:buNone/>
              <a:defRPr sz="1000"/>
            </a:lvl3pPr>
            <a:lvl4pPr marL="1435688" indent="0">
              <a:buNone/>
              <a:defRPr sz="1000"/>
            </a:lvl4pPr>
            <a:lvl5pPr marL="1914251" indent="0">
              <a:buNone/>
              <a:defRPr sz="1000"/>
            </a:lvl5pPr>
            <a:lvl6pPr marL="2392812" indent="0">
              <a:buNone/>
              <a:defRPr sz="1000"/>
            </a:lvl6pPr>
            <a:lvl7pPr marL="2871375" indent="0">
              <a:buNone/>
              <a:defRPr sz="1000"/>
            </a:lvl7pPr>
            <a:lvl8pPr marL="3349937" indent="0">
              <a:buNone/>
              <a:defRPr sz="1000"/>
            </a:lvl8pPr>
            <a:lvl9pPr marL="38285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AFB8591-0CC5-4712-B344-E098A1E493FE}"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34702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5710" tIns="47856" rIns="95710" bIns="47856"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5710" tIns="47856" rIns="95710" bIns="47856"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402"/>
            <a:ext cx="1600200" cy="527403"/>
          </a:xfrm>
          <a:prstGeom prst="rect">
            <a:avLst/>
          </a:prstGeom>
        </p:spPr>
        <p:txBody>
          <a:bodyPr vert="horz" lIns="95710" tIns="47856" rIns="95710" bIns="47856" rtlCol="0" anchor="ctr"/>
          <a:lstStyle>
            <a:lvl1pPr algn="l">
              <a:defRPr sz="1300">
                <a:solidFill>
                  <a:schemeClr val="tx1">
                    <a:tint val="75000"/>
                  </a:schemeClr>
                </a:solidFill>
              </a:defRPr>
            </a:lvl1pPr>
          </a:lstStyle>
          <a:p>
            <a:pPr defTabSz="957127"/>
            <a:fld id="{BFE34A5A-8307-45C9-99A9-2890B2C73E08}"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2343150" y="9181402"/>
            <a:ext cx="2171700" cy="527403"/>
          </a:xfrm>
          <a:prstGeom prst="rect">
            <a:avLst/>
          </a:prstGeom>
        </p:spPr>
        <p:txBody>
          <a:bodyPr vert="horz" lIns="95710" tIns="47856" rIns="95710" bIns="47856" rtlCol="0" anchor="ctr"/>
          <a:lstStyle>
            <a:lvl1pPr algn="ctr">
              <a:defRPr sz="1300">
                <a:solidFill>
                  <a:schemeClr val="tx1">
                    <a:tint val="75000"/>
                  </a:schemeClr>
                </a:solidFill>
              </a:defRPr>
            </a:lvl1pPr>
          </a:lstStyle>
          <a:p>
            <a:pPr defTabSz="957127"/>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4914900" y="9181402"/>
            <a:ext cx="1600200" cy="527403"/>
          </a:xfrm>
          <a:prstGeom prst="rect">
            <a:avLst/>
          </a:prstGeom>
        </p:spPr>
        <p:txBody>
          <a:bodyPr vert="horz" lIns="95710" tIns="47856" rIns="95710" bIns="47856" rtlCol="0" anchor="ctr"/>
          <a:lstStyle>
            <a:lvl1pPr algn="r">
              <a:defRPr sz="1300">
                <a:solidFill>
                  <a:schemeClr val="tx1">
                    <a:tint val="75000"/>
                  </a:schemeClr>
                </a:solidFill>
              </a:defRPr>
            </a:lvl1pPr>
          </a:lstStyle>
          <a:p>
            <a:pPr defTabSz="957127"/>
            <a:fld id="{880319E4-FDE7-458F-BD10-6FC582C326FE}" type="slidenum">
              <a:rPr lang="ja-JP" altLang="en-US" smtClean="0">
                <a:solidFill>
                  <a:prstClr val="black">
                    <a:tint val="75000"/>
                  </a:prstClr>
                </a:solidFill>
              </a:rPr>
              <a:pPr defTabSz="957127"/>
              <a:t>‹#›</a:t>
            </a:fld>
            <a:endParaRPr lang="ja-JP" altLang="en-US">
              <a:solidFill>
                <a:prstClr val="black">
                  <a:tint val="75000"/>
                </a:prstClr>
              </a:solidFill>
            </a:endParaRPr>
          </a:p>
        </p:txBody>
      </p:sp>
    </p:spTree>
    <p:extLst>
      <p:ext uri="{BB962C8B-B14F-4D97-AF65-F5344CB8AC3E}">
        <p14:creationId xmlns:p14="http://schemas.microsoft.com/office/powerpoint/2010/main" val="3448172568"/>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hf hdr="0" ftr="0" dt="0"/>
  <p:txStyles>
    <p:titleStyle>
      <a:lvl1pPr algn="ctr" defTabSz="957127" rtl="0" eaLnBrk="1" latinLnBrk="0" hangingPunct="1">
        <a:spcBef>
          <a:spcPct val="0"/>
        </a:spcBef>
        <a:buNone/>
        <a:defRPr kumimoji="1" sz="4600" kern="1200">
          <a:solidFill>
            <a:schemeClr val="tx1"/>
          </a:solidFill>
          <a:latin typeface="+mj-lt"/>
          <a:ea typeface="+mj-ea"/>
          <a:cs typeface="+mj-cs"/>
        </a:defRPr>
      </a:lvl1pPr>
    </p:titleStyle>
    <p:bodyStyle>
      <a:lvl1pPr marL="358922" indent="-358922" algn="l" defTabSz="957127"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1pPr>
      <a:lvl2pPr marL="777665" indent="-299101" algn="l" defTabSz="957127" rtl="0" eaLnBrk="1" latinLnBrk="0" hangingPunct="1">
        <a:spcBef>
          <a:spcPct val="20000"/>
        </a:spcBef>
        <a:buFont typeface="Arial" panose="020B0604020202020204" pitchFamily="34" charset="0"/>
        <a:buChar char="–"/>
        <a:defRPr kumimoji="1" sz="2900" kern="1200">
          <a:solidFill>
            <a:schemeClr val="tx1"/>
          </a:solidFill>
          <a:latin typeface="+mn-lt"/>
          <a:ea typeface="+mn-ea"/>
          <a:cs typeface="+mn-cs"/>
        </a:defRPr>
      </a:lvl2pPr>
      <a:lvl3pPr marL="1196406" indent="-239281" algn="l" defTabSz="957127"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74967"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53530"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32094"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10657"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89219"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67782"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7127" rtl="0" eaLnBrk="1" latinLnBrk="0" hangingPunct="1">
        <a:defRPr kumimoji="1" sz="1900" kern="1200">
          <a:solidFill>
            <a:schemeClr val="tx1"/>
          </a:solidFill>
          <a:latin typeface="+mn-lt"/>
          <a:ea typeface="+mn-ea"/>
          <a:cs typeface="+mn-cs"/>
        </a:defRPr>
      </a:lvl1pPr>
      <a:lvl2pPr marL="478564" algn="l" defTabSz="957127" rtl="0" eaLnBrk="1" latinLnBrk="0" hangingPunct="1">
        <a:defRPr kumimoji="1" sz="1900" kern="1200">
          <a:solidFill>
            <a:schemeClr val="tx1"/>
          </a:solidFill>
          <a:latin typeface="+mn-lt"/>
          <a:ea typeface="+mn-ea"/>
          <a:cs typeface="+mn-cs"/>
        </a:defRPr>
      </a:lvl2pPr>
      <a:lvl3pPr marL="957127" algn="l" defTabSz="957127" rtl="0" eaLnBrk="1" latinLnBrk="0" hangingPunct="1">
        <a:defRPr kumimoji="1" sz="1900" kern="1200">
          <a:solidFill>
            <a:schemeClr val="tx1"/>
          </a:solidFill>
          <a:latin typeface="+mn-lt"/>
          <a:ea typeface="+mn-ea"/>
          <a:cs typeface="+mn-cs"/>
        </a:defRPr>
      </a:lvl3pPr>
      <a:lvl4pPr marL="1435688" algn="l" defTabSz="957127" rtl="0" eaLnBrk="1" latinLnBrk="0" hangingPunct="1">
        <a:defRPr kumimoji="1" sz="1900" kern="1200">
          <a:solidFill>
            <a:schemeClr val="tx1"/>
          </a:solidFill>
          <a:latin typeface="+mn-lt"/>
          <a:ea typeface="+mn-ea"/>
          <a:cs typeface="+mn-cs"/>
        </a:defRPr>
      </a:lvl4pPr>
      <a:lvl5pPr marL="1914251" algn="l" defTabSz="957127" rtl="0" eaLnBrk="1" latinLnBrk="0" hangingPunct="1">
        <a:defRPr kumimoji="1" sz="1900" kern="1200">
          <a:solidFill>
            <a:schemeClr val="tx1"/>
          </a:solidFill>
          <a:latin typeface="+mn-lt"/>
          <a:ea typeface="+mn-ea"/>
          <a:cs typeface="+mn-cs"/>
        </a:defRPr>
      </a:lvl5pPr>
      <a:lvl6pPr marL="2392812" algn="l" defTabSz="957127" rtl="0" eaLnBrk="1" latinLnBrk="0" hangingPunct="1">
        <a:defRPr kumimoji="1" sz="1900" kern="1200">
          <a:solidFill>
            <a:schemeClr val="tx1"/>
          </a:solidFill>
          <a:latin typeface="+mn-lt"/>
          <a:ea typeface="+mn-ea"/>
          <a:cs typeface="+mn-cs"/>
        </a:defRPr>
      </a:lvl6pPr>
      <a:lvl7pPr marL="2871375" algn="l" defTabSz="957127" rtl="0" eaLnBrk="1" latinLnBrk="0" hangingPunct="1">
        <a:defRPr kumimoji="1" sz="1900" kern="1200">
          <a:solidFill>
            <a:schemeClr val="tx1"/>
          </a:solidFill>
          <a:latin typeface="+mn-lt"/>
          <a:ea typeface="+mn-ea"/>
          <a:cs typeface="+mn-cs"/>
        </a:defRPr>
      </a:lvl7pPr>
      <a:lvl8pPr marL="3349937" algn="l" defTabSz="957127" rtl="0" eaLnBrk="1" latinLnBrk="0" hangingPunct="1">
        <a:defRPr kumimoji="1" sz="1900" kern="1200">
          <a:solidFill>
            <a:schemeClr val="tx1"/>
          </a:solidFill>
          <a:latin typeface="+mn-lt"/>
          <a:ea typeface="+mn-ea"/>
          <a:cs typeface="+mn-cs"/>
        </a:defRPr>
      </a:lvl8pPr>
      <a:lvl9pPr marL="3828500" algn="l" defTabSz="957127"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www.mhlw.go.jp/stf/seisakunitsuite/bunya/0000198331.html" TargetMode="External"/><Relationship Id="rId2" Type="http://schemas.openxmlformats.org/officeDocument/2006/relationships/hyperlink" Target="https://www.mhlw.go.jp/stf/seisakunitsuite/bunya/0000144972.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スライド番号プレースホルダー 3"/>
          <p:cNvSpPr>
            <a:spLocks noGrp="1"/>
          </p:cNvSpPr>
          <p:nvPr>
            <p:ph type="sldNum" sz="quarter" idx="12"/>
          </p:nvPr>
        </p:nvSpPr>
        <p:spPr>
          <a:xfrm>
            <a:off x="5257800" y="9466157"/>
            <a:ext cx="1600200" cy="527403"/>
          </a:xfrm>
        </p:spPr>
        <p:txBody>
          <a:bodyPr/>
          <a:lstStyle/>
          <a:p>
            <a:fld id="{880319E4-FDE7-458F-BD10-6FC582C326FE}" type="slidenum">
              <a:rPr lang="ja-JP" altLang="en-US" sz="18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pPr/>
              <a:t>1</a:t>
            </a:fld>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260350" y="273050"/>
            <a:ext cx="6337300" cy="1871638"/>
          </a:xfrm>
          <a:prstGeom prst="rect">
            <a:avLst/>
          </a:prstGeom>
          <a:solidFill>
            <a:srgbClr val="002060"/>
          </a:solidFill>
        </p:spPr>
        <p:txBody>
          <a:bodyPr wrap="square" rtlCol="0" anchor="ctr">
            <a:noAutofit/>
          </a:bodyPr>
          <a:lstStyle/>
          <a:p>
            <a:pPr algn="ct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p:cNvSpPr txBox="1"/>
          <p:nvPr/>
        </p:nvSpPr>
        <p:spPr>
          <a:xfrm>
            <a:off x="-13785" y="779438"/>
            <a:ext cx="6868767" cy="1077218"/>
          </a:xfrm>
          <a:prstGeom prst="rect">
            <a:avLst/>
          </a:prstGeom>
          <a:noFill/>
        </p:spPr>
        <p:txBody>
          <a:bodyPr wrap="square" rtlCol="0" anchor="ctr">
            <a:spAutoFit/>
          </a:bodyPr>
          <a:lstStyle/>
          <a:p>
            <a:pPr algn="ct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雇用形態に関わらない公正な待遇の</a:t>
            </a:r>
            <a:r>
              <a:rPr lang="ja-JP" altLang="en-US"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確保</a:t>
            </a:r>
            <a:endParaRPr lang="en-US" altLang="ja-JP" sz="2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spcBef>
                <a:spcPts val="600"/>
              </a:spcBef>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同一企業内における正規・非正規の間の不合理な待遇差の解消 ～</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spcBef>
                <a:spcPts val="600"/>
              </a:spcBef>
            </a:pP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パートタイム労働法</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、労働契約法、労働者派遣法の改正）</a:t>
            </a:r>
          </a:p>
        </p:txBody>
      </p:sp>
      <p:graphicFrame>
        <p:nvGraphicFramePr>
          <p:cNvPr id="21" name="表 20"/>
          <p:cNvGraphicFramePr>
            <a:graphicFrameLocks noGrp="1"/>
          </p:cNvGraphicFramePr>
          <p:nvPr>
            <p:extLst>
              <p:ext uri="{D42A27DB-BD31-4B8C-83A1-F6EECF244321}">
                <p14:modId xmlns:p14="http://schemas.microsoft.com/office/powerpoint/2010/main" val="2670203206"/>
              </p:ext>
            </p:extLst>
          </p:nvPr>
        </p:nvGraphicFramePr>
        <p:xfrm>
          <a:off x="548680" y="4953000"/>
          <a:ext cx="5820017" cy="2740936"/>
        </p:xfrm>
        <a:graphic>
          <a:graphicData uri="http://schemas.openxmlformats.org/drawingml/2006/table">
            <a:tbl>
              <a:tblPr firstRow="1" bandRow="1">
                <a:tableStyleId>{5C22544A-7EE6-4342-B048-85BDC9FD1C3A}</a:tableStyleId>
              </a:tblPr>
              <a:tblGrid>
                <a:gridCol w="288032">
                  <a:extLst>
                    <a:ext uri="{9D8B030D-6E8A-4147-A177-3AD203B41FA5}">
                      <a16:colId xmlns:a16="http://schemas.microsoft.com/office/drawing/2014/main" val="20000"/>
                    </a:ext>
                  </a:extLst>
                </a:gridCol>
                <a:gridCol w="5099938">
                  <a:extLst>
                    <a:ext uri="{9D8B030D-6E8A-4147-A177-3AD203B41FA5}">
                      <a16:colId xmlns:a16="http://schemas.microsoft.com/office/drawing/2014/main" val="20001"/>
                    </a:ext>
                  </a:extLst>
                </a:gridCol>
                <a:gridCol w="432047">
                  <a:extLst>
                    <a:ext uri="{9D8B030D-6E8A-4147-A177-3AD203B41FA5}">
                      <a16:colId xmlns:a16="http://schemas.microsoft.com/office/drawing/2014/main" val="20002"/>
                    </a:ext>
                  </a:extLst>
                </a:gridCol>
              </a:tblGrid>
              <a:tr h="144016">
                <a:tc>
                  <a:txBody>
                    <a:bodyPr/>
                    <a:lstStyle/>
                    <a:p>
                      <a:pPr algn="dist">
                        <a:lnSpc>
                          <a:spcPct val="100000"/>
                        </a:lnSpc>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57127" rtl="0" eaLnBrk="1" fontAlgn="auto" latinLnBrk="0" hangingPunct="1">
                        <a:lnSpc>
                          <a:spcPct val="1000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不合理な待遇差をなくすための規定の整備</a:t>
                      </a:r>
                      <a:r>
                        <a:rPr lang="ja-JP" altLang="en-US" sz="1400" b="1"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0000"/>
                        </a:lnSpc>
                      </a:pP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02400">
                <a:tc>
                  <a:txBody>
                    <a:bodyPr/>
                    <a:lstStyle/>
                    <a:p>
                      <a:pPr marL="0" marR="0" indent="0" algn="dist" defTabSz="957127" rtl="0" eaLnBrk="1" fontAlgn="auto" latinLnBrk="0" hangingPunct="1">
                        <a:lnSpc>
                          <a:spcPct val="100000"/>
                        </a:lnSpc>
                        <a:spcBef>
                          <a:spcPts val="0"/>
                        </a:spcBef>
                        <a:spcAft>
                          <a:spcPts val="0"/>
                        </a:spcAft>
                        <a:buClrTx/>
                        <a:buSzTx/>
                        <a:buFontTx/>
                        <a:buNone/>
                        <a:tabLst/>
                        <a:defRPr/>
                      </a:pPr>
                      <a:endPar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57127" rtl="0" eaLnBrk="1" fontAlgn="auto" latinLnBrk="0" hangingPunct="1">
                        <a:lnSpc>
                          <a:spcPct val="1000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（１）パートタイム労働者・有期雇用労働者・・・・・・</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57127" rtl="0" eaLnBrk="1" fontAlgn="auto" latinLnBrk="0" hangingPunct="1">
                        <a:lnSpc>
                          <a:spcPct val="100000"/>
                        </a:lnSpc>
                        <a:spcBef>
                          <a:spcPts val="0"/>
                        </a:spcBef>
                        <a:spcAft>
                          <a:spcPts val="0"/>
                        </a:spcAft>
                        <a:buClrTx/>
                        <a:buSzTx/>
                        <a:buFontTx/>
                        <a:buNone/>
                        <a:tabLst/>
                        <a:defRPr/>
                      </a:pPr>
                      <a:r>
                        <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78032">
                <a:tc>
                  <a:txBody>
                    <a:bodyPr/>
                    <a:lstStyle/>
                    <a:p>
                      <a:pPr marL="0" marR="0" indent="0" algn="dist" defTabSz="957127" rtl="0" eaLnBrk="1" fontAlgn="auto" latinLnBrk="0" hangingPunct="1">
                        <a:lnSpc>
                          <a:spcPct val="100000"/>
                        </a:lnSpc>
                        <a:spcBef>
                          <a:spcPts val="0"/>
                        </a:spcBef>
                        <a:spcAft>
                          <a:spcPts val="0"/>
                        </a:spcAft>
                        <a:buClrTx/>
                        <a:buSzTx/>
                        <a:buFontTx/>
                        <a:buNone/>
                        <a:tabLst/>
                        <a:defRPr/>
                      </a:pPr>
                      <a:endPar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57127" rtl="0" eaLnBrk="1" fontAlgn="auto" latinLnBrk="0" hangingPunct="1">
                        <a:lnSpc>
                          <a:spcPct val="1000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（２）派遣労働者・・・・・・・・・・・・・・・・・・</a:t>
                      </a: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57127" rtl="0" eaLnBrk="1" fontAlgn="auto" latinLnBrk="0" hangingPunct="1">
                        <a:lnSpc>
                          <a:spcPct val="100000"/>
                        </a:lnSpc>
                        <a:spcBef>
                          <a:spcPts val="0"/>
                        </a:spcBef>
                        <a:spcAft>
                          <a:spcPts val="0"/>
                        </a:spcAft>
                        <a:buClrTx/>
                        <a:buSzTx/>
                        <a:buFontTx/>
                        <a:buNone/>
                        <a:tabLst/>
                        <a:defRPr/>
                      </a:pPr>
                      <a:r>
                        <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420168"/>
                  </a:ext>
                </a:extLst>
              </a:tr>
              <a:tr h="504056">
                <a:tc gridSpan="2">
                  <a:txBody>
                    <a:bodyPr/>
                    <a:lstStyle/>
                    <a:p>
                      <a:pPr marL="0" marR="0" indent="0" algn="l" defTabSz="957127" rtl="0" eaLnBrk="1" fontAlgn="auto" latinLnBrk="0" hangingPunct="1">
                        <a:lnSpc>
                          <a:spcPct val="100000"/>
                        </a:lnSpc>
                        <a:spcBef>
                          <a:spcPts val="0"/>
                        </a:spcBef>
                        <a:spcAft>
                          <a:spcPts val="0"/>
                        </a:spcAft>
                        <a:buClrTx/>
                        <a:buSzTx/>
                        <a:buFontTx/>
                        <a:buNone/>
                        <a:tabLst/>
                        <a:defRPr/>
                      </a:pP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参考</a:t>
                      </a: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「同一労働同一賃金ガイドライン案」の概要・・・・・</a:t>
                      </a: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indent="0" algn="l" defTabSz="957127" rtl="0" eaLnBrk="1" fontAlgn="auto" latinLnBrk="0" hangingPunct="1">
                        <a:lnSpc>
                          <a:spcPct val="100000"/>
                        </a:lnSpc>
                        <a:spcBef>
                          <a:spcPts val="0"/>
                        </a:spcBef>
                        <a:spcAft>
                          <a:spcPts val="0"/>
                        </a:spcAft>
                        <a:buClrTx/>
                        <a:buSzTx/>
                        <a:buFontTx/>
                        <a:buNone/>
                        <a:tabLst/>
                        <a:defRPr/>
                      </a:pPr>
                      <a:endPar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57127"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endPar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2344523"/>
                  </a:ext>
                </a:extLst>
              </a:tr>
              <a:tr h="432048">
                <a:tc>
                  <a:txBody>
                    <a:bodyPr/>
                    <a:lstStyle/>
                    <a:p>
                      <a:pPr marL="0" marR="0" indent="0" algn="dist" defTabSz="957127"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dist" defTabSz="957127" rtl="0" eaLnBrk="1" fontAlgn="auto" latinLnBrk="0" hangingPunct="1">
                        <a:lnSpc>
                          <a:spcPct val="1000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労働者に対する、待遇に関する説明義務の強化・・・・・</a:t>
                      </a: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57127"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endPar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02400">
                <a:tc>
                  <a:txBody>
                    <a:bodyPr/>
                    <a:lstStyle/>
                    <a:p>
                      <a:pPr marL="0" marR="0" indent="0" algn="dist" defTabSz="957127"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a:t>
                      </a: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000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行政による事業主への助言・指導等や</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000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裁判外紛争解決手続</a:t>
                      </a: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行政ＡＤＲ</a:t>
                      </a: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の規定の整備・・・・・・</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57127" rtl="0" eaLnBrk="1" fontAlgn="auto" latinLnBrk="0" hangingPunct="1">
                        <a:lnSpc>
                          <a:spcPct val="100000"/>
                        </a:lnSpc>
                        <a:spcBef>
                          <a:spcPts val="0"/>
                        </a:spcBef>
                        <a:spcAft>
                          <a:spcPts val="0"/>
                        </a:spcAft>
                        <a:buClrTx/>
                        <a:buSzTx/>
                        <a:buFontTx/>
                        <a:buNone/>
                        <a:tabLst/>
                        <a:defRPr/>
                      </a:pPr>
                      <a:endPar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57127" rtl="0" eaLnBrk="1" fontAlgn="auto" latinLnBrk="0" hangingPunct="1">
                        <a:lnSpc>
                          <a:spcPct val="100000"/>
                        </a:lnSpc>
                        <a:spcBef>
                          <a:spcPts val="0"/>
                        </a:spcBef>
                        <a:spcAft>
                          <a:spcPts val="0"/>
                        </a:spcAft>
                        <a:buClrTx/>
                        <a:buSzTx/>
                        <a:buFontTx/>
                        <a:buNone/>
                        <a:tabLst/>
                        <a:defRPr/>
                      </a:pPr>
                      <a:r>
                        <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03360">
                <a:tc>
                  <a:txBody>
                    <a:bodyPr/>
                    <a:lstStyle/>
                    <a:p>
                      <a:pPr marL="0" marR="0" indent="0" algn="dist" defTabSz="957127" rtl="0" eaLnBrk="1" fontAlgn="auto" latinLnBrk="0" hangingPunct="1">
                        <a:lnSpc>
                          <a:spcPts val="200"/>
                        </a:lnSpc>
                        <a:spcBef>
                          <a:spcPts val="0"/>
                        </a:spcBef>
                        <a:spcAft>
                          <a:spcPts val="0"/>
                        </a:spcAft>
                        <a:buClrTx/>
                        <a:buSzTx/>
                        <a:buFontTx/>
                        <a:buNone/>
                        <a:tabLst/>
                        <a:defRPr/>
                      </a:pPr>
                      <a:endParaRPr kumimoji="1" lang="ja-JP" altLang="en-US" sz="8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200"/>
                        </a:lnSpc>
                      </a:pPr>
                      <a:endParaRPr lang="en-US" altLang="ja-JP" sz="8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57127" rtl="0" eaLnBrk="1" fontAlgn="auto" latinLnBrk="0" hangingPunct="1">
                        <a:lnSpc>
                          <a:spcPts val="200"/>
                        </a:lnSpc>
                        <a:spcBef>
                          <a:spcPts val="0"/>
                        </a:spcBef>
                        <a:spcAft>
                          <a:spcPts val="0"/>
                        </a:spcAft>
                        <a:buClrTx/>
                        <a:buSzTx/>
                        <a:buFontTx/>
                        <a:buNone/>
                        <a:tabLst/>
                        <a:defRPr/>
                      </a:pPr>
                      <a:endParaRPr kumimoji="1" lang="en-US" altLang="ja-JP" sz="8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bl>
          </a:graphicData>
        </a:graphic>
      </p:graphicFrame>
      <p:pic>
        <p:nvPicPr>
          <p:cNvPr id="24" name="Picture 2" descr="http://sagyo.mhlw.go.jp/sites/m5g/5/1．広報業務のマニュアル/03シンボルマークの使用/03　画像データ・名刺フォーマットなど/ロゴマーク（省名いり）.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6373" y="9134057"/>
            <a:ext cx="1868450" cy="664200"/>
          </a:xfrm>
          <a:prstGeom prst="rect">
            <a:avLst/>
          </a:prstGeom>
          <a:noFill/>
          <a:extLst>
            <a:ext uri="{909E8E84-426E-40DD-AFC4-6F175D3DCCD1}">
              <a14:hiddenFill xmlns:a14="http://schemas.microsoft.com/office/drawing/2010/main">
                <a:solidFill>
                  <a:srgbClr val="FFFFFF"/>
                </a:solidFill>
              </a14:hiddenFill>
            </a:ext>
          </a:extLst>
        </p:spPr>
      </p:pic>
      <p:sp>
        <p:nvSpPr>
          <p:cNvPr id="26" name="角丸四角形 25"/>
          <p:cNvSpPr/>
          <p:nvPr/>
        </p:nvSpPr>
        <p:spPr>
          <a:xfrm>
            <a:off x="260350" y="2288704"/>
            <a:ext cx="1720850" cy="360040"/>
          </a:xfrm>
          <a:prstGeom prst="roundRect">
            <a:avLst>
              <a:gd name="adj" fmla="val 50000"/>
            </a:avLst>
          </a:prstGeom>
          <a:noFill/>
          <a:ln cmpd="dbl">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kumimoji="1" lang="ja-JP" altLang="en-US" sz="16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見直しの目的</a:t>
            </a:r>
            <a:endParaRPr kumimoji="1" lang="ja-JP" altLang="en-US" sz="16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角丸四角形 28"/>
          <p:cNvSpPr/>
          <p:nvPr/>
        </p:nvSpPr>
        <p:spPr>
          <a:xfrm>
            <a:off x="260350" y="4520952"/>
            <a:ext cx="1720850" cy="360040"/>
          </a:xfrm>
          <a:prstGeom prst="roundRect">
            <a:avLst>
              <a:gd name="adj" fmla="val 50000"/>
            </a:avLst>
          </a:prstGeom>
          <a:noFill/>
          <a:ln cmpd="dbl">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kumimoji="1" lang="ja-JP" altLang="en-US" sz="16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見直しの</a:t>
            </a:r>
            <a:r>
              <a:rPr lang="ja-JP" altLang="en-US" sz="16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内容</a:t>
            </a:r>
            <a:endParaRPr kumimoji="1" lang="ja-JP" altLang="en-US" sz="16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29"/>
          <p:cNvSpPr txBox="1"/>
          <p:nvPr/>
        </p:nvSpPr>
        <p:spPr>
          <a:xfrm>
            <a:off x="5661248" y="5082208"/>
            <a:ext cx="1296144" cy="230832"/>
          </a:xfrm>
          <a:prstGeom prst="rect">
            <a:avLst/>
          </a:prstGeom>
          <a:noFill/>
        </p:spPr>
        <p:txBody>
          <a:bodyPr wrap="square" rtlCol="0">
            <a:spAutoFit/>
          </a:bodyPr>
          <a:lstStyle/>
          <a:p>
            <a:r>
              <a:rPr kumimoji="1"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（解説ページ）</a:t>
            </a:r>
            <a:endParaRPr kumimoji="1" lang="en-US" altLang="ja-JP" sz="9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正方形/長方形 32"/>
          <p:cNvSpPr/>
          <p:nvPr/>
        </p:nvSpPr>
        <p:spPr>
          <a:xfrm>
            <a:off x="764704" y="2720752"/>
            <a:ext cx="5784009" cy="1631216"/>
          </a:xfrm>
          <a:prstGeom prst="rect">
            <a:avLst/>
          </a:prstGeom>
        </p:spPr>
        <p:txBody>
          <a:bodyPr wrap="square">
            <a:spAutoFit/>
          </a:bodyPr>
          <a:lstStyle/>
          <a:p>
            <a:pPr>
              <a:lnSpc>
                <a:spcPts val="2400"/>
              </a:lnSpc>
              <a:tabLst>
                <a:tab pos="361950" algn="l"/>
              </a:tabLst>
            </a:pPr>
            <a:r>
              <a:rPr lang="ja-JP" altLang="en-US"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同一企業内における正規</a:t>
            </a: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と非正規と</a:t>
            </a:r>
            <a:r>
              <a:rPr lang="ja-JP" altLang="en-US"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の間の不合理</a:t>
            </a: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な待遇の差をなく</a:t>
            </a:r>
            <a:r>
              <a:rPr lang="ja-JP" altLang="en-US"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し、</a:t>
            </a:r>
            <a:endPar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400"/>
              </a:lnSpc>
              <a:tabLst>
                <a:tab pos="361950" algn="l"/>
              </a:tabLst>
            </a:pPr>
            <a:r>
              <a:rPr lang="ja-JP" altLang="en-US"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どのような雇用形態を選択しても</a:t>
            </a:r>
            <a:endParaRPr lang="en-US" altLang="ja-JP"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400"/>
              </a:lnSpc>
              <a:tabLst>
                <a:tab pos="361950" algn="l"/>
              </a:tabLst>
            </a:pPr>
            <a:r>
              <a:rPr lang="ja-JP" altLang="en-US"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待遇に納得して働き続けら</a:t>
            </a: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れる</a:t>
            </a:r>
            <a:r>
              <a:rPr lang="ja-JP" altLang="en-US"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ようにすることで、</a:t>
            </a:r>
            <a:endParaRPr lang="en-US" altLang="ja-JP"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400"/>
              </a:lnSpc>
              <a:tabLst>
                <a:tab pos="361950" algn="l"/>
              </a:tabLst>
            </a:pPr>
            <a:r>
              <a:rPr lang="ja-JP" altLang="en-US"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多様で柔軟な働き方を「選択できる」ようにします。</a:t>
            </a:r>
            <a:endPar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角丸四角形 11"/>
          <p:cNvSpPr/>
          <p:nvPr/>
        </p:nvSpPr>
        <p:spPr>
          <a:xfrm>
            <a:off x="260350" y="7585924"/>
            <a:ext cx="1720850" cy="360040"/>
          </a:xfrm>
          <a:prstGeom prst="roundRect">
            <a:avLst>
              <a:gd name="adj" fmla="val 50000"/>
            </a:avLst>
          </a:prstGeom>
          <a:noFill/>
          <a:ln cmpd="dbl">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kumimoji="1" lang="ja-JP" altLang="en-US" sz="16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施行期日</a:t>
            </a:r>
            <a:endParaRPr kumimoji="1" lang="ja-JP" altLang="en-US" sz="16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p:cNvSpPr/>
          <p:nvPr/>
        </p:nvSpPr>
        <p:spPr>
          <a:xfrm>
            <a:off x="332656" y="7918327"/>
            <a:ext cx="6408711" cy="1323439"/>
          </a:xfrm>
          <a:prstGeom prst="rect">
            <a:avLst/>
          </a:prstGeom>
        </p:spPr>
        <p:txBody>
          <a:bodyPr wrap="square">
            <a:spAutoFit/>
          </a:bodyPr>
          <a:lstStyle/>
          <a:p>
            <a:pPr>
              <a:lnSpc>
                <a:spcPts val="2400"/>
              </a:lnSpc>
              <a:tabLst>
                <a:tab pos="361950" algn="l"/>
              </a:tabLst>
            </a:pP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2020</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年４月</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400"/>
              </a:lnSpc>
              <a:tabLst>
                <a:tab pos="361950" algn="l"/>
              </a:tabLst>
            </a:pP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中小企業におけるパートタイム・有期雇用労働法（注）の適用は</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2021</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年４月</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400"/>
              </a:lnSpc>
              <a:tabLst>
                <a:tab pos="361950" algn="l"/>
              </a:tabLst>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（注）</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パートタイム労働法は有期雇用労働者も法の対象に含まれることとなり、法律の略称も</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400"/>
              </a:lnSpc>
              <a:tabLst>
                <a:tab pos="361950" algn="l"/>
              </a:tabLst>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「パートタイム・有期雇用労働法」に変わります。</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正方形/長方形 13"/>
          <p:cNvSpPr/>
          <p:nvPr/>
        </p:nvSpPr>
        <p:spPr>
          <a:xfrm>
            <a:off x="5733256" y="344576"/>
            <a:ext cx="792088"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別紙２</a:t>
            </a:r>
            <a:endParaRPr kumimoji="1" lang="ja-JP" altLang="en-US" sz="14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8019253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スライド番号プレースホルダー 3"/>
          <p:cNvSpPr>
            <a:spLocks noGrp="1"/>
          </p:cNvSpPr>
          <p:nvPr>
            <p:ph type="sldNum" sz="quarter" idx="12"/>
          </p:nvPr>
        </p:nvSpPr>
        <p:spPr>
          <a:xfrm>
            <a:off x="5357192" y="9538165"/>
            <a:ext cx="1600200" cy="527403"/>
          </a:xfrm>
        </p:spPr>
        <p:txBody>
          <a:bodyPr/>
          <a:lstStyle/>
          <a:p>
            <a:fld id="{880319E4-FDE7-458F-BD10-6FC582C326FE}" type="slidenum">
              <a:rPr lang="ja-JP" altLang="en-US" sz="18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pPr/>
              <a:t>2</a:t>
            </a:fld>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テキスト ボックス 41"/>
          <p:cNvSpPr txBox="1"/>
          <p:nvPr/>
        </p:nvSpPr>
        <p:spPr>
          <a:xfrm>
            <a:off x="116632" y="1487324"/>
            <a:ext cx="5054738" cy="369332"/>
          </a:xfrm>
          <a:prstGeom prst="rect">
            <a:avLst/>
          </a:prstGeom>
          <a:noFill/>
        </p:spPr>
        <p:txBody>
          <a:bodyPr wrap="square" rtlCol="0">
            <a:spAutoFit/>
          </a:bodyPr>
          <a:lstStyle/>
          <a:p>
            <a:r>
              <a:rPr lang="ja-JP" altLang="en-US"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パートタイム</a:t>
            </a:r>
            <a:r>
              <a:rPr lang="ja-JP" altLang="en-US"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en-US"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有期雇用労働者</a:t>
            </a:r>
            <a:endParaRPr kumimoji="1" lang="ja-JP" altLang="en-US"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テキスト ボックス 44"/>
          <p:cNvSpPr txBox="1"/>
          <p:nvPr/>
        </p:nvSpPr>
        <p:spPr>
          <a:xfrm>
            <a:off x="234806" y="1856608"/>
            <a:ext cx="6343660" cy="1745057"/>
          </a:xfrm>
          <a:prstGeom prst="rect">
            <a:avLst/>
          </a:prstGeom>
          <a:noFill/>
          <a:ln w="28575" cmpd="dbl">
            <a:solidFill>
              <a:srgbClr val="002060"/>
            </a:solidFill>
            <a:prstDash val="solid"/>
          </a:ln>
        </p:spPr>
        <p:txBody>
          <a:bodyPr wrap="square" tIns="180000" bIns="108000" rtlCol="0">
            <a:spAutoFit/>
          </a:bodyPr>
          <a:lstStyle/>
          <a:p>
            <a:pPr marL="174625" indent="-174625">
              <a:spcBef>
                <a:spcPts val="300"/>
              </a:spcBef>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均衡</a:t>
            </a: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待遇</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規定」の内容</a:t>
            </a:r>
            <a:endParaRPr lang="en-US" altLang="ja-JP"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300"/>
              </a:spcBef>
            </a:pP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①</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職務</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内容</a:t>
            </a:r>
            <a:r>
              <a:rPr lang="en-US" altLang="ja-JP" sz="1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err="1"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②職務内容・配置の変更範囲、③その他の</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事情</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の</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相違を考慮して不合理な待遇差を</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禁止</a:t>
            </a:r>
            <a:endParaRPr lang="en-US" altLang="ja-JP" sz="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600"/>
              </a:spcBef>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均等</a:t>
            </a: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待遇規定」の内容</a:t>
            </a:r>
            <a:endParaRPr lang="en-US" altLang="ja-JP"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300"/>
              </a:spcBef>
            </a:pP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①職務</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内容</a:t>
            </a:r>
            <a:r>
              <a:rPr lang="en-US" altLang="ja-JP"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err="1"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②職務内容・配置の変更範囲が同じ場合は差別的取扱い</a:t>
            </a: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禁止</a:t>
            </a:r>
            <a:endParaRPr lang="en-US" altLang="ja-JP"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300"/>
              </a:spcBef>
            </a:pPr>
            <a:r>
              <a:rPr kumimoji="1" lang="ja-JP" altLang="en-US" sz="1300" dirty="0" smtClean="0"/>
              <a:t>　　</a:t>
            </a:r>
            <a:r>
              <a:rPr kumimoji="1" lang="ja-JP" altLang="en-US" sz="1000" dirty="0" smtClean="0"/>
              <a:t>　　</a:t>
            </a:r>
            <a:r>
              <a:rPr kumimoji="1" lang="en-US" altLang="ja-JP" sz="1000" dirty="0" smtClean="0">
                <a:latin typeface="メイリオ" panose="020B0604030504040204" pitchFamily="50" charset="-128"/>
                <a:ea typeface="メイリオ" panose="020B0604030504040204" pitchFamily="50" charset="-128"/>
              </a:rPr>
              <a:t>※ </a:t>
            </a:r>
            <a:r>
              <a:rPr kumimoji="1" lang="ja-JP" altLang="en-US" sz="1000" dirty="0" smtClean="0">
                <a:latin typeface="メイリオ" panose="020B0604030504040204" pitchFamily="50" charset="-128"/>
                <a:ea typeface="メイリオ" panose="020B0604030504040204" pitchFamily="50" charset="-128"/>
              </a:rPr>
              <a:t>職務内容とは、業務の内容＋責任の程度をいいます。</a:t>
            </a:r>
            <a:endParaRPr kumimoji="1" lang="ja-JP" altLang="en-US" sz="1000" dirty="0">
              <a:latin typeface="メイリオ" panose="020B0604030504040204" pitchFamily="50" charset="-128"/>
              <a:ea typeface="メイリオ" panose="020B0604030504040204" pitchFamily="50" charset="-128"/>
            </a:endParaRPr>
          </a:p>
        </p:txBody>
      </p:sp>
      <p:sp>
        <p:nvSpPr>
          <p:cNvPr id="17" name="正方形/長方形 16"/>
          <p:cNvSpPr/>
          <p:nvPr/>
        </p:nvSpPr>
        <p:spPr>
          <a:xfrm>
            <a:off x="260350" y="273050"/>
            <a:ext cx="6337300" cy="431478"/>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①不合理な待遇差をなくすための規定の整備</a:t>
            </a:r>
          </a:p>
        </p:txBody>
      </p:sp>
      <p:sp>
        <p:nvSpPr>
          <p:cNvPr id="18" name="正方形/長方形 17"/>
          <p:cNvSpPr/>
          <p:nvPr/>
        </p:nvSpPr>
        <p:spPr>
          <a:xfrm>
            <a:off x="261351" y="844305"/>
            <a:ext cx="6407735"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nSpc>
                <a:spcPts val="1800"/>
              </a:lnSpc>
            </a:pPr>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裁判の際に判断基準となる「均衡待遇規定」「均等待遇規定」</a:t>
            </a:r>
            <a:r>
              <a:rPr lang="ja-JP" altLang="en-US"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パート</a:t>
            </a:r>
            <a:r>
              <a:rPr lang="ja-JP" altLang="en-US"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有期・派遣で統一的に整備します</a:t>
            </a:r>
            <a:r>
              <a:rPr lang="en-US" altLang="ja-JP" b="1" baseline="30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176764" y="3622688"/>
            <a:ext cx="6492323" cy="6082840"/>
          </a:xfrm>
          <a:prstGeom prst="rect">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00"/>
              </a:spcBef>
            </a:pPr>
            <a:endParaRPr lang="ja-JP" altLang="en-US" sz="1600" b="1">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4" name="表 23"/>
          <p:cNvGraphicFramePr>
            <a:graphicFrameLocks noGrp="1"/>
          </p:cNvGraphicFramePr>
          <p:nvPr>
            <p:extLst>
              <p:ext uri="{D42A27DB-BD31-4B8C-83A1-F6EECF244321}">
                <p14:modId xmlns:p14="http://schemas.microsoft.com/office/powerpoint/2010/main" val="464930900"/>
              </p:ext>
            </p:extLst>
          </p:nvPr>
        </p:nvGraphicFramePr>
        <p:xfrm>
          <a:off x="404935" y="7800608"/>
          <a:ext cx="6107076" cy="1445569"/>
        </p:xfrm>
        <a:graphic>
          <a:graphicData uri="http://schemas.openxmlformats.org/drawingml/2006/table">
            <a:tbl>
              <a:tblPr firstRow="1" bandRow="1">
                <a:tableStyleId>{5940675A-B579-460E-94D1-54222C63F5DA}</a:tableStyleId>
              </a:tblPr>
              <a:tblGrid>
                <a:gridCol w="1367881">
                  <a:extLst>
                    <a:ext uri="{9D8B030D-6E8A-4147-A177-3AD203B41FA5}">
                      <a16:colId xmlns:a16="http://schemas.microsoft.com/office/drawing/2014/main" val="20000"/>
                    </a:ext>
                  </a:extLst>
                </a:gridCol>
                <a:gridCol w="1296144">
                  <a:extLst>
                    <a:ext uri="{9D8B030D-6E8A-4147-A177-3AD203B41FA5}">
                      <a16:colId xmlns:a16="http://schemas.microsoft.com/office/drawing/2014/main" val="20001"/>
                    </a:ext>
                  </a:extLst>
                </a:gridCol>
                <a:gridCol w="1296144">
                  <a:extLst>
                    <a:ext uri="{9D8B030D-6E8A-4147-A177-3AD203B41FA5}">
                      <a16:colId xmlns:a16="http://schemas.microsoft.com/office/drawing/2014/main" val="20002"/>
                    </a:ext>
                  </a:extLst>
                </a:gridCol>
                <a:gridCol w="2146907">
                  <a:extLst>
                    <a:ext uri="{9D8B030D-6E8A-4147-A177-3AD203B41FA5}">
                      <a16:colId xmlns:a16="http://schemas.microsoft.com/office/drawing/2014/main" val="20003"/>
                    </a:ext>
                  </a:extLst>
                </a:gridCol>
              </a:tblGrid>
              <a:tr h="273141">
                <a:tc>
                  <a:txBody>
                    <a:bodyPr/>
                    <a:lstStyle/>
                    <a:p>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パート</a:t>
                      </a:r>
                      <a:endPar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有期</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派遣</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extLst>
                  <a:ext uri="{0D108BD9-81ED-4DB2-BD59-A6C34878D82A}">
                    <a16:rowId xmlns:a16="http://schemas.microsoft.com/office/drawing/2014/main" val="10000"/>
                  </a:ext>
                </a:extLst>
              </a:tr>
              <a:tr h="392624">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均衡</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待遇規定</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algn="l"/>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　○＋労使協定</a:t>
                      </a:r>
                    </a:p>
                  </a:txBody>
                  <a:tcPr anchor="ctr">
                    <a:solidFill>
                      <a:schemeClr val="accent2">
                        <a:lumMod val="20000"/>
                        <a:lumOff val="80000"/>
                      </a:schemeClr>
                    </a:solidFill>
                  </a:tcPr>
                </a:tc>
                <a:extLst>
                  <a:ext uri="{0D108BD9-81ED-4DB2-BD59-A6C34878D82A}">
                    <a16:rowId xmlns:a16="http://schemas.microsoft.com/office/drawing/2014/main" val="10001"/>
                  </a:ext>
                </a:extLst>
              </a:tr>
              <a:tr h="392624">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均等</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待遇規定</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algn="l"/>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40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○＋労使協定</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extLst>
                  <a:ext uri="{0D108BD9-81ED-4DB2-BD59-A6C34878D82A}">
                    <a16:rowId xmlns:a16="http://schemas.microsoft.com/office/drawing/2014/main" val="10002"/>
                  </a:ext>
                </a:extLst>
              </a:tr>
              <a:tr h="355521">
                <a:tc>
                  <a:txBody>
                    <a:bodyPr/>
                    <a:lstStyle/>
                    <a:p>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ガイドライン</a:t>
                      </a: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marL="0" marR="0" indent="0" algn="l" defTabSz="957127"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extLst>
                  <a:ext uri="{0D108BD9-81ED-4DB2-BD59-A6C34878D82A}">
                    <a16:rowId xmlns:a16="http://schemas.microsoft.com/office/drawing/2014/main" val="10003"/>
                  </a:ext>
                </a:extLst>
              </a:tr>
            </a:tbl>
          </a:graphicData>
        </a:graphic>
      </p:graphicFrame>
      <p:sp>
        <p:nvSpPr>
          <p:cNvPr id="26" name="テキスト ボックス 25"/>
          <p:cNvSpPr txBox="1"/>
          <p:nvPr/>
        </p:nvSpPr>
        <p:spPr>
          <a:xfrm>
            <a:off x="44624" y="7545288"/>
            <a:ext cx="6972763" cy="307777"/>
          </a:xfrm>
          <a:prstGeom prst="rect">
            <a:avLst/>
          </a:prstGeom>
          <a:noFill/>
        </p:spPr>
        <p:txBody>
          <a:bodyPr wrap="square" rtlCol="0">
            <a:spAutoFit/>
          </a:bodyPr>
          <a:lstStyle/>
          <a:p>
            <a:r>
              <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改正前→改正後</a:t>
            </a:r>
            <a:r>
              <a:rPr lang="en-US" altLang="ja-JP"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：規定</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あり  △：配慮規定　</a:t>
            </a:r>
            <a:r>
              <a:rPr lang="en-US" altLang="ja-JP"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：規定</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なし  ◎：明確化</a:t>
            </a:r>
            <a:endParaRPr kumimoji="1"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正方形/長方形 27"/>
          <p:cNvSpPr/>
          <p:nvPr/>
        </p:nvSpPr>
        <p:spPr>
          <a:xfrm>
            <a:off x="252000" y="3584848"/>
            <a:ext cx="800219" cy="276999"/>
          </a:xfrm>
          <a:prstGeom prst="rect">
            <a:avLst/>
          </a:prstGeom>
          <a:noFill/>
          <a:ln>
            <a:noFill/>
          </a:ln>
        </p:spPr>
        <p:txBody>
          <a:bodyPr wrap="none">
            <a:spAutoFit/>
          </a:bodyPr>
          <a:lstStyle/>
          <a:p>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（現在）</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右矢印 28"/>
          <p:cNvSpPr/>
          <p:nvPr/>
        </p:nvSpPr>
        <p:spPr>
          <a:xfrm rot="5400000">
            <a:off x="2469269" y="5047565"/>
            <a:ext cx="350981" cy="468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p>
            <a:pPr>
              <a:lnSpc>
                <a:spcPts val="2000"/>
              </a:lnSpc>
            </a:pPr>
            <a:endParaRPr lang="ja-JP" altLang="en-US"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正方形/長方形 29"/>
          <p:cNvSpPr/>
          <p:nvPr/>
        </p:nvSpPr>
        <p:spPr>
          <a:xfrm>
            <a:off x="252000" y="5252065"/>
            <a:ext cx="889987" cy="276999"/>
          </a:xfrm>
          <a:prstGeom prst="rect">
            <a:avLst/>
          </a:prstGeom>
          <a:noFill/>
          <a:ln>
            <a:noFill/>
          </a:ln>
        </p:spPr>
        <p:txBody>
          <a:bodyPr wrap="none">
            <a:spAutoFit/>
          </a:bodyPr>
          <a:lstStyle/>
          <a:p>
            <a:pPr algn="ctr"/>
            <a:r>
              <a:rPr lang="ja-JP" altLang="en-US" sz="1200" b="1" spc="-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角丸四角形 31"/>
          <p:cNvSpPr/>
          <p:nvPr/>
        </p:nvSpPr>
        <p:spPr>
          <a:xfrm>
            <a:off x="261351" y="3899171"/>
            <a:ext cx="4463793" cy="1197845"/>
          </a:xfrm>
          <a:prstGeom prst="roundRect">
            <a:avLst>
              <a:gd name="adj" fmla="val 10432"/>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72000" bIns="36000" rtlCol="0" anchor="ctr" anchorCtr="0"/>
          <a:lstStyle/>
          <a:p>
            <a:pPr>
              <a:lnSpc>
                <a:spcPts val="1800"/>
              </a:lnSpc>
            </a:pPr>
            <a:endPar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角丸四角形 32"/>
          <p:cNvSpPr/>
          <p:nvPr/>
        </p:nvSpPr>
        <p:spPr>
          <a:xfrm>
            <a:off x="360000" y="5502079"/>
            <a:ext cx="4365144" cy="2028041"/>
          </a:xfrm>
          <a:prstGeom prst="roundRect">
            <a:avLst>
              <a:gd name="adj" fmla="val 10432"/>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72000" bIns="36000" rtlCol="0" anchor="t" anchorCtr="0"/>
          <a:lstStyle/>
          <a:p>
            <a:pPr marL="174625" indent="-174625">
              <a:spcBef>
                <a:spcPts val="600"/>
              </a:spcBef>
            </a:pP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➊ </a:t>
            </a:r>
            <a:r>
              <a:rPr lang="ja-JP"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均</a:t>
            </a:r>
            <a:r>
              <a:rPr lang="en-US"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衡</a:t>
            </a:r>
            <a:r>
              <a:rPr lang="ja-JP"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待遇規定</a:t>
            </a: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の明確化</a:t>
            </a:r>
            <a:endParaRPr lang="en-US"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82563">
              <a:spcAft>
                <a:spcPts val="300"/>
              </a:spcAft>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それぞれ</a:t>
            </a:r>
            <a:r>
              <a:rPr lang="ja-JP"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の待遇</a:t>
            </a:r>
            <a:r>
              <a:rPr lang="ja-JP" altLang="en-US" sz="1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ごとに、当該待遇の性質･目的に</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照らして適切と認められる事情を考慮して判断</a:t>
            </a:r>
            <a:r>
              <a:rPr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されるべき旨を明確化</a:t>
            </a:r>
            <a:r>
              <a:rPr lang="ja-JP" altLang="ja-JP"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268288" indent="-185738">
              <a:spcAft>
                <a:spcPts val="300"/>
              </a:spcAft>
            </a:pPr>
            <a:r>
              <a:rPr lang="en-US" altLang="ja-JP" sz="105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基</a:t>
            </a:r>
            <a:r>
              <a:rPr lang="ja-JP" altLang="en-US" sz="105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本給、賞与、役職手当、食事手当、福利厚生、教育訓練</a:t>
            </a:r>
            <a:r>
              <a:rPr lang="ja-JP" altLang="en-US" sz="105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など</a:t>
            </a:r>
            <a:endParaRPr lang="en-US" altLang="ja-JP" sz="105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600"/>
              </a:spcBef>
            </a:pP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➋ </a:t>
            </a:r>
            <a:r>
              <a:rPr lang="ja-JP"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均</a:t>
            </a:r>
            <a:r>
              <a:rPr lang="en-US"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待遇規定</a:t>
            </a:r>
            <a:endParaRPr lang="en-US"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268288" indent="-185738">
              <a:spcAft>
                <a:spcPts val="300"/>
              </a:spcAft>
            </a:pPr>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新た</a:t>
            </a:r>
            <a:r>
              <a:rPr lang="ja-JP" altLang="ja-JP"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有期</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も</a:t>
            </a:r>
            <a:r>
              <a:rPr lang="ja-JP"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対象</a:t>
            </a:r>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とする</a:t>
            </a:r>
            <a:r>
              <a:rPr lang="ja-JP" altLang="ja-JP"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p:cNvSpPr/>
          <p:nvPr/>
        </p:nvSpPr>
        <p:spPr>
          <a:xfrm>
            <a:off x="1268462" y="1204297"/>
            <a:ext cx="5328890" cy="36432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spcBef>
                <a:spcPts val="200"/>
              </a:spcBef>
            </a:pPr>
            <a:r>
              <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について</a:t>
            </a: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は派遣先</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の均等・均衡または労使協定による待遇決定（次ページ参照）</a:t>
            </a:r>
            <a:endPar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テキスト ボックス 30"/>
          <p:cNvSpPr txBox="1"/>
          <p:nvPr/>
        </p:nvSpPr>
        <p:spPr>
          <a:xfrm>
            <a:off x="260648" y="4016896"/>
            <a:ext cx="4608512" cy="530915"/>
          </a:xfrm>
          <a:prstGeom prst="rect">
            <a:avLst/>
          </a:prstGeom>
          <a:noFill/>
        </p:spPr>
        <p:txBody>
          <a:bodyPr wrap="square" rtlCol="0">
            <a:spAutoFit/>
          </a:bodyPr>
          <a:lstStyle/>
          <a:p>
            <a:pPr marL="174625" indent="-174625">
              <a:spcBef>
                <a:spcPts val="300"/>
              </a:spcBef>
            </a:pP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均衡</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待遇規定</a:t>
            </a:r>
            <a:endParaRPr lang="en-US" altLang="ja-JP"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300"/>
              </a:spcBef>
            </a:pP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パートタイム</a:t>
            </a:r>
            <a:r>
              <a:rPr lang="ja-JP" altLang="en-US" sz="11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en-US" altLang="ja-JP" sz="11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規定あり ／ 有期雇用労働者</a:t>
            </a:r>
            <a:r>
              <a:rPr lang="en-US" altLang="ja-JP" sz="11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規定</a:t>
            </a:r>
            <a:r>
              <a:rPr lang="ja-JP" altLang="en-US" sz="11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あり</a:t>
            </a:r>
            <a:endParaRPr kumimoji="1" lang="ja-JP" altLang="en-US" sz="1150" dirty="0"/>
          </a:p>
        </p:txBody>
      </p:sp>
      <p:sp>
        <p:nvSpPr>
          <p:cNvPr id="41" name="テキスト ボックス 40"/>
          <p:cNvSpPr txBox="1"/>
          <p:nvPr/>
        </p:nvSpPr>
        <p:spPr>
          <a:xfrm>
            <a:off x="260648" y="4494093"/>
            <a:ext cx="4464496" cy="530915"/>
          </a:xfrm>
          <a:prstGeom prst="rect">
            <a:avLst/>
          </a:prstGeom>
          <a:noFill/>
        </p:spPr>
        <p:txBody>
          <a:bodyPr wrap="square" rtlCol="0">
            <a:spAutoFit/>
          </a:bodyPr>
          <a:lstStyle/>
          <a:p>
            <a:pPr marL="174625" indent="-174625">
              <a:spcBef>
                <a:spcPts val="300"/>
              </a:spcBef>
            </a:pP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均等</a:t>
            </a: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待遇</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規定</a:t>
            </a:r>
            <a:endParaRPr lang="en-US" altLang="ja-JP"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300"/>
              </a:spcBef>
            </a:pP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パートタイム</a:t>
            </a:r>
            <a:r>
              <a:rPr lang="ja-JP" altLang="en-US" sz="11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en-US" altLang="ja-JP" sz="11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規定あり</a:t>
            </a:r>
            <a:r>
              <a:rPr lang="en-US" altLang="ja-JP" sz="11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有期雇用労働者</a:t>
            </a:r>
            <a:r>
              <a:rPr lang="en-US" altLang="ja-JP" sz="11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規定なし</a:t>
            </a:r>
          </a:p>
        </p:txBody>
      </p:sp>
      <p:sp>
        <p:nvSpPr>
          <p:cNvPr id="47" name="角丸四角形 46"/>
          <p:cNvSpPr/>
          <p:nvPr/>
        </p:nvSpPr>
        <p:spPr>
          <a:xfrm>
            <a:off x="4869160" y="3884297"/>
            <a:ext cx="1691976" cy="1212719"/>
          </a:xfrm>
          <a:prstGeom prst="roundRect">
            <a:avLst>
              <a:gd name="adj" fmla="val 10432"/>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36000" bIns="36000" rtlCol="0" anchor="ctr" anchorCtr="0"/>
          <a:lstStyle/>
          <a:p>
            <a:pPr>
              <a:lnSpc>
                <a:spcPts val="1600"/>
              </a:lnSpc>
            </a:pP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どのような待遇差が不合理に当たるか</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明確性</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を高める必要がありました。</a:t>
            </a:r>
            <a:endPar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 name="角丸四角形 48"/>
          <p:cNvSpPr/>
          <p:nvPr/>
        </p:nvSpPr>
        <p:spPr>
          <a:xfrm>
            <a:off x="4869160" y="5487330"/>
            <a:ext cx="1691976" cy="2042789"/>
          </a:xfrm>
          <a:prstGeom prst="roundRect">
            <a:avLst>
              <a:gd name="adj" fmla="val 10432"/>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36000" bIns="36000" rtlCol="0" anchor="ctr" anchorCtr="0"/>
          <a:lstStyle/>
          <a:p>
            <a:pPr marL="174625" indent="-174625">
              <a:lnSpc>
                <a:spcPts val="1600"/>
              </a:lnSpc>
              <a:spcBef>
                <a:spcPts val="600"/>
              </a:spcBef>
            </a:pPr>
            <a:r>
              <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➌</a:t>
            </a:r>
            <a:endParaRPr lang="en-US"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待遇ごとに判断することを明確化し、</a:t>
            </a:r>
            <a:r>
              <a:rPr lang="ja-JP" altLang="en-US" b="1" u="sng"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ガイドライン</a:t>
            </a:r>
            <a:r>
              <a:rPr lang="ja-JP" altLang="en-US" b="1"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の策定</a:t>
            </a:r>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などによって</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規定の解釈を明確に示します</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正方形/長方形 52"/>
          <p:cNvSpPr/>
          <p:nvPr/>
        </p:nvSpPr>
        <p:spPr>
          <a:xfrm>
            <a:off x="4771261" y="3584848"/>
            <a:ext cx="800219" cy="276999"/>
          </a:xfrm>
          <a:prstGeom prst="rect">
            <a:avLst/>
          </a:prstGeom>
          <a:noFill/>
          <a:ln>
            <a:noFill/>
          </a:ln>
        </p:spPr>
        <p:txBody>
          <a:bodyPr wrap="none">
            <a:spAutoFit/>
          </a:bodyPr>
          <a:lstStyle/>
          <a:p>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（現在）</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5" name="正方形/長方形 54"/>
          <p:cNvSpPr/>
          <p:nvPr/>
        </p:nvSpPr>
        <p:spPr>
          <a:xfrm>
            <a:off x="4771261" y="5252065"/>
            <a:ext cx="889987" cy="276999"/>
          </a:xfrm>
          <a:prstGeom prst="rect">
            <a:avLst/>
          </a:prstGeom>
          <a:noFill/>
          <a:ln>
            <a:noFill/>
          </a:ln>
        </p:spPr>
        <p:txBody>
          <a:bodyPr wrap="none">
            <a:spAutoFit/>
          </a:bodyPr>
          <a:lstStyle/>
          <a:p>
            <a:pPr algn="ctr"/>
            <a:r>
              <a:rPr lang="ja-JP" altLang="en-US" sz="1200" b="1" spc="-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右矢印 55"/>
          <p:cNvSpPr/>
          <p:nvPr/>
        </p:nvSpPr>
        <p:spPr>
          <a:xfrm rot="5400000">
            <a:off x="5636323" y="5047565"/>
            <a:ext cx="350981" cy="468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p>
            <a:pPr>
              <a:lnSpc>
                <a:spcPts val="2000"/>
              </a:lnSpc>
            </a:pPr>
            <a:endParaRPr lang="ja-JP" altLang="en-US"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正方形/長方形 3"/>
          <p:cNvSpPr/>
          <p:nvPr/>
        </p:nvSpPr>
        <p:spPr>
          <a:xfrm flipH="1">
            <a:off x="3078000" y="8535304"/>
            <a:ext cx="1260000" cy="324000"/>
          </a:xfrm>
          <a:prstGeom prst="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p:cNvSpPr/>
          <p:nvPr/>
        </p:nvSpPr>
        <p:spPr>
          <a:xfrm flipH="1">
            <a:off x="1818000" y="8139304"/>
            <a:ext cx="2520000" cy="324000"/>
          </a:xfrm>
          <a:prstGeom prst="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p:cNvSpPr/>
          <p:nvPr/>
        </p:nvSpPr>
        <p:spPr>
          <a:xfrm flipH="1">
            <a:off x="1818000" y="8916768"/>
            <a:ext cx="2520000" cy="306000"/>
          </a:xfrm>
          <a:prstGeom prst="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円/楕円 4"/>
          <p:cNvSpPr/>
          <p:nvPr/>
        </p:nvSpPr>
        <p:spPr>
          <a:xfrm>
            <a:off x="4204387" y="8202336"/>
            <a:ext cx="216000" cy="216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ＤＦ特太ゴシック体" panose="020B0509000000000000" pitchFamily="49" charset="-128"/>
                <a:ea typeface="ＤＦ特太ゴシック体" panose="020B0509000000000000" pitchFamily="49" charset="-128"/>
              </a:rPr>
              <a:t>１</a:t>
            </a:r>
            <a:endParaRPr kumimoji="1" lang="ja-JP" altLang="en-US" sz="1200" dirty="0">
              <a:latin typeface="ＤＦ特太ゴシック体" panose="020B0509000000000000" pitchFamily="49" charset="-128"/>
              <a:ea typeface="ＤＦ特太ゴシック体" panose="020B0509000000000000" pitchFamily="49" charset="-128"/>
            </a:endParaRPr>
          </a:p>
        </p:txBody>
      </p:sp>
      <p:sp>
        <p:nvSpPr>
          <p:cNvPr id="59" name="円/楕円 58"/>
          <p:cNvSpPr/>
          <p:nvPr/>
        </p:nvSpPr>
        <p:spPr>
          <a:xfrm>
            <a:off x="4205287" y="8580336"/>
            <a:ext cx="216000" cy="216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ＤＦ特太ゴシック体" panose="020B0509000000000000" pitchFamily="49" charset="-128"/>
                <a:ea typeface="ＤＦ特太ゴシック体" panose="020B0509000000000000" pitchFamily="49" charset="-128"/>
              </a:rPr>
              <a:t>２</a:t>
            </a:r>
            <a:endParaRPr kumimoji="1" lang="ja-JP" altLang="en-US" sz="1200" dirty="0">
              <a:latin typeface="ＤＦ特太ゴシック体" panose="020B0509000000000000" pitchFamily="49" charset="-128"/>
              <a:ea typeface="ＤＦ特太ゴシック体" panose="020B0509000000000000" pitchFamily="49" charset="-128"/>
            </a:endParaRPr>
          </a:p>
        </p:txBody>
      </p:sp>
      <p:sp>
        <p:nvSpPr>
          <p:cNvPr id="60" name="円/楕円 59"/>
          <p:cNvSpPr/>
          <p:nvPr/>
        </p:nvSpPr>
        <p:spPr>
          <a:xfrm>
            <a:off x="4205287" y="8961768"/>
            <a:ext cx="216000" cy="216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ＤＦ特太ゴシック体" panose="020B0509000000000000" pitchFamily="49" charset="-128"/>
                <a:ea typeface="ＤＦ特太ゴシック体" panose="020B0509000000000000" pitchFamily="49" charset="-128"/>
              </a:rPr>
              <a:t>３</a:t>
            </a:r>
            <a:endParaRPr kumimoji="1" lang="ja-JP" altLang="en-US" sz="1200" dirty="0">
              <a:latin typeface="ＤＦ特太ゴシック体" panose="020B0509000000000000" pitchFamily="49" charset="-128"/>
              <a:ea typeface="ＤＦ特太ゴシック体" panose="020B0509000000000000" pitchFamily="49" charset="-128"/>
            </a:endParaRPr>
          </a:p>
        </p:txBody>
      </p:sp>
      <p:sp>
        <p:nvSpPr>
          <p:cNvPr id="61" name="正方形/長方形 60"/>
          <p:cNvSpPr/>
          <p:nvPr/>
        </p:nvSpPr>
        <p:spPr>
          <a:xfrm flipH="1">
            <a:off x="4494616" y="8139264"/>
            <a:ext cx="1958719" cy="705424"/>
          </a:xfrm>
          <a:prstGeom prst="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p:cNvSpPr/>
          <p:nvPr/>
        </p:nvSpPr>
        <p:spPr>
          <a:xfrm flipH="1">
            <a:off x="4494615" y="8922768"/>
            <a:ext cx="1958719" cy="300000"/>
          </a:xfrm>
          <a:prstGeom prst="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円/楕円 62"/>
          <p:cNvSpPr/>
          <p:nvPr/>
        </p:nvSpPr>
        <p:spPr>
          <a:xfrm>
            <a:off x="6316760" y="8376672"/>
            <a:ext cx="216000" cy="216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latin typeface="ＤＦ特太ゴシック体" panose="020B0509000000000000" pitchFamily="49" charset="-128"/>
                <a:ea typeface="ＤＦ特太ゴシック体" panose="020B0509000000000000" pitchFamily="49" charset="-128"/>
              </a:rPr>
              <a:t>４</a:t>
            </a:r>
            <a:endParaRPr kumimoji="1" lang="ja-JP" altLang="en-US" sz="1200" dirty="0">
              <a:latin typeface="ＤＦ特太ゴシック体" panose="020B0509000000000000" pitchFamily="49" charset="-128"/>
              <a:ea typeface="ＤＦ特太ゴシック体" panose="020B0509000000000000" pitchFamily="49" charset="-128"/>
            </a:endParaRPr>
          </a:p>
        </p:txBody>
      </p:sp>
      <p:sp>
        <p:nvSpPr>
          <p:cNvPr id="64" name="円/楕円 63"/>
          <p:cNvSpPr/>
          <p:nvPr/>
        </p:nvSpPr>
        <p:spPr>
          <a:xfrm>
            <a:off x="6315171" y="8964768"/>
            <a:ext cx="216000" cy="216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ＤＦ特太ゴシック体" panose="020B0509000000000000" pitchFamily="49" charset="-128"/>
                <a:ea typeface="ＤＦ特太ゴシック体" panose="020B0509000000000000" pitchFamily="49" charset="-128"/>
              </a:rPr>
              <a:t>５</a:t>
            </a:r>
            <a:endParaRPr kumimoji="1" lang="ja-JP" altLang="en-US" sz="1200" dirty="0">
              <a:latin typeface="ＤＦ特太ゴシック体" panose="020B0509000000000000" pitchFamily="49" charset="-128"/>
              <a:ea typeface="ＤＦ特太ゴシック体" panose="020B0509000000000000" pitchFamily="49" charset="-128"/>
            </a:endParaRPr>
          </a:p>
        </p:txBody>
      </p:sp>
      <p:sp>
        <p:nvSpPr>
          <p:cNvPr id="34" name="右矢印 33"/>
          <p:cNvSpPr/>
          <p:nvPr/>
        </p:nvSpPr>
        <p:spPr>
          <a:xfrm rot="5400000">
            <a:off x="5481246" y="9288881"/>
            <a:ext cx="143356" cy="191152"/>
          </a:xfrm>
          <a:prstGeom prst="rightArrow">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p>
            <a:pPr>
              <a:lnSpc>
                <a:spcPts val="2000"/>
              </a:lnSpc>
            </a:pPr>
            <a:endParaRPr lang="ja-JP" altLang="en-US"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テキスト ボックス 34"/>
          <p:cNvSpPr txBox="1"/>
          <p:nvPr/>
        </p:nvSpPr>
        <p:spPr>
          <a:xfrm>
            <a:off x="4792716" y="9444089"/>
            <a:ext cx="1844864" cy="276999"/>
          </a:xfrm>
          <a:prstGeom prst="rect">
            <a:avLst/>
          </a:prstGeom>
          <a:noFill/>
        </p:spPr>
        <p:txBody>
          <a:bodyPr wrap="square" rtlCol="0">
            <a:spAutoFit/>
          </a:bodyPr>
          <a:lstStyle/>
          <a:p>
            <a:r>
              <a:rPr lang="ja-JP" altLang="en-US"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➍➎</a:t>
            </a: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は次ページ参照</a:t>
            </a:r>
            <a:endParaRPr kumimoji="1" lang="ja-JP" altLang="en-US" sz="105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4117879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188640" y="848544"/>
            <a:ext cx="6492323" cy="8784976"/>
          </a:xfrm>
          <a:prstGeom prst="rect">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00"/>
              </a:spcBef>
            </a:pPr>
            <a:endParaRPr lang="ja-JP" altLang="en-US" sz="1600" b="1">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a:xfrm>
            <a:off x="465323" y="6451995"/>
            <a:ext cx="1462853" cy="722031"/>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lang="ja-JP" altLang="en-US">
              <a:solidFill>
                <a:prstClr val="black"/>
              </a:solidFill>
            </a:endParaRPr>
          </a:p>
        </p:txBody>
      </p:sp>
      <p:sp>
        <p:nvSpPr>
          <p:cNvPr id="23" name="正方形/長方形 22"/>
          <p:cNvSpPr/>
          <p:nvPr/>
        </p:nvSpPr>
        <p:spPr>
          <a:xfrm>
            <a:off x="359998" y="1554550"/>
            <a:ext cx="6165346" cy="2056102"/>
          </a:xfrm>
          <a:prstGeom prst="rect">
            <a:avLst/>
          </a:prstGeom>
          <a:solidFill>
            <a:schemeClr val="accent2">
              <a:lumMod val="20000"/>
              <a:lumOff val="80000"/>
            </a:schemeClr>
          </a:solidFill>
          <a:ln w="12700">
            <a:solidFill>
              <a:srgbClr val="D50115"/>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スライド番号プレースホルダー 3"/>
          <p:cNvSpPr>
            <a:spLocks noGrp="1"/>
          </p:cNvSpPr>
          <p:nvPr>
            <p:ph type="sldNum" sz="quarter" idx="12"/>
          </p:nvPr>
        </p:nvSpPr>
        <p:spPr>
          <a:xfrm>
            <a:off x="5357192" y="9538165"/>
            <a:ext cx="1600200" cy="527403"/>
          </a:xfrm>
        </p:spPr>
        <p:txBody>
          <a:bodyPr/>
          <a:lstStyle/>
          <a:p>
            <a:fld id="{880319E4-FDE7-458F-BD10-6FC582C326FE}" type="slidenum">
              <a:rPr lang="ja-JP" altLang="en-US" sz="18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pPr/>
              <a:t>3</a:t>
            </a:fld>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3912634" y="6287834"/>
            <a:ext cx="2612710" cy="1268205"/>
          </a:xfrm>
          <a:prstGeom prst="rect">
            <a:avLst/>
          </a:prstGeom>
          <a:noFill/>
          <a:ln w="12700">
            <a:noFill/>
            <a:prstDash val="sysDash"/>
          </a:ln>
        </p:spPr>
        <p:style>
          <a:lnRef idx="2">
            <a:schemeClr val="dk1"/>
          </a:lnRef>
          <a:fillRef idx="1">
            <a:schemeClr val="lt1"/>
          </a:fillRef>
          <a:effectRef idx="0">
            <a:schemeClr val="dk1"/>
          </a:effectRef>
          <a:fontRef idx="minor">
            <a:schemeClr val="dk1"/>
          </a:fontRef>
        </p:style>
        <p:txBody>
          <a:bodyPr rtlCol="0" anchor="t"/>
          <a:lstStyle/>
          <a:p>
            <a:pPr marL="192088" indent="-188913">
              <a:spcAft>
                <a:spcPts val="300"/>
              </a:spcAft>
            </a:pP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a:t>
            </a:r>
            <a:r>
              <a:rPr lang="ja-JP"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労働者と派遣先労働者</a:t>
            </a:r>
            <a:r>
              <a:rPr lang="ja-JP" altLang="ja-JP"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との</a:t>
            </a:r>
            <a:r>
              <a:rPr lang="ja-JP" altLang="ja-JP"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均等待遇・</a:t>
            </a:r>
            <a:r>
              <a:rPr lang="ja-JP" altLang="ja-JP" sz="11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均衡待遇規定</a:t>
            </a:r>
            <a:r>
              <a:rPr lang="ja-JP"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を創設。</a:t>
            </a:r>
            <a:endPar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92088" indent="-188913">
              <a:spcAft>
                <a:spcPts val="300"/>
              </a:spcAft>
            </a:pP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教育</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訓練、福利厚生施設の利用、就業環境の整備など派遣先の措置の</a:t>
            </a: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規定を</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強化</a:t>
            </a: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正方形/長方形 34"/>
          <p:cNvSpPr/>
          <p:nvPr/>
        </p:nvSpPr>
        <p:spPr>
          <a:xfrm>
            <a:off x="1888207" y="6331904"/>
            <a:ext cx="1683667" cy="38057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待遇情報の提供義務　</a:t>
            </a:r>
            <a:endPar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左矢印 35"/>
          <p:cNvSpPr/>
          <p:nvPr/>
        </p:nvSpPr>
        <p:spPr>
          <a:xfrm>
            <a:off x="1970015" y="6691944"/>
            <a:ext cx="1125610" cy="386610"/>
          </a:xfrm>
          <a:prstGeom prst="leftArrow">
            <a:avLst>
              <a:gd name="adj1" fmla="val 66065"/>
              <a:gd name="adj2" fmla="val 93910"/>
            </a:avLst>
          </a:prstGeom>
          <a:solidFill>
            <a:schemeClr val="accent5">
              <a:lumMod val="60000"/>
              <a:lumOff val="40000"/>
            </a:schemeClr>
          </a:solidFill>
          <a:ln w="6350">
            <a:solidFill>
              <a:schemeClr val="accent5">
                <a:lumMod val="75000"/>
              </a:schemeClr>
            </a:solidFill>
          </a:ln>
        </p:spPr>
        <p:style>
          <a:lnRef idx="1">
            <a:schemeClr val="accent3"/>
          </a:lnRef>
          <a:fillRef idx="2">
            <a:schemeClr val="accent3"/>
          </a:fillRef>
          <a:effectRef idx="1">
            <a:schemeClr val="accent3"/>
          </a:effectRef>
          <a:fontRef idx="minor">
            <a:schemeClr val="dk1"/>
          </a:fontRef>
        </p:style>
        <p:txBody>
          <a:bodyPr bIns="0" rtlCol="0" anchor="ctr"/>
          <a:lstStyle/>
          <a:p>
            <a:pPr algn="ct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a:t>
            </a:r>
            <a:endPar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正方形/長方形 39"/>
          <p:cNvSpPr/>
          <p:nvPr/>
        </p:nvSpPr>
        <p:spPr>
          <a:xfrm>
            <a:off x="3200400" y="6580117"/>
            <a:ext cx="712233" cy="632145"/>
          </a:xfrm>
          <a:prstGeom prst="rect">
            <a:avLst/>
          </a:prstGeom>
          <a:solidFill>
            <a:schemeClr val="accent5">
              <a:lumMod val="60000"/>
              <a:lumOff val="40000"/>
            </a:schemeClr>
          </a:solidFill>
          <a:ln w="6350">
            <a:solidFill>
              <a:schemeClr val="accent5">
                <a:lumMod val="75000"/>
              </a:schemeClr>
            </a:solidFill>
          </a:ln>
        </p:spPr>
        <p:style>
          <a:lnRef idx="1">
            <a:schemeClr val="accent3"/>
          </a:lnRef>
          <a:fillRef idx="2">
            <a:schemeClr val="accent3"/>
          </a:fillRef>
          <a:effectRef idx="1">
            <a:schemeClr val="accent3"/>
          </a:effectRef>
          <a:fontRef idx="minor">
            <a:schemeClr val="dk1"/>
          </a:fontRef>
        </p:style>
        <p:txBody>
          <a:bodyPr bIns="0" rtlCol="0" anchor="ctr"/>
          <a:lstStyle/>
          <a:p>
            <a:pPr algn="ct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派遣元</a:t>
            </a:r>
          </a:p>
        </p:txBody>
      </p:sp>
      <p:sp>
        <p:nvSpPr>
          <p:cNvPr id="43" name="曲折矢印 42"/>
          <p:cNvSpPr/>
          <p:nvPr/>
        </p:nvSpPr>
        <p:spPr>
          <a:xfrm rot="5400000">
            <a:off x="2554596" y="5345011"/>
            <a:ext cx="303296" cy="2213969"/>
          </a:xfrm>
          <a:prstGeom prst="bentArrow">
            <a:avLst/>
          </a:prstGeom>
          <a:solidFill>
            <a:schemeClr val="accent2">
              <a:lumMod val="60000"/>
              <a:lumOff val="40000"/>
            </a:schemeClr>
          </a:solidFill>
          <a:ln w="6350">
            <a:solidFill>
              <a:schemeClr val="accent2">
                <a:lumMod val="7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ja-JP" altLang="en-US">
              <a:solidFill>
                <a:prstClr val="black"/>
              </a:solidFill>
            </a:endParaRPr>
          </a:p>
        </p:txBody>
      </p:sp>
      <p:sp>
        <p:nvSpPr>
          <p:cNvPr id="37" name="スマイル 36"/>
          <p:cNvSpPr/>
          <p:nvPr/>
        </p:nvSpPr>
        <p:spPr>
          <a:xfrm>
            <a:off x="1527982" y="6619936"/>
            <a:ext cx="324000" cy="396000"/>
          </a:xfrm>
          <a:prstGeom prst="smileyFace">
            <a:avLst/>
          </a:prstGeom>
          <a:noFill/>
          <a:ln w="28575">
            <a:solidFill>
              <a:schemeClr val="accent5">
                <a:lumMod val="7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ja-JP" altLang="en-US">
              <a:solidFill>
                <a:prstClr val="black"/>
              </a:solidFill>
            </a:endParaRPr>
          </a:p>
        </p:txBody>
      </p:sp>
      <p:sp>
        <p:nvSpPr>
          <p:cNvPr id="34" name="左右矢印 33"/>
          <p:cNvSpPr/>
          <p:nvPr/>
        </p:nvSpPr>
        <p:spPr>
          <a:xfrm flipH="1">
            <a:off x="946958" y="6659404"/>
            <a:ext cx="534719" cy="298800"/>
          </a:xfrm>
          <a:prstGeom prst="leftRightArrow">
            <a:avLst/>
          </a:prstGeom>
          <a:solidFill>
            <a:schemeClr val="accent4">
              <a:lumMod val="60000"/>
              <a:lumOff val="40000"/>
            </a:schemeClr>
          </a:solidFill>
          <a:ln w="6350">
            <a:solidFill>
              <a:schemeClr val="accent4">
                <a:lumMod val="7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ja-JP" altLang="en-US">
              <a:solidFill>
                <a:prstClr val="black"/>
              </a:solidFill>
            </a:endParaRPr>
          </a:p>
        </p:txBody>
      </p:sp>
      <p:sp>
        <p:nvSpPr>
          <p:cNvPr id="33" name="スマイル 32"/>
          <p:cNvSpPr/>
          <p:nvPr/>
        </p:nvSpPr>
        <p:spPr>
          <a:xfrm>
            <a:off x="569421" y="6634212"/>
            <a:ext cx="324000" cy="396000"/>
          </a:xfrm>
          <a:prstGeom prst="smileyFace">
            <a:avLst/>
          </a:prstGeom>
          <a:noFill/>
          <a:ln w="28575">
            <a:solidFill>
              <a:schemeClr val="accent2">
                <a:lumMod val="7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ja-JP" altLang="en-US">
              <a:solidFill>
                <a:prstClr val="black"/>
              </a:solidFill>
            </a:endParaRPr>
          </a:p>
        </p:txBody>
      </p:sp>
      <p:sp>
        <p:nvSpPr>
          <p:cNvPr id="47" name="正方形/長方形 46"/>
          <p:cNvSpPr/>
          <p:nvPr/>
        </p:nvSpPr>
        <p:spPr>
          <a:xfrm>
            <a:off x="686183" y="6886196"/>
            <a:ext cx="1086633" cy="38057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均等／均衡</a:t>
            </a:r>
            <a:endPar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 name="角丸四角形 48"/>
          <p:cNvSpPr/>
          <p:nvPr/>
        </p:nvSpPr>
        <p:spPr>
          <a:xfrm>
            <a:off x="1772816" y="7556039"/>
            <a:ext cx="2139818" cy="780317"/>
          </a:xfrm>
          <a:prstGeom prst="roundRect">
            <a:avLst/>
          </a:prstGeom>
          <a:ln>
            <a:solidFill>
              <a:schemeClr val="tx2">
                <a:lumMod val="60000"/>
                <a:lumOff val="40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ja-JP" altLang="en-US">
              <a:solidFill>
                <a:prstClr val="black"/>
              </a:solidFill>
            </a:endParaRPr>
          </a:p>
        </p:txBody>
      </p:sp>
      <p:pic>
        <p:nvPicPr>
          <p:cNvPr id="55" name="Picture 2" descr="PNG,アイコン,アバター,人,切り取ったイメージ,切り取ったピクチャ,切り取った画像,男,男性,透明な背景,頭"/>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3665" b="99476" l="0" r="100000"/>
                    </a14:imgEffect>
                  </a14:imgLayer>
                </a14:imgProps>
              </a:ext>
              <a:ext uri="{28A0092B-C50C-407E-A947-70E740481C1C}">
                <a14:useLocalDpi xmlns:a14="http://schemas.microsoft.com/office/drawing/2010/main" val="0"/>
              </a:ext>
            </a:extLst>
          </a:blip>
          <a:srcRect/>
          <a:stretch>
            <a:fillRect/>
          </a:stretch>
        </p:blipFill>
        <p:spPr bwMode="auto">
          <a:xfrm>
            <a:off x="3123571" y="7477488"/>
            <a:ext cx="896443" cy="896443"/>
          </a:xfrm>
          <a:prstGeom prst="rect">
            <a:avLst/>
          </a:prstGeom>
          <a:noFill/>
          <a:extLst>
            <a:ext uri="{909E8E84-426E-40DD-AFC4-6F175D3DCCD1}">
              <a14:hiddenFill xmlns:a14="http://schemas.microsoft.com/office/drawing/2010/main">
                <a:solidFill>
                  <a:srgbClr val="FFFFFF"/>
                </a:solidFill>
              </a14:hiddenFill>
            </a:ext>
          </a:extLst>
        </p:spPr>
      </p:pic>
      <p:sp>
        <p:nvSpPr>
          <p:cNvPr id="51" name="正方形/長方形 50"/>
          <p:cNvSpPr/>
          <p:nvPr/>
        </p:nvSpPr>
        <p:spPr>
          <a:xfrm>
            <a:off x="2472191" y="7520063"/>
            <a:ext cx="760841" cy="252000"/>
          </a:xfrm>
          <a:prstGeom prst="rect">
            <a:avLst/>
          </a:prstGeom>
          <a:solidFill>
            <a:schemeClr val="accent5">
              <a:lumMod val="60000"/>
              <a:lumOff val="40000"/>
            </a:schemeClr>
          </a:solidFill>
          <a:ln w="6350">
            <a:solidFill>
              <a:schemeClr val="accent5">
                <a:lumMod val="75000"/>
              </a:schemeClr>
            </a:solidFill>
          </a:ln>
        </p:spPr>
        <p:style>
          <a:lnRef idx="1">
            <a:schemeClr val="accent3"/>
          </a:lnRef>
          <a:fillRef idx="2">
            <a:schemeClr val="accent3"/>
          </a:fillRef>
          <a:effectRef idx="1">
            <a:schemeClr val="accent3"/>
          </a:effectRef>
          <a:fontRef idx="minor">
            <a:schemeClr val="dk1"/>
          </a:fontRef>
        </p:style>
        <p:txBody>
          <a:bodyPr bIns="0" rtlCol="0" anchor="ctr"/>
          <a:lstStyle/>
          <a:p>
            <a:pPr algn="ct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派遣元</a:t>
            </a:r>
          </a:p>
        </p:txBody>
      </p:sp>
      <p:sp>
        <p:nvSpPr>
          <p:cNvPr id="56" name="左右矢印 55"/>
          <p:cNvSpPr/>
          <p:nvPr/>
        </p:nvSpPr>
        <p:spPr>
          <a:xfrm flipH="1">
            <a:off x="2418946" y="7812653"/>
            <a:ext cx="820444" cy="319450"/>
          </a:xfrm>
          <a:prstGeom prst="leftRightArrow">
            <a:avLst/>
          </a:prstGeom>
          <a:solidFill>
            <a:schemeClr val="accent4">
              <a:lumMod val="60000"/>
              <a:lumOff val="40000"/>
            </a:schemeClr>
          </a:solidFill>
          <a:ln w="6350">
            <a:solidFill>
              <a:schemeClr val="accent4">
                <a:lumMod val="7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ja-JP" altLang="en-US">
              <a:solidFill>
                <a:prstClr val="black"/>
              </a:solidFill>
            </a:endParaRPr>
          </a:p>
        </p:txBody>
      </p:sp>
      <p:sp>
        <p:nvSpPr>
          <p:cNvPr id="57" name="正方形/長方形 56"/>
          <p:cNvSpPr/>
          <p:nvPr/>
        </p:nvSpPr>
        <p:spPr>
          <a:xfrm>
            <a:off x="2342367" y="8039563"/>
            <a:ext cx="1086633" cy="38057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労使協定</a:t>
            </a:r>
            <a:endPar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左矢印 57"/>
          <p:cNvSpPr/>
          <p:nvPr/>
        </p:nvSpPr>
        <p:spPr>
          <a:xfrm>
            <a:off x="1209674" y="7694085"/>
            <a:ext cx="621805" cy="482546"/>
          </a:xfrm>
          <a:prstGeom prst="leftArrow">
            <a:avLst>
              <a:gd name="adj1" fmla="val 66065"/>
              <a:gd name="adj2" fmla="val 63062"/>
            </a:avLst>
          </a:prstGeom>
          <a:solidFill>
            <a:schemeClr val="accent5">
              <a:lumMod val="60000"/>
              <a:lumOff val="40000"/>
            </a:schemeClr>
          </a:solidFill>
          <a:ln w="6350">
            <a:solidFill>
              <a:schemeClr val="accent5">
                <a:lumMod val="75000"/>
              </a:schemeClr>
            </a:solidFill>
          </a:ln>
        </p:spPr>
        <p:style>
          <a:lnRef idx="1">
            <a:schemeClr val="accent3"/>
          </a:lnRef>
          <a:fillRef idx="2">
            <a:schemeClr val="accent3"/>
          </a:fillRef>
          <a:effectRef idx="1">
            <a:schemeClr val="accent3"/>
          </a:effectRef>
          <a:fontRef idx="minor">
            <a:schemeClr val="dk1"/>
          </a:fontRef>
        </p:style>
        <p:txBody>
          <a:bodyPr bIns="0" rtlCol="0" anchor="ctr"/>
          <a:lstStyle/>
          <a:p>
            <a:pPr algn="ct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a:t>
            </a:r>
          </a:p>
        </p:txBody>
      </p:sp>
      <p:sp>
        <p:nvSpPr>
          <p:cNvPr id="59" name="正方形/長方形 58"/>
          <p:cNvSpPr/>
          <p:nvPr/>
        </p:nvSpPr>
        <p:spPr>
          <a:xfrm>
            <a:off x="475066" y="7605299"/>
            <a:ext cx="708250" cy="640819"/>
          </a:xfrm>
          <a:prstGeom prst="rect">
            <a:avLst/>
          </a:prstGeom>
          <a:solidFill>
            <a:schemeClr val="accent2">
              <a:lumMod val="60000"/>
              <a:lumOff val="40000"/>
            </a:schemeClr>
          </a:solidFill>
          <a:ln w="6350">
            <a:solidFill>
              <a:schemeClr val="accent2">
                <a:lumMod val="75000"/>
              </a:schemeClr>
            </a:solidFill>
          </a:ln>
        </p:spPr>
        <p:style>
          <a:lnRef idx="1">
            <a:schemeClr val="accent3"/>
          </a:lnRef>
          <a:fillRef idx="2">
            <a:schemeClr val="accent3"/>
          </a:fillRef>
          <a:effectRef idx="1">
            <a:schemeClr val="accent3"/>
          </a:effectRef>
          <a:fontRef idx="minor">
            <a:schemeClr val="dk1"/>
          </a:fontRef>
        </p:style>
        <p:txBody>
          <a:bodyPr tIns="36000" bIns="0" rtlCol="0" anchor="ctr"/>
          <a:lstStyle/>
          <a:p>
            <a:pPr algn="ct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派遣先</a:t>
            </a:r>
          </a:p>
        </p:txBody>
      </p:sp>
      <p:sp>
        <p:nvSpPr>
          <p:cNvPr id="39" name="正方形/長方形 38"/>
          <p:cNvSpPr/>
          <p:nvPr/>
        </p:nvSpPr>
        <p:spPr>
          <a:xfrm>
            <a:off x="476672" y="8420135"/>
            <a:ext cx="6048672" cy="1078551"/>
          </a:xfrm>
          <a:prstGeom prst="rect">
            <a:avLst/>
          </a:prstGeom>
          <a:noFill/>
          <a:ln w="12700">
            <a:prstDash val="sysDash"/>
          </a:ln>
        </p:spPr>
        <p:style>
          <a:lnRef idx="2">
            <a:schemeClr val="dk1"/>
          </a:lnRef>
          <a:fillRef idx="1">
            <a:schemeClr val="lt1"/>
          </a:fillRef>
          <a:effectRef idx="0">
            <a:schemeClr val="dk1"/>
          </a:effectRef>
          <a:fontRef idx="minor">
            <a:schemeClr val="dk1"/>
          </a:fontRef>
        </p:style>
        <p:txBody>
          <a:bodyPr lIns="36000" tIns="72000" rIns="36000" bIns="36000" rtlCol="0" anchor="t">
            <a:spAutoFit/>
          </a:bodyPr>
          <a:lstStyle/>
          <a:p>
            <a:pPr marL="185738" indent="-180975"/>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・賃金決定方法（次の</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イ</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err="1"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ロ</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に該当するものに限る）</a:t>
            </a:r>
            <a:endPar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447675" indent="-361950"/>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イ</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協定対象の派遣労働者が従事する業務と</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同種の業務に従事する一般労働者の平均的な賃金額</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と同等</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以上の賃</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金額</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となるもの</a:t>
            </a:r>
          </a:p>
          <a:p>
            <a:pPr marL="447675" indent="-361950"/>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ロ</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労働者の職務内容、成果、意欲、</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能力又は経験等の向上があった場合に賃金が改善されるもの</a:t>
            </a:r>
            <a:endParaRPr lang="en-US" altLang="ja-JP"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85738" indent="-180975"/>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労働者の職務内容、成果、意欲、</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能力</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又は</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経験等を公正</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評価して賃金を決定すること</a:t>
            </a:r>
            <a:endPar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85738" indent="-180975"/>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・派遣元</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事業主の通常の</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労働者（派遣労働者を除く）と</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の間に不合理</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な相違がない待遇（賃金を除く）の決定方法</a:t>
            </a:r>
            <a:endPar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85738" indent="-180975"/>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労働者に対して段階的・体系的な教育訓練を</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実施すること</a:t>
            </a:r>
            <a:endPar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テキスト ボックス 40"/>
          <p:cNvSpPr txBox="1"/>
          <p:nvPr/>
        </p:nvSpPr>
        <p:spPr>
          <a:xfrm>
            <a:off x="116632" y="551220"/>
            <a:ext cx="3600400" cy="369332"/>
          </a:xfrm>
          <a:prstGeom prst="rect">
            <a:avLst/>
          </a:prstGeom>
          <a:noFill/>
        </p:spPr>
        <p:txBody>
          <a:bodyPr wrap="square" rtlCol="0">
            <a:spAutoFit/>
          </a:bodyPr>
          <a:lstStyle/>
          <a:p>
            <a:r>
              <a:rPr lang="ja-JP" altLang="en-US"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）派遣労働者</a:t>
            </a:r>
            <a:endParaRPr kumimoji="1" lang="ja-JP" altLang="en-US"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正方形/長方形 44"/>
          <p:cNvSpPr/>
          <p:nvPr/>
        </p:nvSpPr>
        <p:spPr>
          <a:xfrm>
            <a:off x="260350" y="56456"/>
            <a:ext cx="6337300" cy="431478"/>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①不合理な待遇差をなくすための規定の整備</a:t>
            </a:r>
          </a:p>
        </p:txBody>
      </p:sp>
      <p:sp>
        <p:nvSpPr>
          <p:cNvPr id="46" name="正方形/長方形 45"/>
          <p:cNvSpPr/>
          <p:nvPr/>
        </p:nvSpPr>
        <p:spPr>
          <a:xfrm>
            <a:off x="252000" y="848544"/>
            <a:ext cx="800219" cy="276999"/>
          </a:xfrm>
          <a:prstGeom prst="rect">
            <a:avLst/>
          </a:prstGeom>
          <a:noFill/>
          <a:ln>
            <a:noFill/>
          </a:ln>
        </p:spPr>
        <p:txBody>
          <a:bodyPr wrap="none">
            <a:spAutoFit/>
          </a:bodyPr>
          <a:lstStyle/>
          <a:p>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（現在）</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右矢印 51"/>
          <p:cNvSpPr/>
          <p:nvPr/>
        </p:nvSpPr>
        <p:spPr>
          <a:xfrm rot="5400000">
            <a:off x="3382529" y="3513717"/>
            <a:ext cx="181722" cy="468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p>
            <a:pPr>
              <a:lnSpc>
                <a:spcPts val="2000"/>
              </a:lnSpc>
            </a:pPr>
            <a:endParaRPr lang="ja-JP" altLang="en-US"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正方形/長方形 59"/>
          <p:cNvSpPr/>
          <p:nvPr/>
        </p:nvSpPr>
        <p:spPr>
          <a:xfrm>
            <a:off x="252000" y="3656856"/>
            <a:ext cx="889987" cy="276999"/>
          </a:xfrm>
          <a:prstGeom prst="rect">
            <a:avLst/>
          </a:prstGeom>
          <a:noFill/>
          <a:ln>
            <a:noFill/>
          </a:ln>
        </p:spPr>
        <p:txBody>
          <a:bodyPr wrap="none">
            <a:spAutoFit/>
          </a:bodyPr>
          <a:lstStyle/>
          <a:p>
            <a:pPr algn="ctr"/>
            <a:r>
              <a:rPr lang="ja-JP" altLang="en-US" sz="1200" b="1" spc="-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角丸四角形 60"/>
          <p:cNvSpPr/>
          <p:nvPr/>
        </p:nvSpPr>
        <p:spPr>
          <a:xfrm>
            <a:off x="359999" y="1064568"/>
            <a:ext cx="6165345" cy="396000"/>
          </a:xfrm>
          <a:prstGeom prst="roundRect">
            <a:avLst>
              <a:gd name="adj" fmla="val 27269"/>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72000" bIns="36000" rtlCol="0" anchor="ctr" anchorCtr="0"/>
          <a:lstStyle/>
          <a:p>
            <a:pPr>
              <a:lnSpc>
                <a:spcPts val="1800"/>
              </a:lnSpc>
            </a:pPr>
            <a:endPar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角丸四角形 61"/>
          <p:cNvSpPr/>
          <p:nvPr/>
        </p:nvSpPr>
        <p:spPr>
          <a:xfrm>
            <a:off x="359998" y="3872879"/>
            <a:ext cx="6165346" cy="2088233"/>
          </a:xfrm>
          <a:prstGeom prst="roundRect">
            <a:avLst>
              <a:gd name="adj" fmla="val 5472"/>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72000" bIns="36000" rtlCol="0" anchor="t" anchorCtr="0"/>
          <a:lstStyle/>
          <a:p>
            <a:pPr marL="174625" indent="-174625">
              <a:spcBef>
                <a:spcPts val="600"/>
              </a:spcBef>
            </a:pPr>
            <a:r>
              <a:rPr lang="ja-JP" altLang="en-US"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下のいずれ</a:t>
            </a: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かを確保することを</a:t>
            </a:r>
            <a:r>
              <a:rPr lang="ja-JP" altLang="en-US"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義務化します。</a:t>
            </a:r>
            <a:r>
              <a:rPr lang="ja-JP" altLang="en-US" sz="105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（前ページの表</a:t>
            </a:r>
            <a:r>
              <a:rPr lang="ja-JP" altLang="en-US" sz="105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➍</a:t>
            </a:r>
            <a:r>
              <a:rPr lang="ja-JP" altLang="en-US" sz="105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200"/>
              </a:spcBef>
            </a:pPr>
            <a:r>
              <a:rPr lang="ja-JP" altLang="en-US"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（１）派遣先</a:t>
            </a: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の労働者との均等・均衡</a:t>
            </a:r>
            <a:r>
              <a:rPr lang="ja-JP" altLang="en-US"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待遇</a:t>
            </a:r>
            <a:endPar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200"/>
              </a:spcBef>
            </a:pPr>
            <a:r>
              <a:rPr lang="ja-JP" altLang="en-US"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（２）一定</a:t>
            </a: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の要件を満たす労使協定による待遇</a:t>
            </a:r>
          </a:p>
          <a:p>
            <a:pPr marL="174625" indent="-174625">
              <a:spcBef>
                <a:spcPts val="200"/>
              </a:spcBef>
              <a:tabLst>
                <a:tab pos="542925" algn="l"/>
              </a:tabLst>
            </a:pPr>
            <a:r>
              <a:rPr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併せて</a:t>
            </a:r>
            <a:r>
              <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、派遣先になろうとする事業主に対し、派遣先労働者の待遇に</a:t>
            </a:r>
            <a:r>
              <a:rPr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関する</a:t>
            </a:r>
            <a:endParaRPr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tabLst>
                <a:tab pos="542925" algn="l"/>
              </a:tabLst>
            </a:pPr>
            <a:r>
              <a:rPr lang="en-US" altLang="ja-JP"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派遣元</a:t>
            </a:r>
            <a:r>
              <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への情報提供義務を</a:t>
            </a:r>
            <a:r>
              <a:rPr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新設</a:t>
            </a:r>
            <a:r>
              <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します</a:t>
            </a:r>
            <a:r>
              <a:rPr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spcBef>
                <a:spcPts val="600"/>
              </a:spcBef>
            </a:pPr>
            <a:r>
              <a:rPr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派遣先</a:t>
            </a: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事業主に、</a:t>
            </a:r>
            <a:r>
              <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派遣元事業主が上記⑴⑵を順守できるよう</a:t>
            </a: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派遣料金の額の</a:t>
            </a:r>
            <a:r>
              <a:rPr lang="ja-JP" altLang="en-US"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配慮</a:t>
            </a:r>
            <a:endParaRPr lang="en-US" altLang="ja-JP"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r>
              <a:rPr lang="en-US" altLang="ja-JP"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義務</a:t>
            </a: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を創設</a:t>
            </a:r>
            <a:r>
              <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spcBef>
                <a:spcPts val="600"/>
              </a:spcBef>
            </a:pPr>
            <a:r>
              <a:rPr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均等</a:t>
            </a:r>
            <a:r>
              <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・均衡待遇規定の解釈の明確化のため、</a:t>
            </a: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ガイドライン（指針）の</a:t>
            </a:r>
            <a:r>
              <a:rPr lang="ja-JP" altLang="en-US"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策定。</a:t>
            </a:r>
            <a:endParaRPr lang="en-US" altLang="ja-JP"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r>
              <a:rPr lang="ja-JP" altLang="en-US"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根拠</a:t>
            </a:r>
            <a:r>
              <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規定。</a:t>
            </a:r>
            <a:r>
              <a:rPr lang="ja-JP" altLang="en-US" sz="105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前ページの</a:t>
            </a:r>
            <a:r>
              <a:rPr lang="ja-JP" altLang="en-US" sz="105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表</a:t>
            </a:r>
            <a:r>
              <a:rPr lang="ja-JP" altLang="en-US" sz="105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➎</a:t>
            </a:r>
            <a:r>
              <a:rPr lang="ja-JP" altLang="en-US" sz="105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268288" indent="-185738">
              <a:spcAft>
                <a:spcPts val="300"/>
              </a:spcAft>
            </a:pPr>
            <a:endParaRPr lang="en-US" altLang="ja-JP" sz="10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268288" indent="-185738">
              <a:spcAft>
                <a:spcPts val="300"/>
              </a:spcAft>
            </a:pPr>
            <a:endParaRPr lang="en-US" altLang="ja-JP" sz="10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3" name="テキスト ボックス 62"/>
          <p:cNvSpPr txBox="1"/>
          <p:nvPr/>
        </p:nvSpPr>
        <p:spPr>
          <a:xfrm>
            <a:off x="564347" y="1136576"/>
            <a:ext cx="6105013" cy="307777"/>
          </a:xfrm>
          <a:prstGeom prst="rect">
            <a:avLst/>
          </a:prstGeom>
          <a:noFill/>
        </p:spPr>
        <p:txBody>
          <a:bodyPr wrap="square" rtlCol="0">
            <a:spAutoFit/>
          </a:bodyPr>
          <a:lstStyle/>
          <a:p>
            <a:pPr marL="174625" indent="-174625">
              <a:spcBef>
                <a:spcPts val="300"/>
              </a:spcBef>
            </a:pP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派遣</a:t>
            </a: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労働者と派遣先労働者の</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待遇差 </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配慮</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義務規定</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のみ</a:t>
            </a:r>
            <a:endParaRPr kumimoji="1" lang="ja-JP" altLang="en-US" sz="1200" u="sng" dirty="0">
              <a:solidFill>
                <a:srgbClr val="C00000"/>
              </a:solidFill>
            </a:endParaRPr>
          </a:p>
        </p:txBody>
      </p:sp>
      <p:sp>
        <p:nvSpPr>
          <p:cNvPr id="3" name="角丸四角形 2"/>
          <p:cNvSpPr/>
          <p:nvPr/>
        </p:nvSpPr>
        <p:spPr>
          <a:xfrm>
            <a:off x="613500" y="2072680"/>
            <a:ext cx="5911844" cy="1224137"/>
          </a:xfrm>
          <a:prstGeom prst="roundRect">
            <a:avLst>
              <a:gd name="adj" fmla="val 0"/>
            </a:avLst>
          </a:prstGeom>
          <a:no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5725" indent="-85725"/>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＜考え方＞</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5725" indent="-85725"/>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派遣</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労働者の就業場所は派遣先で</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あり、待遇に関する派遣労働者の納得感を考慮する上で、派遣先</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の労働者との均等・均衡は重要な</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観点です。</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5725" indent="-85725">
              <a:spcBef>
                <a:spcPts val="600"/>
              </a:spcBef>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しかし、派遣先の賃金水準と職務の難易度が常に整合的とは言えないため、結果</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として、派遣労働者の段階的・体系的なキャリアアップ支援と不整合な事態を招くことも</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あり得ます。</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5725" indent="-85725">
              <a:spcBef>
                <a:spcPts val="600"/>
              </a:spcBef>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こう</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した状況を踏まえ</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、以下の２つの方式の選択制とします。</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5725" indent="-85725"/>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１</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）派遣先の労働者との均等・</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均衡待遇</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5725" indent="-85725"/>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２）一定の要件を満たす労使協定による待遇</a:t>
            </a:r>
            <a:endParaRPr kumimoji="1"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5" name="テキスト ボックス 64"/>
          <p:cNvSpPr txBox="1"/>
          <p:nvPr/>
        </p:nvSpPr>
        <p:spPr>
          <a:xfrm>
            <a:off x="404664" y="1568624"/>
            <a:ext cx="6105013" cy="500137"/>
          </a:xfrm>
          <a:prstGeom prst="rect">
            <a:avLst/>
          </a:prstGeom>
          <a:noFill/>
        </p:spPr>
        <p:txBody>
          <a:bodyPr wrap="square" rtlCol="0">
            <a:spAutoFit/>
          </a:bodyPr>
          <a:lstStyle/>
          <a:p>
            <a:pPr marL="174625" indent="-174625">
              <a:spcBef>
                <a:spcPts val="300"/>
              </a:spcBef>
            </a:pPr>
            <a:r>
              <a:rPr lang="ja-JP" altLang="en-US"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派遣労働者の待遇差に関する規定の整備にあたっては、</a:t>
            </a:r>
            <a:endParaRPr lang="en-US" altLang="ja-JP"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300"/>
              </a:spcBef>
            </a:pPr>
            <a:r>
              <a:rPr lang="ja-JP" altLang="en-US" sz="12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u="sng"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「派遣先均等・均衡方式」と「</a:t>
            </a:r>
            <a:r>
              <a:rPr lang="ja-JP" altLang="en-US" sz="1200" b="1" u="sng"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労使</a:t>
            </a:r>
            <a:r>
              <a:rPr lang="ja-JP" altLang="en-US" sz="1200" b="1" u="sng"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協定方式」の選択制になります</a:t>
            </a:r>
            <a:r>
              <a:rPr lang="ja-JP" altLang="en-US" sz="12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u="sng"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200" u="sng" dirty="0">
              <a:solidFill>
                <a:srgbClr val="C00000"/>
              </a:solidFill>
            </a:endParaRPr>
          </a:p>
        </p:txBody>
      </p:sp>
      <p:sp>
        <p:nvSpPr>
          <p:cNvPr id="66" name="テキスト ボックス 65"/>
          <p:cNvSpPr txBox="1"/>
          <p:nvPr/>
        </p:nvSpPr>
        <p:spPr>
          <a:xfrm>
            <a:off x="260648" y="6024126"/>
            <a:ext cx="4608029" cy="307777"/>
          </a:xfrm>
          <a:prstGeom prst="rect">
            <a:avLst/>
          </a:prstGeom>
          <a:noFill/>
        </p:spPr>
        <p:txBody>
          <a:bodyPr wrap="square" rtlCol="0">
            <a:spAutoFit/>
          </a:bodyPr>
          <a:lstStyle/>
          <a:p>
            <a:pPr marL="174625" indent="-174625">
              <a:spcBef>
                <a:spcPts val="300"/>
              </a:spcBef>
            </a:pPr>
            <a:r>
              <a:rPr lang="ja-JP" altLang="en-US" sz="1400" b="1" dirty="0" smtClean="0">
                <a:solidFill>
                  <a:prstClr val="black"/>
                </a:solidFill>
                <a:latin typeface="Segoe UI" panose="020B0502040204020203" pitchFamily="34" charset="0"/>
                <a:ea typeface="メイリオ" panose="020B0604030504040204" pitchFamily="50" charset="-128"/>
              </a:rPr>
              <a:t>（１）</a:t>
            </a:r>
            <a:r>
              <a:rPr lang="ja-JP" altLang="ja-JP" sz="1400" b="1" dirty="0" smtClean="0">
                <a:solidFill>
                  <a:prstClr val="black"/>
                </a:solidFill>
                <a:latin typeface="Segoe UI" panose="020B0502040204020203" pitchFamily="34" charset="0"/>
                <a:ea typeface="メイリオ" panose="020B0604030504040204" pitchFamily="50" charset="-128"/>
              </a:rPr>
              <a:t>派遣先</a:t>
            </a:r>
            <a:r>
              <a:rPr lang="ja-JP" altLang="ja-JP" sz="1400" b="1" dirty="0">
                <a:solidFill>
                  <a:prstClr val="black"/>
                </a:solidFill>
                <a:latin typeface="Segoe UI" panose="020B0502040204020203" pitchFamily="34" charset="0"/>
                <a:ea typeface="メイリオ" panose="020B0604030504040204" pitchFamily="50" charset="-128"/>
              </a:rPr>
              <a:t>労働者との均等・均衡</a:t>
            </a:r>
            <a:r>
              <a:rPr lang="ja-JP" altLang="ja-JP" sz="1400" b="1" dirty="0" smtClean="0">
                <a:solidFill>
                  <a:prstClr val="black"/>
                </a:solidFill>
                <a:latin typeface="Segoe UI" panose="020B0502040204020203" pitchFamily="34" charset="0"/>
                <a:ea typeface="メイリオ" panose="020B0604030504040204" pitchFamily="50" charset="-128"/>
              </a:rPr>
              <a:t>方式</a:t>
            </a:r>
            <a:endParaRPr lang="en-US"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7" name="テキスト ボックス 66"/>
          <p:cNvSpPr txBox="1"/>
          <p:nvPr/>
        </p:nvSpPr>
        <p:spPr>
          <a:xfrm>
            <a:off x="269457" y="7268007"/>
            <a:ext cx="4608029" cy="307777"/>
          </a:xfrm>
          <a:prstGeom prst="rect">
            <a:avLst/>
          </a:prstGeom>
          <a:noFill/>
        </p:spPr>
        <p:txBody>
          <a:bodyPr wrap="square" rtlCol="0">
            <a:spAutoFit/>
          </a:bodyPr>
          <a:lstStyle/>
          <a:p>
            <a:pPr marL="185738" indent="-171450">
              <a:spcBef>
                <a:spcPts val="300"/>
              </a:spcBef>
            </a:pPr>
            <a:r>
              <a:rPr lang="ja-JP" altLang="en-US" sz="1400" b="1" dirty="0" smtClean="0">
                <a:solidFill>
                  <a:prstClr val="black"/>
                </a:solidFill>
                <a:latin typeface="Segoe UI" panose="020B0502040204020203" pitchFamily="34" charset="0"/>
                <a:ea typeface="メイリオ" panose="020B0604030504040204" pitchFamily="50" charset="-128"/>
              </a:rPr>
              <a:t>（２）</a:t>
            </a:r>
            <a:r>
              <a:rPr lang="ja-JP" altLang="ja-JP" sz="1400" b="1" dirty="0" smtClean="0">
                <a:solidFill>
                  <a:prstClr val="black"/>
                </a:solidFill>
                <a:latin typeface="Segoe UI" panose="020B0502040204020203" pitchFamily="34" charset="0"/>
                <a:ea typeface="メイリオ" panose="020B0604030504040204" pitchFamily="50" charset="-128"/>
              </a:rPr>
              <a:t>労使</a:t>
            </a:r>
            <a:r>
              <a:rPr lang="ja-JP" altLang="ja-JP" sz="1400" b="1" dirty="0">
                <a:solidFill>
                  <a:prstClr val="black"/>
                </a:solidFill>
                <a:latin typeface="Segoe UI" panose="020B0502040204020203" pitchFamily="34" charset="0"/>
                <a:ea typeface="メイリオ" panose="020B0604030504040204" pitchFamily="50" charset="-128"/>
              </a:rPr>
              <a:t>協定による一定水準を満たす待遇決定</a:t>
            </a:r>
            <a:r>
              <a:rPr lang="ja-JP" altLang="ja-JP" sz="1400" b="1" dirty="0" smtClean="0">
                <a:solidFill>
                  <a:prstClr val="black"/>
                </a:solidFill>
                <a:latin typeface="Segoe UI" panose="020B0502040204020203" pitchFamily="34" charset="0"/>
                <a:ea typeface="メイリオ" panose="020B0604030504040204" pitchFamily="50" charset="-128"/>
              </a:rPr>
              <a:t>方式</a:t>
            </a:r>
            <a:endParaRPr lang="en-US"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8" name="テキスト ボックス 67"/>
          <p:cNvSpPr txBox="1"/>
          <p:nvPr/>
        </p:nvSpPr>
        <p:spPr>
          <a:xfrm>
            <a:off x="4020015" y="7512194"/>
            <a:ext cx="2568375" cy="907941"/>
          </a:xfrm>
          <a:prstGeom prst="rect">
            <a:avLst/>
          </a:prstGeom>
          <a:noFill/>
        </p:spPr>
        <p:txBody>
          <a:bodyPr wrap="square" rtlCol="0">
            <a:spAutoFit/>
          </a:bodyPr>
          <a:lstStyle/>
          <a:p>
            <a:pPr>
              <a:spcBef>
                <a:spcPts val="300"/>
              </a:spcBef>
            </a:pPr>
            <a:r>
              <a:rPr lang="ja-JP" altLang="ja-JP"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派遣元</a:t>
            </a:r>
            <a:r>
              <a:rPr lang="ja-JP"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事業主が、労働者の過半数で組織する労働組合又は労働者の過半数代表者と以下の要件を満たす労使協定を締結し、当該協定に基づいて待遇</a:t>
            </a:r>
            <a:r>
              <a:rPr lang="ja-JP" altLang="ja-JP"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決定</a:t>
            </a: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派遣先の教育訓練、福利厚生は除く。）</a:t>
            </a:r>
            <a:endPar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正方形/長方形 31"/>
          <p:cNvSpPr/>
          <p:nvPr/>
        </p:nvSpPr>
        <p:spPr>
          <a:xfrm>
            <a:off x="812246" y="6295927"/>
            <a:ext cx="804145" cy="252000"/>
          </a:xfrm>
          <a:prstGeom prst="rect">
            <a:avLst/>
          </a:prstGeom>
          <a:solidFill>
            <a:schemeClr val="accent2">
              <a:lumMod val="60000"/>
              <a:lumOff val="40000"/>
            </a:schemeClr>
          </a:solidFill>
          <a:ln w="6350">
            <a:solidFill>
              <a:schemeClr val="accent2">
                <a:lumMod val="75000"/>
              </a:schemeClr>
            </a:solidFill>
          </a:ln>
        </p:spPr>
        <p:style>
          <a:lnRef idx="1">
            <a:schemeClr val="accent3"/>
          </a:lnRef>
          <a:fillRef idx="2">
            <a:schemeClr val="accent3"/>
          </a:fillRef>
          <a:effectRef idx="1">
            <a:schemeClr val="accent3"/>
          </a:effectRef>
          <a:fontRef idx="minor">
            <a:schemeClr val="dk1"/>
          </a:fontRef>
        </p:style>
        <p:txBody>
          <a:bodyPr tIns="36000" bIns="0" rtlCol="0" anchor="ctr"/>
          <a:lstStyle/>
          <a:p>
            <a:pPr algn="ct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派遣先</a:t>
            </a:r>
          </a:p>
        </p:txBody>
      </p:sp>
      <p:sp>
        <p:nvSpPr>
          <p:cNvPr id="42" name="スマイル 41"/>
          <p:cNvSpPr/>
          <p:nvPr/>
        </p:nvSpPr>
        <p:spPr>
          <a:xfrm>
            <a:off x="1983672" y="7740758"/>
            <a:ext cx="324000" cy="396000"/>
          </a:xfrm>
          <a:prstGeom prst="smileyFace">
            <a:avLst/>
          </a:prstGeom>
          <a:noFill/>
          <a:ln w="28575">
            <a:solidFill>
              <a:schemeClr val="accent5">
                <a:lumMod val="7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ja-JP" altLang="en-US">
              <a:solidFill>
                <a:prstClr val="black"/>
              </a:solidFill>
            </a:endParaRPr>
          </a:p>
        </p:txBody>
      </p:sp>
    </p:spTree>
    <p:extLst>
      <p:ext uri="{BB962C8B-B14F-4D97-AF65-F5344CB8AC3E}">
        <p14:creationId xmlns:p14="http://schemas.microsoft.com/office/powerpoint/2010/main" val="3476915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正方形/長方形 50"/>
          <p:cNvSpPr/>
          <p:nvPr/>
        </p:nvSpPr>
        <p:spPr>
          <a:xfrm>
            <a:off x="266700" y="533908"/>
            <a:ext cx="6330950" cy="1772684"/>
          </a:xfrm>
          <a:prstGeom prst="rect">
            <a:avLst/>
          </a:prstGeom>
          <a:solidFill>
            <a:schemeClr val="accent2">
              <a:lumMod val="20000"/>
              <a:lumOff val="80000"/>
            </a:schemeClr>
          </a:solidFill>
        </p:spPr>
        <p:txBody>
          <a:bodyPr wrap="square" lIns="18000" tIns="18000" rIns="18000" bIns="18000" anchor="ctr">
            <a:noAutofit/>
          </a:bodyPr>
          <a:lstStyle/>
          <a:p>
            <a:pPr marL="92075" indent="-92075">
              <a:spcBef>
                <a:spcPts val="600"/>
              </a:spcBef>
            </a:pP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本ガイドライン</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案は、いわゆる正規雇用労働者</a:t>
            </a:r>
            <a:r>
              <a:rPr lang="ja-JP" altLang="en-US"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（無期雇用フルタイム労働者）</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と非正規雇用労働者</a:t>
            </a:r>
            <a:r>
              <a:rPr lang="ja-JP" altLang="en-US"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（有期雇用労働者・パートタイム労働者・派遣労働者）</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の間で、待遇差が存在する場合に、いかなる待遇差が不合理なものであり、いかなる待遇差は不合理なものでないのかを示したものである。この際、典型的な事例として整理できるものについては、問題とならない例・問題となる例という形で具体例を付した。なお、具体例として整理されていない事例については、各社の労使で個別具体の事情に応じて議論していくことが望まれる。</a:t>
            </a:r>
            <a:endParaRPr lang="en-US" altLang="ja-JP"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92075" lvl="0" indent="-92075">
              <a:spcBef>
                <a:spcPts val="600"/>
              </a:spcBef>
            </a:pP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今後、本ガイドライン案については、関係者の意見や国会審議</a:t>
            </a:r>
            <a:r>
              <a:rPr lang="ja-JP" altLang="en-US" sz="110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を踏まえて</a:t>
            </a: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最終的に　　　　　確定する</a:t>
            </a: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92075" lvl="0" indent="-92075">
              <a:spcBef>
                <a:spcPts val="600"/>
              </a:spcBef>
            </a:pPr>
            <a:r>
              <a:rPr lang="ja-JP" altLang="en-US" sz="1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（詳しくはこちら）</a:t>
            </a:r>
            <a:r>
              <a:rPr lang="en-US" altLang="ja-JP" sz="1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http</a:t>
            </a:r>
            <a:r>
              <a:rPr lang="en-US" altLang="ja-JP"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www.mhlw.go.jp/stf/seisakunitsuite/bunya/0000190591.html</a:t>
            </a:r>
            <a:endParaRPr lang="en-US" altLang="ja-JP"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スライド番号プレースホルダー 3"/>
          <p:cNvSpPr>
            <a:spLocks noGrp="1"/>
          </p:cNvSpPr>
          <p:nvPr>
            <p:ph type="sldNum" sz="quarter" idx="12"/>
          </p:nvPr>
        </p:nvSpPr>
        <p:spPr>
          <a:xfrm>
            <a:off x="5357192" y="9538165"/>
            <a:ext cx="1600200" cy="527403"/>
          </a:xfrm>
        </p:spPr>
        <p:txBody>
          <a:bodyPr/>
          <a:lstStyle/>
          <a:p>
            <a:fld id="{880319E4-FDE7-458F-BD10-6FC582C326FE}" type="slidenum">
              <a:rPr lang="ja-JP" altLang="en-US" sz="18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pPr/>
              <a:t>4</a:t>
            </a:fld>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2" name="表 51"/>
          <p:cNvGraphicFramePr>
            <a:graphicFrameLocks noGrp="1"/>
          </p:cNvGraphicFramePr>
          <p:nvPr>
            <p:extLst>
              <p:ext uri="{D42A27DB-BD31-4B8C-83A1-F6EECF244321}">
                <p14:modId xmlns:p14="http://schemas.microsoft.com/office/powerpoint/2010/main" val="1599713815"/>
              </p:ext>
            </p:extLst>
          </p:nvPr>
        </p:nvGraphicFramePr>
        <p:xfrm>
          <a:off x="297786" y="2432720"/>
          <a:ext cx="2052320" cy="4876800"/>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20000"/>
                    </a:ext>
                  </a:extLst>
                </a:gridCol>
                <a:gridCol w="1173480">
                  <a:extLst>
                    <a:ext uri="{9D8B030D-6E8A-4147-A177-3AD203B41FA5}">
                      <a16:colId xmlns:a16="http://schemas.microsoft.com/office/drawing/2014/main" val="20001"/>
                    </a:ext>
                  </a:extLst>
                </a:gridCol>
                <a:gridCol w="411480">
                  <a:extLst>
                    <a:ext uri="{9D8B030D-6E8A-4147-A177-3AD203B41FA5}">
                      <a16:colId xmlns:a16="http://schemas.microsoft.com/office/drawing/2014/main" val="20002"/>
                    </a:ext>
                  </a:extLst>
                </a:gridCol>
                <a:gridCol w="259080">
                  <a:extLst>
                    <a:ext uri="{9D8B030D-6E8A-4147-A177-3AD203B41FA5}">
                      <a16:colId xmlns:a16="http://schemas.microsoft.com/office/drawing/2014/main" val="20003"/>
                    </a:ext>
                  </a:extLst>
                </a:gridCol>
              </a:tblGrid>
              <a:tr h="417440">
                <a:tc>
                  <a:txBody>
                    <a:bodyPr/>
                    <a:lstStyle/>
                    <a:p>
                      <a:pPr algn="ctr"/>
                      <a:endParaRPr kumimoji="1" lang="en-US" altLang="ja-JP" b="0" dirty="0" smtClean="0">
                        <a:solidFill>
                          <a:schemeClr val="tx1"/>
                        </a:solidFill>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gridSpan="2">
                  <a:txBody>
                    <a:bodyPr/>
                    <a:lstStyle/>
                    <a:p>
                      <a:pPr algn="ctr"/>
                      <a:r>
                        <a:rPr kumimoji="1" lang="ja-JP" altLang="en-US" sz="1200" b="0" dirty="0" smtClean="0">
                          <a:solidFill>
                            <a:schemeClr val="tx1"/>
                          </a:solidFill>
                          <a:latin typeface="ＭＳ ゴシック" panose="020B0609070205080204" pitchFamily="49" charset="-128"/>
                          <a:ea typeface="ＭＳ ゴシック" panose="020B0609070205080204" pitchFamily="49" charset="-128"/>
                        </a:rPr>
                        <a:t>給与明細書</a:t>
                      </a:r>
                      <a:endParaRPr kumimoji="1" lang="en-US" altLang="ja-JP" sz="1200" b="0" dirty="0" smtClean="0">
                        <a:solidFill>
                          <a:schemeClr val="tx1"/>
                        </a:solidFill>
                        <a:latin typeface="ＭＳ ゴシック" panose="020B0609070205080204" pitchFamily="49" charset="-128"/>
                        <a:ea typeface="ＭＳ ゴシック" panose="020B0609070205080204" pitchFamily="49" charset="-128"/>
                      </a:endParaRPr>
                    </a:p>
                    <a:p>
                      <a:pPr algn="ctr"/>
                      <a:endParaRPr kumimoji="1" lang="en-US" altLang="ja-JP" sz="1200" b="0" dirty="0" smtClean="0">
                        <a:solidFill>
                          <a:schemeClr val="tx1"/>
                        </a:solidFill>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200" b="0" dirty="0" smtClean="0">
                        <a:solidFill>
                          <a:schemeClr val="tx1"/>
                        </a:solidFill>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0"/>
                  </a:ext>
                </a:extLst>
              </a:tr>
              <a:tr h="306123">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kumimoji="1" lang="ja-JP" altLang="en-US" sz="1200" dirty="0" smtClean="0">
                          <a:latin typeface="ＭＳ ゴシック" panose="020B0609070205080204" pitchFamily="49" charset="-128"/>
                          <a:ea typeface="ＭＳ ゴシック" panose="020B0609070205080204" pitchFamily="49" charset="-128"/>
                        </a:rPr>
                        <a:t>基本給</a:t>
                      </a:r>
                      <a:endParaRPr kumimoji="1" lang="en-US" altLang="ja-JP" sz="1200" dirty="0" smtClean="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r"/>
                      <a:endParaRPr kumimoji="1" lang="en-US" altLang="ja-JP" sz="1200" dirty="0" smtClean="0">
                        <a:latin typeface="ＭＳ ゴシック" panose="020B0609070205080204" pitchFamily="49" charset="-128"/>
                        <a:ea typeface="ＭＳ ゴシック" panose="020B0609070205080204" pitchFamily="49" charset="-128"/>
                      </a:endParaRPr>
                    </a:p>
                    <a:p>
                      <a:pPr algn="r"/>
                      <a:r>
                        <a:rPr kumimoji="1" lang="ja-JP" altLang="en-US" sz="1200" dirty="0" smtClean="0">
                          <a:latin typeface="ＭＳ ゴシック" panose="020B0609070205080204" pitchFamily="49" charset="-128"/>
                          <a:ea typeface="ＭＳ ゴシック" panose="020B0609070205080204" pitchFamily="49" charset="-128"/>
                        </a:rPr>
                        <a:t>円</a:t>
                      </a:r>
                      <a:endParaRPr kumimoji="1" lang="en-US" altLang="ja-JP" sz="1200" dirty="0" smtClean="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1"/>
                  </a:ext>
                </a:extLst>
              </a:tr>
              <a:tr h="306123">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kumimoji="1" lang="ja-JP" altLang="en-US" sz="1200" dirty="0" smtClean="0">
                          <a:latin typeface="ＭＳ ゴシック" panose="020B0609070205080204" pitchFamily="49" charset="-128"/>
                          <a:ea typeface="ＭＳ ゴシック" panose="020B0609070205080204" pitchFamily="49" charset="-128"/>
                        </a:rPr>
                        <a:t>役職手当</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r" defTabSz="957127"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ＭＳ ゴシック" panose="020B0609070205080204" pitchFamily="49" charset="-128"/>
                        <a:ea typeface="ＭＳ ゴシック" panose="020B0609070205080204" pitchFamily="49" charset="-128"/>
                      </a:endParaRPr>
                    </a:p>
                    <a:p>
                      <a:pPr marL="0" marR="0" indent="0" algn="r" defTabSz="957127" rtl="0" eaLnBrk="1" fontAlgn="auto" latinLnBrk="0" hangingPunct="1">
                        <a:lnSpc>
                          <a:spcPct val="100000"/>
                        </a:lnSpc>
                        <a:spcBef>
                          <a:spcPts val="0"/>
                        </a:spcBef>
                        <a:spcAft>
                          <a:spcPts val="0"/>
                        </a:spcAft>
                        <a:buClrTx/>
                        <a:buSzTx/>
                        <a:buFontTx/>
                        <a:buNone/>
                        <a:tabLst/>
                        <a:defRPr/>
                      </a:pPr>
                      <a:r>
                        <a:rPr kumimoji="1" lang="ja-JP" altLang="en-US" sz="1200" dirty="0" smtClean="0">
                          <a:latin typeface="ＭＳ ゴシック" panose="020B0609070205080204" pitchFamily="49" charset="-128"/>
                          <a:ea typeface="ＭＳ ゴシック" panose="020B0609070205080204" pitchFamily="49" charset="-128"/>
                        </a:rPr>
                        <a:t>円</a:t>
                      </a:r>
                      <a:endParaRPr kumimoji="1" lang="en-US" altLang="ja-JP" sz="1200" dirty="0" smtClean="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2"/>
                  </a:ext>
                </a:extLst>
              </a:tr>
              <a:tr h="306123">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kumimoji="1" lang="ja-JP" altLang="en-US" sz="1200" dirty="0" smtClean="0">
                          <a:latin typeface="ＭＳ ゴシック" panose="020B0609070205080204" pitchFamily="49" charset="-128"/>
                          <a:ea typeface="ＭＳ ゴシック" panose="020B0609070205080204" pitchFamily="49" charset="-128"/>
                        </a:rPr>
                        <a:t>通勤手当</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r" defTabSz="957127"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ＭＳ ゴシック" panose="020B0609070205080204" pitchFamily="49" charset="-128"/>
                        <a:ea typeface="ＭＳ ゴシック" panose="020B0609070205080204" pitchFamily="49" charset="-128"/>
                      </a:endParaRPr>
                    </a:p>
                    <a:p>
                      <a:pPr marL="0" marR="0" indent="0" algn="r" defTabSz="957127" rtl="0" eaLnBrk="1" fontAlgn="auto" latinLnBrk="0" hangingPunct="1">
                        <a:lnSpc>
                          <a:spcPct val="100000"/>
                        </a:lnSpc>
                        <a:spcBef>
                          <a:spcPts val="0"/>
                        </a:spcBef>
                        <a:spcAft>
                          <a:spcPts val="0"/>
                        </a:spcAft>
                        <a:buClrTx/>
                        <a:buSzTx/>
                        <a:buFontTx/>
                        <a:buNone/>
                        <a:tabLst/>
                        <a:defRPr/>
                      </a:pPr>
                      <a:r>
                        <a:rPr kumimoji="1" lang="ja-JP" altLang="en-US" sz="1200" dirty="0" smtClean="0">
                          <a:latin typeface="ＭＳ ゴシック" panose="020B0609070205080204" pitchFamily="49" charset="-128"/>
                          <a:ea typeface="ＭＳ ゴシック" panose="020B0609070205080204" pitchFamily="49" charset="-128"/>
                        </a:rPr>
                        <a:t>円</a:t>
                      </a:r>
                      <a:endParaRPr kumimoji="1" lang="en-US" altLang="ja-JP" sz="1200" dirty="0" smtClean="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3"/>
                  </a:ext>
                </a:extLst>
              </a:tr>
              <a:tr h="306123">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kumimoji="1" lang="ja-JP" altLang="en-US" sz="1200" dirty="0" smtClean="0">
                          <a:latin typeface="ＭＳ ゴシック" panose="020B0609070205080204" pitchFamily="49" charset="-128"/>
                          <a:ea typeface="ＭＳ ゴシック" panose="020B0609070205080204" pitchFamily="49" charset="-128"/>
                        </a:rPr>
                        <a:t>賞与</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r" defTabSz="957127"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ＭＳ ゴシック" panose="020B0609070205080204" pitchFamily="49" charset="-128"/>
                        <a:ea typeface="ＭＳ ゴシック" panose="020B0609070205080204" pitchFamily="49" charset="-128"/>
                      </a:endParaRPr>
                    </a:p>
                    <a:p>
                      <a:pPr marL="0" marR="0" indent="0" algn="r" defTabSz="957127" rtl="0" eaLnBrk="1" fontAlgn="auto" latinLnBrk="0" hangingPunct="1">
                        <a:lnSpc>
                          <a:spcPct val="100000"/>
                        </a:lnSpc>
                        <a:spcBef>
                          <a:spcPts val="0"/>
                        </a:spcBef>
                        <a:spcAft>
                          <a:spcPts val="0"/>
                        </a:spcAft>
                        <a:buClrTx/>
                        <a:buSzTx/>
                        <a:buFontTx/>
                        <a:buNone/>
                        <a:tabLst/>
                        <a:defRPr/>
                      </a:pPr>
                      <a:r>
                        <a:rPr kumimoji="1" lang="ja-JP" altLang="en-US" sz="1200" dirty="0" smtClean="0">
                          <a:latin typeface="ＭＳ ゴシック" panose="020B0609070205080204" pitchFamily="49" charset="-128"/>
                          <a:ea typeface="ＭＳ ゴシック" panose="020B0609070205080204" pitchFamily="49" charset="-128"/>
                        </a:rPr>
                        <a:t>円</a:t>
                      </a:r>
                      <a:endParaRPr kumimoji="1" lang="en-US" altLang="ja-JP" sz="1200" dirty="0" smtClean="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4"/>
                  </a:ext>
                </a:extLst>
              </a:tr>
              <a:tr h="306123">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kumimoji="1" lang="ja-JP" altLang="en-US" sz="1200" dirty="0" smtClean="0">
                          <a:latin typeface="ＭＳ ゴシック" panose="020B0609070205080204" pitchFamily="49" charset="-128"/>
                          <a:ea typeface="ＭＳ ゴシック" panose="020B0609070205080204" pitchFamily="49" charset="-128"/>
                        </a:rPr>
                        <a:t>時間外手当</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r" defTabSz="957127"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ＭＳ ゴシック" panose="020B0609070205080204" pitchFamily="49" charset="-128"/>
                        <a:ea typeface="ＭＳ ゴシック" panose="020B0609070205080204" pitchFamily="49" charset="-128"/>
                      </a:endParaRPr>
                    </a:p>
                    <a:p>
                      <a:pPr marL="0" marR="0" indent="0" algn="r" defTabSz="957127" rtl="0" eaLnBrk="1" fontAlgn="auto" latinLnBrk="0" hangingPunct="1">
                        <a:lnSpc>
                          <a:spcPct val="100000"/>
                        </a:lnSpc>
                        <a:spcBef>
                          <a:spcPts val="0"/>
                        </a:spcBef>
                        <a:spcAft>
                          <a:spcPts val="0"/>
                        </a:spcAft>
                        <a:buClrTx/>
                        <a:buSzTx/>
                        <a:buFontTx/>
                        <a:buNone/>
                        <a:tabLst/>
                        <a:defRPr/>
                      </a:pPr>
                      <a:r>
                        <a:rPr kumimoji="1" lang="ja-JP" altLang="en-US" sz="1200" dirty="0" smtClean="0">
                          <a:latin typeface="ＭＳ ゴシック" panose="020B0609070205080204" pitchFamily="49" charset="-128"/>
                          <a:ea typeface="ＭＳ ゴシック" panose="020B0609070205080204" pitchFamily="49" charset="-128"/>
                        </a:rPr>
                        <a:t>円</a:t>
                      </a:r>
                      <a:endParaRPr kumimoji="1" lang="en-US" altLang="ja-JP" sz="1200" dirty="0" smtClean="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5"/>
                  </a:ext>
                </a:extLst>
              </a:tr>
              <a:tr h="306123">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kumimoji="1" lang="ja-JP" altLang="en-US" sz="1200" dirty="0" smtClean="0">
                          <a:latin typeface="ＭＳ ゴシック" panose="020B0609070205080204" pitchFamily="49" charset="-128"/>
                          <a:ea typeface="ＭＳ ゴシック" panose="020B0609070205080204" pitchFamily="49" charset="-128"/>
                        </a:rPr>
                        <a:t>深夜出勤手当</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r" defTabSz="957127"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ＭＳ ゴシック" panose="020B0609070205080204" pitchFamily="49" charset="-128"/>
                        <a:ea typeface="ＭＳ ゴシック" panose="020B0609070205080204" pitchFamily="49" charset="-128"/>
                      </a:endParaRPr>
                    </a:p>
                    <a:p>
                      <a:pPr marL="0" marR="0" indent="0" algn="r" defTabSz="957127" rtl="0" eaLnBrk="1" fontAlgn="auto" latinLnBrk="0" hangingPunct="1">
                        <a:lnSpc>
                          <a:spcPct val="100000"/>
                        </a:lnSpc>
                        <a:spcBef>
                          <a:spcPts val="0"/>
                        </a:spcBef>
                        <a:spcAft>
                          <a:spcPts val="0"/>
                        </a:spcAft>
                        <a:buClrTx/>
                        <a:buSzTx/>
                        <a:buFontTx/>
                        <a:buNone/>
                        <a:tabLst/>
                        <a:defRPr/>
                      </a:pPr>
                      <a:r>
                        <a:rPr kumimoji="1" lang="ja-JP" altLang="en-US" sz="1200" dirty="0" smtClean="0">
                          <a:latin typeface="ＭＳ ゴシック" panose="020B0609070205080204" pitchFamily="49" charset="-128"/>
                          <a:ea typeface="ＭＳ ゴシック" panose="020B0609070205080204" pitchFamily="49" charset="-128"/>
                        </a:rPr>
                        <a:t>円</a:t>
                      </a:r>
                      <a:endParaRPr kumimoji="1" lang="en-US" altLang="ja-JP" sz="1200" dirty="0" smtClean="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6"/>
                  </a:ext>
                </a:extLst>
              </a:tr>
              <a:tr h="306123">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kumimoji="1" lang="ja-JP" altLang="en-US" sz="1200" dirty="0" smtClean="0">
                          <a:latin typeface="ＭＳ ゴシック" panose="020B0609070205080204" pitchFamily="49" charset="-128"/>
                          <a:ea typeface="ＭＳ ゴシック" panose="020B0609070205080204" pitchFamily="49" charset="-128"/>
                        </a:rPr>
                        <a:t>休日出勤手当</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r" defTabSz="957127"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ＭＳ ゴシック" panose="020B0609070205080204" pitchFamily="49" charset="-128"/>
                        <a:ea typeface="ＭＳ ゴシック" panose="020B0609070205080204" pitchFamily="49" charset="-128"/>
                      </a:endParaRPr>
                    </a:p>
                    <a:p>
                      <a:pPr marL="0" marR="0" indent="0" algn="r" defTabSz="957127" rtl="0" eaLnBrk="1" fontAlgn="auto" latinLnBrk="0" hangingPunct="1">
                        <a:lnSpc>
                          <a:spcPct val="100000"/>
                        </a:lnSpc>
                        <a:spcBef>
                          <a:spcPts val="0"/>
                        </a:spcBef>
                        <a:spcAft>
                          <a:spcPts val="0"/>
                        </a:spcAft>
                        <a:buClrTx/>
                        <a:buSzTx/>
                        <a:buFontTx/>
                        <a:buNone/>
                        <a:tabLst/>
                        <a:defRPr/>
                      </a:pPr>
                      <a:r>
                        <a:rPr kumimoji="1" lang="ja-JP" altLang="en-US" sz="1200" dirty="0" smtClean="0">
                          <a:latin typeface="ＭＳ ゴシック" panose="020B0609070205080204" pitchFamily="49" charset="-128"/>
                          <a:ea typeface="ＭＳ ゴシック" panose="020B0609070205080204" pitchFamily="49" charset="-128"/>
                        </a:rPr>
                        <a:t>円</a:t>
                      </a:r>
                      <a:endParaRPr kumimoji="1" lang="en-US" altLang="ja-JP" sz="1200" dirty="0" smtClean="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7"/>
                  </a:ext>
                </a:extLst>
              </a:tr>
              <a:tr h="306123">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kumimoji="1" lang="ja-JP" altLang="en-US" sz="1200" dirty="0" smtClean="0">
                          <a:latin typeface="ＭＳ ゴシック" panose="020B0609070205080204" pitchFamily="49" charset="-128"/>
                          <a:ea typeface="ＭＳ ゴシック" panose="020B0609070205080204" pitchFamily="49" charset="-128"/>
                        </a:rPr>
                        <a:t>家族手当</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r" defTabSz="957127"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ＭＳ ゴシック" panose="020B0609070205080204" pitchFamily="49" charset="-128"/>
                        <a:ea typeface="ＭＳ ゴシック" panose="020B0609070205080204" pitchFamily="49" charset="-128"/>
                      </a:endParaRPr>
                    </a:p>
                    <a:p>
                      <a:pPr marL="0" marR="0" indent="0" algn="r" defTabSz="957127" rtl="0" eaLnBrk="1" fontAlgn="auto" latinLnBrk="0" hangingPunct="1">
                        <a:lnSpc>
                          <a:spcPct val="100000"/>
                        </a:lnSpc>
                        <a:spcBef>
                          <a:spcPts val="0"/>
                        </a:spcBef>
                        <a:spcAft>
                          <a:spcPts val="0"/>
                        </a:spcAft>
                        <a:buClrTx/>
                        <a:buSzTx/>
                        <a:buFontTx/>
                        <a:buNone/>
                        <a:tabLst/>
                        <a:defRPr/>
                      </a:pPr>
                      <a:r>
                        <a:rPr kumimoji="1" lang="ja-JP" altLang="en-US" sz="1200" dirty="0" smtClean="0">
                          <a:latin typeface="ＭＳ ゴシック" panose="020B0609070205080204" pitchFamily="49" charset="-128"/>
                          <a:ea typeface="ＭＳ ゴシック" panose="020B0609070205080204" pitchFamily="49" charset="-128"/>
                        </a:rPr>
                        <a:t>円</a:t>
                      </a:r>
                      <a:endParaRPr kumimoji="1" lang="en-US" altLang="ja-JP" sz="1200" dirty="0" smtClean="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8"/>
                  </a:ext>
                </a:extLst>
              </a:tr>
              <a:tr h="306123">
                <a:tc>
                  <a:txBody>
                    <a:bodyPr/>
                    <a:lstStyle/>
                    <a:p>
                      <a:endParaRPr kumimoji="1" lang="ja-JP" altLang="en-US" sz="16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kumimoji="1" lang="ja-JP" altLang="en-US" sz="1200" dirty="0" smtClean="0">
                          <a:latin typeface="ＭＳ ゴシック" panose="020B0609070205080204" pitchFamily="49" charset="-128"/>
                          <a:ea typeface="ＭＳ ゴシック" panose="020B0609070205080204" pitchFamily="49" charset="-128"/>
                        </a:rPr>
                        <a:t>住宅手当</a:t>
                      </a:r>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r" defTabSz="957127" rtl="0" eaLnBrk="1" fontAlgn="auto" latinLnBrk="0" hangingPunct="1">
                        <a:lnSpc>
                          <a:spcPct val="100000"/>
                        </a:lnSpc>
                        <a:spcBef>
                          <a:spcPts val="0"/>
                        </a:spcBef>
                        <a:spcAft>
                          <a:spcPts val="0"/>
                        </a:spcAft>
                        <a:buClrTx/>
                        <a:buSzTx/>
                        <a:buFontTx/>
                        <a:buNone/>
                        <a:tabLst/>
                        <a:defRPr/>
                      </a:pPr>
                      <a:endParaRPr kumimoji="1" lang="en-US" altLang="ja-JP" sz="1200" dirty="0" smtClean="0">
                        <a:latin typeface="ＭＳ ゴシック" panose="020B0609070205080204" pitchFamily="49" charset="-128"/>
                        <a:ea typeface="ＭＳ ゴシック" panose="020B0609070205080204" pitchFamily="49" charset="-128"/>
                      </a:endParaRPr>
                    </a:p>
                    <a:p>
                      <a:pPr marL="0" marR="0" indent="0" algn="r" defTabSz="957127" rtl="0" eaLnBrk="1" fontAlgn="auto" latinLnBrk="0" hangingPunct="1">
                        <a:lnSpc>
                          <a:spcPct val="100000"/>
                        </a:lnSpc>
                        <a:spcBef>
                          <a:spcPts val="0"/>
                        </a:spcBef>
                        <a:spcAft>
                          <a:spcPts val="0"/>
                        </a:spcAft>
                        <a:buClrTx/>
                        <a:buSzTx/>
                        <a:buFontTx/>
                        <a:buNone/>
                        <a:tabLst/>
                        <a:defRPr/>
                      </a:pPr>
                      <a:r>
                        <a:rPr kumimoji="1" lang="ja-JP" altLang="en-US" sz="1200" dirty="0" smtClean="0">
                          <a:latin typeface="ＭＳ ゴシック" panose="020B0609070205080204" pitchFamily="49" charset="-128"/>
                          <a:ea typeface="ＭＳ ゴシック" panose="020B0609070205080204" pitchFamily="49" charset="-128"/>
                        </a:rPr>
                        <a:t>円</a:t>
                      </a:r>
                      <a:endParaRPr kumimoji="1" lang="en-US" altLang="ja-JP" sz="1200" dirty="0" smtClean="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9"/>
                  </a:ext>
                </a:extLst>
              </a:tr>
              <a:tr h="0">
                <a:tc gridSpan="4">
                  <a:txBody>
                    <a:bodyPr/>
                    <a:lstStyle/>
                    <a:p>
                      <a:pPr algn="ctr"/>
                      <a:endParaRPr kumimoji="1" lang="ja-JP" altLang="en-US" sz="14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endParaRPr kumimoji="1" lang="ja-JP" altLang="en-US" sz="1200" dirty="0">
                        <a:latin typeface="ＭＳ ゴシック" panose="020B0609070205080204" pitchFamily="49" charset="-128"/>
                        <a:ea typeface="ＭＳ ゴシック" panose="020B0609070205080204" pitchFamily="49"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10"/>
                  </a:ext>
                </a:extLst>
              </a:tr>
            </a:tbl>
          </a:graphicData>
        </a:graphic>
      </p:graphicFrame>
      <p:sp>
        <p:nvSpPr>
          <p:cNvPr id="53" name="メモ 52"/>
          <p:cNvSpPr/>
          <p:nvPr/>
        </p:nvSpPr>
        <p:spPr>
          <a:xfrm>
            <a:off x="2428705" y="2610225"/>
            <a:ext cx="4227609" cy="2018629"/>
          </a:xfrm>
          <a:prstGeom prst="foldedCorner">
            <a:avLst>
              <a:gd name="adj" fmla="val 9393"/>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08000" bIns="0" rtlCol="0" anchor="t">
            <a:noAutofit/>
          </a:bodyPr>
          <a:lstStyle/>
          <a:p>
            <a:pPr>
              <a:spcBef>
                <a:spcPts val="600"/>
              </a:spcBef>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職業経験・能力に応じて」、「②業績・成果に応じて」、「③勤続年数に応じて」支給しようとする場合は、①、②、③に応じた部分について、同一であれば同一の支給を求め、一定の違いがあった場合には、その相違に応じた支給を求めている。</a:t>
            </a:r>
            <a:endPar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無期</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フルタイム</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労働者と有期雇用労働者・パートタイム労働者の賃金の決定基準・ルールの違いがあるときは</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、「将来の役割期待が異なるため」という主観的</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・抽象的説明では足りず、賃金の決定基準・ルールの違いについて、職務内容、職務内容・配置の変更範囲、その他の事情の客観的・具体的な実態に照らして不合理なものであってはならない</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メモ 53"/>
          <p:cNvSpPr/>
          <p:nvPr/>
        </p:nvSpPr>
        <p:spPr>
          <a:xfrm>
            <a:off x="2425100" y="4813256"/>
            <a:ext cx="4223349" cy="1800000"/>
          </a:xfrm>
          <a:prstGeom prst="foldedCorner">
            <a:avLst>
              <a:gd name="adj" fmla="val 16824"/>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08000" bIns="0" rtlCol="0" anchor="t">
            <a:noAutofit/>
          </a:bodyPr>
          <a:lstStyle/>
          <a:p>
            <a:pPr>
              <a:spcBef>
                <a:spcPts val="600"/>
              </a:spcBef>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役職</a:t>
            </a:r>
            <a:r>
              <a:rPr lang="ja-JP"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の内容、責任の範囲・程度に対して支給しようとする場合、無期雇用</a:t>
            </a:r>
            <a:r>
              <a:rPr lang="ja-JP"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フルタイム</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同一の役職･責任に</a:t>
            </a:r>
            <a:r>
              <a:rPr lang="ja-JP"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就く</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有期雇用労働者・パートタイム労働者</a:t>
            </a:r>
            <a:r>
              <a:rPr lang="ja-JP"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は、同一の支給をしなければならない。</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また、役職の内容、責任に一定の違いがある場合においては、その相違に応じた支給をしなければならない</a:t>
            </a:r>
            <a:r>
              <a:rPr lang="ja-JP"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100"/>
              </a:lnSpc>
              <a:spcBef>
                <a:spcPts val="400"/>
              </a:spcBef>
            </a:pP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同様の手当</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特殊作業手当</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（同様の作業の場合）</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982663">
              <a:lnSpc>
                <a:spcPts val="1100"/>
              </a:lnSpc>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特殊勤務手当</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（同様の勤務の場合）</a:t>
            </a: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982663">
              <a:lnSpc>
                <a:spcPts val="1100"/>
              </a:lnSpc>
            </a:pP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精</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皆勤</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手当</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同一の業務内容の場合）</a:t>
            </a:r>
          </a:p>
        </p:txBody>
      </p:sp>
      <p:sp>
        <p:nvSpPr>
          <p:cNvPr id="55" name="メモ 54"/>
          <p:cNvSpPr/>
          <p:nvPr/>
        </p:nvSpPr>
        <p:spPr>
          <a:xfrm>
            <a:off x="2438400" y="6814334"/>
            <a:ext cx="4219575" cy="792000"/>
          </a:xfrm>
          <a:prstGeom prst="foldedCorner">
            <a:avLst>
              <a:gd name="adj" fmla="val 26778"/>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08000" bIns="0" rtlCol="0" anchor="t">
            <a:noAutofit/>
          </a:bodyPr>
          <a:lstStyle/>
          <a:p>
            <a:pPr>
              <a:spcBef>
                <a:spcPts val="600"/>
              </a:spcBef>
            </a:pP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有期</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雇用労働者・パートタイム労働者</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は無期雇用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フルタイム労働者と</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同一の支給をしなければならない。　</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100"/>
              </a:lnSpc>
              <a:spcBef>
                <a:spcPts val="400"/>
              </a:spcBef>
            </a:pPr>
            <a:r>
              <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同様の手当</a:t>
            </a:r>
            <a:r>
              <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単身赴任手当</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（同一の支給要件を満たす場合）</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メモ 56"/>
          <p:cNvSpPr/>
          <p:nvPr/>
        </p:nvSpPr>
        <p:spPr>
          <a:xfrm>
            <a:off x="2438402" y="7876350"/>
            <a:ext cx="4219573" cy="1224000"/>
          </a:xfrm>
          <a:prstGeom prst="foldedCorner">
            <a:avLst>
              <a:gd name="adj" fmla="val 17381"/>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08000" bIns="0" rtlCol="0" anchor="t">
            <a:noAutofit/>
          </a:bodyPr>
          <a:lstStyle/>
          <a:p>
            <a:pPr>
              <a:spcBef>
                <a:spcPts val="600"/>
              </a:spcBef>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賞与</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について、会社の業績等への貢献に応じて支給しようとする場合、無期雇用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フルタイム労働者と</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同一の貢献で</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ある</a:t>
            </a:r>
            <a:r>
              <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有期雇用労働者・パートタイム労働者</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は、貢献に応じた部分につき、同一の支給をしなければならない。また、貢献に一定の違いがある場合においては、その相違に応じた支給をしなければならない。</a:t>
            </a:r>
          </a:p>
        </p:txBody>
      </p:sp>
      <p:sp>
        <p:nvSpPr>
          <p:cNvPr id="58" name="メモ 57"/>
          <p:cNvSpPr/>
          <p:nvPr/>
        </p:nvSpPr>
        <p:spPr>
          <a:xfrm>
            <a:off x="376794" y="9198146"/>
            <a:ext cx="6292863" cy="584105"/>
          </a:xfrm>
          <a:prstGeom prst="foldedCorner">
            <a:avLst>
              <a:gd name="adj" fmla="val 17275"/>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08000" bIns="0" rtlCol="0" anchor="t">
            <a:noAutofit/>
          </a:bodyPr>
          <a:lstStyle/>
          <a:p>
            <a:pPr>
              <a:spcBef>
                <a:spcPts val="600"/>
              </a:spcBef>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無期</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フルタイム労働者と</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同一の時間外、休日、深夜労働を行った有期雇用労働者・パートタイム労働者には、同一の割増率等で支給をしなければならない。</a:t>
            </a:r>
          </a:p>
        </p:txBody>
      </p:sp>
      <p:sp>
        <p:nvSpPr>
          <p:cNvPr id="59" name="メモ 58"/>
          <p:cNvSpPr/>
          <p:nvPr/>
        </p:nvSpPr>
        <p:spPr>
          <a:xfrm>
            <a:off x="361231" y="7288907"/>
            <a:ext cx="1709909" cy="1656000"/>
          </a:xfrm>
          <a:prstGeom prst="foldedCorner">
            <a:avLst>
              <a:gd name="adj" fmla="val 12423"/>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08000" bIns="0" rtlCol="0" anchor="t">
            <a:noAutofit/>
          </a:bodyPr>
          <a:lstStyle/>
          <a:p>
            <a:pPr>
              <a:spcBef>
                <a:spcPts val="600"/>
              </a:spcBef>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家族</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手当、住宅手当等はガイドライン案には示されていないが、均衡・均等待遇の対象となっており、各社の労使で個別具体の事情に応じて議論していくことが望まれる。</a:t>
            </a:r>
          </a:p>
        </p:txBody>
      </p:sp>
      <p:sp>
        <p:nvSpPr>
          <p:cNvPr id="2" name="角丸四角形 1"/>
          <p:cNvSpPr/>
          <p:nvPr/>
        </p:nvSpPr>
        <p:spPr>
          <a:xfrm>
            <a:off x="562948" y="2925813"/>
            <a:ext cx="696999" cy="279301"/>
          </a:xfrm>
          <a:prstGeom prst="roundRect">
            <a:avLst/>
          </a:prstGeom>
          <a:noFill/>
          <a:ln w="19050">
            <a:solidFill>
              <a:srgbClr val="00206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角丸四角形 65"/>
          <p:cNvSpPr/>
          <p:nvPr/>
        </p:nvSpPr>
        <p:spPr>
          <a:xfrm>
            <a:off x="562948" y="3395987"/>
            <a:ext cx="769007" cy="288032"/>
          </a:xfrm>
          <a:prstGeom prst="roundRect">
            <a:avLst/>
          </a:prstGeom>
          <a:noFill/>
          <a:ln w="19050">
            <a:solidFill>
              <a:srgbClr val="00206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角丸四角形 66"/>
          <p:cNvSpPr/>
          <p:nvPr/>
        </p:nvSpPr>
        <p:spPr>
          <a:xfrm>
            <a:off x="562948" y="3846316"/>
            <a:ext cx="769007" cy="288032"/>
          </a:xfrm>
          <a:prstGeom prst="roundRect">
            <a:avLst/>
          </a:prstGeom>
          <a:noFill/>
          <a:ln w="19050">
            <a:solidFill>
              <a:srgbClr val="00206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角丸四角形 67"/>
          <p:cNvSpPr/>
          <p:nvPr/>
        </p:nvSpPr>
        <p:spPr>
          <a:xfrm>
            <a:off x="562948" y="4293966"/>
            <a:ext cx="501610" cy="288032"/>
          </a:xfrm>
          <a:prstGeom prst="roundRect">
            <a:avLst/>
          </a:prstGeom>
          <a:noFill/>
          <a:ln w="19050">
            <a:solidFill>
              <a:srgbClr val="00206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角丸四角形 68"/>
          <p:cNvSpPr/>
          <p:nvPr/>
        </p:nvSpPr>
        <p:spPr>
          <a:xfrm>
            <a:off x="554701" y="4726014"/>
            <a:ext cx="1109852" cy="1235169"/>
          </a:xfrm>
          <a:prstGeom prst="roundRect">
            <a:avLst>
              <a:gd name="adj" fmla="val 12376"/>
            </a:avLst>
          </a:prstGeom>
          <a:noFill/>
          <a:ln w="19050">
            <a:solidFill>
              <a:srgbClr val="00206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角丸四角形 69"/>
          <p:cNvSpPr/>
          <p:nvPr/>
        </p:nvSpPr>
        <p:spPr>
          <a:xfrm>
            <a:off x="526943" y="6115941"/>
            <a:ext cx="841016" cy="842321"/>
          </a:xfrm>
          <a:prstGeom prst="roundRect">
            <a:avLst/>
          </a:prstGeom>
          <a:noFill/>
          <a:ln w="19050">
            <a:solidFill>
              <a:srgbClr val="00206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矢印コネクタ 3"/>
          <p:cNvCxnSpPr>
            <a:stCxn id="3" idx="1"/>
            <a:endCxn id="2" idx="3"/>
          </p:cNvCxnSpPr>
          <p:nvPr/>
        </p:nvCxnSpPr>
        <p:spPr>
          <a:xfrm flipH="1">
            <a:off x="1259947" y="2604041"/>
            <a:ext cx="1168758" cy="461423"/>
          </a:xfrm>
          <a:prstGeom prst="straightConnector1">
            <a:avLst/>
          </a:prstGeom>
          <a:ln w="25400">
            <a:solidFill>
              <a:srgbClr val="002060"/>
            </a:solidFill>
            <a:tailEnd type="arrow"/>
          </a:ln>
        </p:spPr>
        <p:style>
          <a:lnRef idx="1">
            <a:schemeClr val="dk1"/>
          </a:lnRef>
          <a:fillRef idx="0">
            <a:schemeClr val="dk1"/>
          </a:fillRef>
          <a:effectRef idx="0">
            <a:schemeClr val="dk1"/>
          </a:effectRef>
          <a:fontRef idx="minor">
            <a:schemeClr val="tx1"/>
          </a:fontRef>
        </p:style>
      </p:cxnSp>
      <p:cxnSp>
        <p:nvCxnSpPr>
          <p:cNvPr id="15" name="カギ線コネクタ 14"/>
          <p:cNvCxnSpPr>
            <a:stCxn id="46" idx="1"/>
            <a:endCxn id="69" idx="1"/>
          </p:cNvCxnSpPr>
          <p:nvPr/>
        </p:nvCxnSpPr>
        <p:spPr>
          <a:xfrm rot="10800000" flipH="1">
            <a:off x="404663" y="5343600"/>
            <a:ext cx="150037" cy="3828895"/>
          </a:xfrm>
          <a:prstGeom prst="bentConnector3">
            <a:avLst>
              <a:gd name="adj1" fmla="val -152362"/>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6" name="カギ線コネクタ 75"/>
          <p:cNvCxnSpPr>
            <a:stCxn id="39" idx="1"/>
            <a:endCxn id="66" idx="3"/>
          </p:cNvCxnSpPr>
          <p:nvPr/>
        </p:nvCxnSpPr>
        <p:spPr>
          <a:xfrm rot="10800000">
            <a:off x="1331955" y="3540003"/>
            <a:ext cx="1096750" cy="1281056"/>
          </a:xfrm>
          <a:prstGeom prst="bentConnector3">
            <a:avLst>
              <a:gd name="adj1" fmla="val 918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93" name="カギ線コネクタ 92"/>
          <p:cNvCxnSpPr>
            <a:stCxn id="41" idx="1"/>
            <a:endCxn id="67" idx="3"/>
          </p:cNvCxnSpPr>
          <p:nvPr/>
        </p:nvCxnSpPr>
        <p:spPr>
          <a:xfrm rot="10800000">
            <a:off x="1331955" y="3990333"/>
            <a:ext cx="1096750" cy="2824001"/>
          </a:xfrm>
          <a:prstGeom prst="bentConnector3">
            <a:avLst>
              <a:gd name="adj1" fmla="val 16129"/>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8" name="カギ線コネクタ 107"/>
          <p:cNvCxnSpPr>
            <a:stCxn id="43" idx="1"/>
            <a:endCxn id="68" idx="3"/>
          </p:cNvCxnSpPr>
          <p:nvPr/>
        </p:nvCxnSpPr>
        <p:spPr>
          <a:xfrm rot="10800000">
            <a:off x="1064558" y="4437982"/>
            <a:ext cx="1373846" cy="3438368"/>
          </a:xfrm>
          <a:prstGeom prst="bentConnector3">
            <a:avLst>
              <a:gd name="adj1" fmla="val 20188"/>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260350" y="56456"/>
            <a:ext cx="6337300" cy="431478"/>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pPr algn="ct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「同一労働同一賃金ガイドライン案」の</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概要</a:t>
            </a:r>
            <a:endPar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角丸四角形 2"/>
          <p:cNvSpPr/>
          <p:nvPr/>
        </p:nvSpPr>
        <p:spPr>
          <a:xfrm>
            <a:off x="2428705" y="2478041"/>
            <a:ext cx="1302196" cy="252000"/>
          </a:xfrm>
          <a:prstGeom prst="roundRect">
            <a:avLst>
              <a:gd name="adj" fmla="val 5000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基 本 給</a:t>
            </a:r>
            <a:endParaRPr kumimoji="1" lang="ja-JP" altLang="en-US" sz="13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角丸四角形 38"/>
          <p:cNvSpPr/>
          <p:nvPr/>
        </p:nvSpPr>
        <p:spPr>
          <a:xfrm>
            <a:off x="2428705" y="4695059"/>
            <a:ext cx="1302196" cy="252000"/>
          </a:xfrm>
          <a:prstGeom prst="roundRect">
            <a:avLst>
              <a:gd name="adj" fmla="val 5000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役職手当等</a:t>
            </a:r>
          </a:p>
        </p:txBody>
      </p:sp>
      <p:sp>
        <p:nvSpPr>
          <p:cNvPr id="41" name="角丸四角形 40"/>
          <p:cNvSpPr/>
          <p:nvPr/>
        </p:nvSpPr>
        <p:spPr>
          <a:xfrm>
            <a:off x="2428705" y="6688333"/>
            <a:ext cx="1302196" cy="252000"/>
          </a:xfrm>
          <a:prstGeom prst="roundRect">
            <a:avLst>
              <a:gd name="adj" fmla="val 5000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通勤手当等</a:t>
            </a:r>
          </a:p>
        </p:txBody>
      </p:sp>
      <p:sp>
        <p:nvSpPr>
          <p:cNvPr id="43" name="角丸四角形 42"/>
          <p:cNvSpPr/>
          <p:nvPr/>
        </p:nvSpPr>
        <p:spPr>
          <a:xfrm>
            <a:off x="2438404" y="7750350"/>
            <a:ext cx="1302196" cy="252000"/>
          </a:xfrm>
          <a:prstGeom prst="roundRect">
            <a:avLst>
              <a:gd name="adj" fmla="val 5000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賞 与</a:t>
            </a:r>
            <a:endParaRPr lang="ja-JP" altLang="en-US" sz="13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角丸四角形 45"/>
          <p:cNvSpPr/>
          <p:nvPr/>
        </p:nvSpPr>
        <p:spPr>
          <a:xfrm>
            <a:off x="404664" y="9046494"/>
            <a:ext cx="1302196" cy="252000"/>
          </a:xfrm>
          <a:prstGeom prst="roundRect">
            <a:avLst>
              <a:gd name="adj" fmla="val 5000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300" b="1" dirty="0">
                <a:latin typeface="Meiryo UI" panose="020B0604030504040204" pitchFamily="50" charset="-128"/>
                <a:ea typeface="Meiryo UI" panose="020B0604030504040204" pitchFamily="50" charset="-128"/>
                <a:cs typeface="Meiryo UI" panose="020B0604030504040204" pitchFamily="50" charset="-128"/>
              </a:rPr>
              <a:t>時間外手当等</a:t>
            </a:r>
          </a:p>
        </p:txBody>
      </p:sp>
      <p:sp>
        <p:nvSpPr>
          <p:cNvPr id="71" name="角丸四角形 70"/>
          <p:cNvSpPr/>
          <p:nvPr/>
        </p:nvSpPr>
        <p:spPr>
          <a:xfrm>
            <a:off x="376795" y="7136161"/>
            <a:ext cx="1678780" cy="252000"/>
          </a:xfrm>
          <a:prstGeom prst="roundRect">
            <a:avLst>
              <a:gd name="adj" fmla="val 5000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家族手当・住宅手当等</a:t>
            </a:r>
          </a:p>
        </p:txBody>
      </p:sp>
      <p:cxnSp>
        <p:nvCxnSpPr>
          <p:cNvPr id="74" name="直線矢印コネクタ 73"/>
          <p:cNvCxnSpPr/>
          <p:nvPr/>
        </p:nvCxnSpPr>
        <p:spPr>
          <a:xfrm>
            <a:off x="1055762" y="6958263"/>
            <a:ext cx="0" cy="177898"/>
          </a:xfrm>
          <a:prstGeom prst="straightConnector1">
            <a:avLst/>
          </a:prstGeom>
          <a:ln w="25400">
            <a:solidFill>
              <a:srgbClr val="002060"/>
            </a:solidFill>
            <a:tailEnd type="arrow"/>
          </a:ln>
        </p:spPr>
        <p:style>
          <a:lnRef idx="1">
            <a:schemeClr val="dk1"/>
          </a:lnRef>
          <a:fillRef idx="0">
            <a:schemeClr val="dk1"/>
          </a:fillRef>
          <a:effectRef idx="0">
            <a:schemeClr val="dk1"/>
          </a:effectRef>
          <a:fontRef idx="minor">
            <a:schemeClr val="tx1"/>
          </a:fontRef>
        </p:style>
      </p:cxnSp>
      <p:pic>
        <p:nvPicPr>
          <p:cNvPr id="31" name="EA06BD07-CDF5-4EE6-A012-B717042A1BD0" descr="image1.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46601" y="1712640"/>
            <a:ext cx="478743" cy="478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8797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188640" y="0"/>
            <a:ext cx="6492323" cy="9777536"/>
          </a:xfrm>
          <a:prstGeom prst="rect">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00"/>
              </a:spcBef>
            </a:pPr>
            <a:endParaRPr lang="ja-JP" altLang="en-US" sz="1600" b="1">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テキスト ボックス 51"/>
          <p:cNvSpPr txBox="1"/>
          <p:nvPr/>
        </p:nvSpPr>
        <p:spPr>
          <a:xfrm>
            <a:off x="272661" y="3296816"/>
            <a:ext cx="6972763" cy="307777"/>
          </a:xfrm>
          <a:prstGeom prst="rect">
            <a:avLst/>
          </a:prstGeom>
          <a:noFill/>
        </p:spPr>
        <p:txBody>
          <a:bodyPr wrap="square" rtlCol="0">
            <a:spAutoFit/>
          </a:bodyPr>
          <a:lstStyle/>
          <a:p>
            <a:r>
              <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改正前→改正後</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○：説明義務の規定あり 　 </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：説明義務の規定なし  </a:t>
            </a:r>
            <a:endParaRPr kumimoji="1"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55" name="表 54"/>
          <p:cNvGraphicFramePr>
            <a:graphicFrameLocks noGrp="1"/>
          </p:cNvGraphicFramePr>
          <p:nvPr>
            <p:extLst>
              <p:ext uri="{D42A27DB-BD31-4B8C-83A1-F6EECF244321}">
                <p14:modId xmlns:p14="http://schemas.microsoft.com/office/powerpoint/2010/main" val="3885811253"/>
              </p:ext>
            </p:extLst>
          </p:nvPr>
        </p:nvGraphicFramePr>
        <p:xfrm>
          <a:off x="490276" y="3620264"/>
          <a:ext cx="6107076" cy="1188720"/>
        </p:xfrm>
        <a:graphic>
          <a:graphicData uri="http://schemas.openxmlformats.org/drawingml/2006/table">
            <a:tbl>
              <a:tblPr firstRow="1" bandRow="1">
                <a:tableStyleId>{5940675A-B579-460E-94D1-54222C63F5DA}</a:tableStyleId>
              </a:tblPr>
              <a:tblGrid>
                <a:gridCol w="2520009">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1224136">
                  <a:extLst>
                    <a:ext uri="{9D8B030D-6E8A-4147-A177-3AD203B41FA5}">
                      <a16:colId xmlns:a16="http://schemas.microsoft.com/office/drawing/2014/main" val="20002"/>
                    </a:ext>
                  </a:extLst>
                </a:gridCol>
                <a:gridCol w="1138795">
                  <a:extLst>
                    <a:ext uri="{9D8B030D-6E8A-4147-A177-3AD203B41FA5}">
                      <a16:colId xmlns:a16="http://schemas.microsoft.com/office/drawing/2014/main" val="20003"/>
                    </a:ext>
                  </a:extLst>
                </a:gridCol>
              </a:tblGrid>
              <a:tr h="249560">
                <a:tc>
                  <a:txBody>
                    <a:bodyPr/>
                    <a:lstStyle/>
                    <a:p>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パート</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有期</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派遣</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extLst>
                  <a:ext uri="{0D108BD9-81ED-4DB2-BD59-A6C34878D82A}">
                    <a16:rowId xmlns:a16="http://schemas.microsoft.com/office/drawing/2014/main" val="10000"/>
                  </a:ext>
                </a:extLst>
              </a:tr>
              <a:tr h="191264">
                <a:tc>
                  <a:txBody>
                    <a:bodyPr/>
                    <a:lstStyle/>
                    <a:p>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待遇内容</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marL="0" marR="0" indent="0" algn="ctr" defTabSz="957127"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p>
                  </a:txBody>
                  <a:tcPr anchor="ctr">
                    <a:solidFill>
                      <a:schemeClr val="bg1"/>
                    </a:solidFill>
                  </a:tcPr>
                </a:tc>
                <a:extLst>
                  <a:ext uri="{0D108BD9-81ED-4DB2-BD59-A6C34878D82A}">
                    <a16:rowId xmlns:a16="http://schemas.microsoft.com/office/drawing/2014/main" val="10001"/>
                  </a:ext>
                </a:extLst>
              </a:tr>
              <a:tr h="174496">
                <a:tc>
                  <a:txBody>
                    <a:bodyPr/>
                    <a:lstStyle/>
                    <a:p>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待遇決定に際しての考慮事項</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marL="0" marR="0" indent="0" algn="ctr" defTabSz="957127"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p>
                  </a:txBody>
                  <a:tcPr anchor="ctr">
                    <a:solidFill>
                      <a:schemeClr val="bg1"/>
                    </a:solidFill>
                  </a:tcPr>
                </a:tc>
                <a:extLst>
                  <a:ext uri="{0D108BD9-81ED-4DB2-BD59-A6C34878D82A}">
                    <a16:rowId xmlns:a16="http://schemas.microsoft.com/office/drawing/2014/main" val="10002"/>
                  </a:ext>
                </a:extLst>
              </a:tr>
              <a:tr h="271264">
                <a:tc>
                  <a:txBody>
                    <a:bodyPr/>
                    <a:lstStyle/>
                    <a:p>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待遇差の内容・理由</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extLst>
                  <a:ext uri="{0D108BD9-81ED-4DB2-BD59-A6C34878D82A}">
                    <a16:rowId xmlns:a16="http://schemas.microsoft.com/office/drawing/2014/main" val="10003"/>
                  </a:ext>
                </a:extLst>
              </a:tr>
            </a:tbl>
          </a:graphicData>
        </a:graphic>
      </p:graphicFrame>
      <p:sp>
        <p:nvSpPr>
          <p:cNvPr id="12" name="テキスト ボックス 11"/>
          <p:cNvSpPr txBox="1"/>
          <p:nvPr/>
        </p:nvSpPr>
        <p:spPr>
          <a:xfrm>
            <a:off x="-7223635" y="575746"/>
            <a:ext cx="6853846" cy="511251"/>
          </a:xfrm>
          <a:prstGeom prst="rect">
            <a:avLst/>
          </a:prstGeom>
          <a:noFill/>
        </p:spPr>
        <p:txBody>
          <a:bodyPr wrap="square" lIns="0" tIns="0" rIns="0" bIns="0" rtlCol="0">
            <a:noAutofit/>
          </a:bodyPr>
          <a:lstStyle/>
          <a:p>
            <a:pPr algn="ctr"/>
            <a:endParaRPr lang="ja-JP" altLang="en-US" sz="23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スライド番号プレースホルダー 3"/>
          <p:cNvSpPr>
            <a:spLocks noGrp="1"/>
          </p:cNvSpPr>
          <p:nvPr>
            <p:ph type="sldNum" sz="quarter" idx="12"/>
          </p:nvPr>
        </p:nvSpPr>
        <p:spPr>
          <a:xfrm>
            <a:off x="5285184" y="9538165"/>
            <a:ext cx="1600200" cy="527403"/>
          </a:xfrm>
        </p:spPr>
        <p:txBody>
          <a:bodyPr/>
          <a:lstStyle/>
          <a:p>
            <a:fld id="{C204B9FB-E35C-4852-9C2F-17CD75B4BA35}" type="slidenum">
              <a:rPr lang="ja-JP" altLang="en-US" sz="18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pPr/>
              <a:t>5</a:t>
            </a:fld>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正方形/長方形 21"/>
          <p:cNvSpPr/>
          <p:nvPr/>
        </p:nvSpPr>
        <p:spPr>
          <a:xfrm>
            <a:off x="260350" y="128464"/>
            <a:ext cx="6337300" cy="431478"/>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② 労働者に対する、待遇に関する説明義務を強化します</a:t>
            </a:r>
          </a:p>
        </p:txBody>
      </p:sp>
      <p:sp>
        <p:nvSpPr>
          <p:cNvPr id="31" name="角丸四角形 30"/>
          <p:cNvSpPr/>
          <p:nvPr/>
        </p:nvSpPr>
        <p:spPr>
          <a:xfrm>
            <a:off x="505406" y="1253585"/>
            <a:ext cx="6063171" cy="2043231"/>
          </a:xfrm>
          <a:prstGeom prst="roundRect">
            <a:avLst>
              <a:gd name="adj" fmla="val 10432"/>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36000" rIns="108000" bIns="36000" rtlCol="0" anchor="ctr" anchorCtr="0"/>
          <a:lstStyle/>
          <a:p>
            <a:pPr marL="174625" indent="-174625"/>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➊</a:t>
            </a:r>
            <a:r>
              <a:rPr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有期</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雇用労働者</a:t>
            </a:r>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に対し、</a:t>
            </a:r>
            <a:r>
              <a:rPr lang="ja-JP" altLang="en-US" sz="1400"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本人の</a:t>
            </a:r>
            <a:r>
              <a:rPr lang="ja-JP" altLang="en-US" sz="1400" b="1"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待遇内容及び待遇決定に際しての考慮事項</a:t>
            </a:r>
            <a:r>
              <a:rPr lang="ja-JP" altLang="en-US" sz="1400"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に関する</a:t>
            </a:r>
            <a:r>
              <a:rPr lang="ja-JP" altLang="en-US" sz="1400" b="1"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説明義務</a:t>
            </a:r>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を創設</a:t>
            </a:r>
            <a:r>
              <a:rPr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600"/>
              </a:spcBef>
            </a:pPr>
            <a:r>
              <a:rPr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➋ </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パートタイム</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・有期雇用労働者・派遣労働者</a:t>
            </a:r>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について、事業主に正規雇用労働者との</a:t>
            </a:r>
            <a:r>
              <a:rPr lang="ja-JP" altLang="en-US" sz="1400" b="1"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待遇差の内容・理由</a:t>
            </a:r>
            <a:r>
              <a:rPr lang="ja-JP" altLang="en-US" sz="1400"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等の</a:t>
            </a:r>
            <a:r>
              <a:rPr lang="ja-JP" altLang="en-US" sz="1400" b="1"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説明義務</a:t>
            </a:r>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（求めた場合）を創設</a:t>
            </a:r>
            <a:r>
              <a:rPr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600"/>
              </a:spcBef>
            </a:pPr>
            <a:r>
              <a:rPr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➌ 説明</a:t>
            </a:r>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を求めた場合の</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不利益取扱い禁止</a:t>
            </a:r>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を創設</a:t>
            </a:r>
            <a:r>
              <a:rPr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600"/>
              </a:spcBef>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改正</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によって、非正規雇用労働者</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正社員との待遇差の内容や理由」について</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も説明を受けられるよう</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になります</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正方形/長方形 39"/>
          <p:cNvSpPr/>
          <p:nvPr/>
        </p:nvSpPr>
        <p:spPr>
          <a:xfrm flipH="1">
            <a:off x="3035529" y="4512904"/>
            <a:ext cx="3580057" cy="293962"/>
          </a:xfrm>
          <a:prstGeom prst="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flipH="1">
            <a:off x="4282750" y="3879122"/>
            <a:ext cx="1162473" cy="589567"/>
          </a:xfrm>
          <a:prstGeom prst="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flipH="1">
            <a:off x="3021891" y="4986842"/>
            <a:ext cx="3580057" cy="306000"/>
          </a:xfrm>
          <a:prstGeom prst="rect">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円/楕円 42"/>
          <p:cNvSpPr/>
          <p:nvPr/>
        </p:nvSpPr>
        <p:spPr>
          <a:xfrm>
            <a:off x="5337223" y="4068708"/>
            <a:ext cx="216000" cy="216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ＤＦ特太ゴシック体" panose="020B0509000000000000" pitchFamily="49" charset="-128"/>
                <a:ea typeface="ＤＦ特太ゴシック体" panose="020B0509000000000000" pitchFamily="49" charset="-128"/>
              </a:rPr>
              <a:t>１</a:t>
            </a:r>
            <a:endParaRPr kumimoji="1" lang="ja-JP" altLang="en-US" sz="1200" dirty="0">
              <a:latin typeface="ＤＦ特太ゴシック体" panose="020B0509000000000000" pitchFamily="49" charset="-128"/>
              <a:ea typeface="ＤＦ特太ゴシック体" panose="020B0509000000000000" pitchFamily="49" charset="-128"/>
            </a:endParaRPr>
          </a:p>
        </p:txBody>
      </p:sp>
      <p:sp>
        <p:nvSpPr>
          <p:cNvPr id="44" name="円/楕円 43"/>
          <p:cNvSpPr/>
          <p:nvPr/>
        </p:nvSpPr>
        <p:spPr>
          <a:xfrm>
            <a:off x="6485367" y="4510353"/>
            <a:ext cx="216000" cy="216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ＤＦ特太ゴシック体" panose="020B0509000000000000" pitchFamily="49" charset="-128"/>
                <a:ea typeface="ＤＦ特太ゴシック体" panose="020B0509000000000000" pitchFamily="49" charset="-128"/>
              </a:rPr>
              <a:t>２</a:t>
            </a:r>
            <a:endParaRPr kumimoji="1" lang="ja-JP" altLang="en-US" sz="1200" dirty="0">
              <a:latin typeface="ＤＦ特太ゴシック体" panose="020B0509000000000000" pitchFamily="49" charset="-128"/>
              <a:ea typeface="ＤＦ特太ゴシック体" panose="020B0509000000000000" pitchFamily="49" charset="-128"/>
            </a:endParaRPr>
          </a:p>
        </p:txBody>
      </p:sp>
      <p:sp>
        <p:nvSpPr>
          <p:cNvPr id="45" name="円/楕円 44"/>
          <p:cNvSpPr/>
          <p:nvPr/>
        </p:nvSpPr>
        <p:spPr>
          <a:xfrm>
            <a:off x="6453336" y="5025032"/>
            <a:ext cx="216000" cy="2160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ＤＦ特太ゴシック体" panose="020B0509000000000000" pitchFamily="49" charset="-128"/>
                <a:ea typeface="ＤＦ特太ゴシック体" panose="020B0509000000000000" pitchFamily="49" charset="-128"/>
              </a:rPr>
              <a:t>３</a:t>
            </a:r>
            <a:endParaRPr kumimoji="1" lang="ja-JP" altLang="en-US" sz="1200" dirty="0">
              <a:latin typeface="ＤＦ特太ゴシック体" panose="020B0509000000000000" pitchFamily="49" charset="-128"/>
              <a:ea typeface="ＤＦ特太ゴシック体" panose="020B0509000000000000" pitchFamily="49" charset="-128"/>
            </a:endParaRPr>
          </a:p>
        </p:txBody>
      </p:sp>
      <p:sp>
        <p:nvSpPr>
          <p:cNvPr id="63" name="テキスト ボックス 62"/>
          <p:cNvSpPr txBox="1"/>
          <p:nvPr/>
        </p:nvSpPr>
        <p:spPr>
          <a:xfrm>
            <a:off x="3080056" y="5011528"/>
            <a:ext cx="3273791" cy="276999"/>
          </a:xfrm>
          <a:prstGeom prst="rect">
            <a:avLst/>
          </a:prstGeom>
          <a:noFill/>
        </p:spPr>
        <p:txBody>
          <a:bodyPr wrap="square" rtlCol="0">
            <a:spAutoFit/>
          </a:bodyPr>
          <a:lstStyle/>
          <a:p>
            <a:r>
              <a:rPr lang="ja-JP" altLang="en-US"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説明を求めた場合の不利益取扱いを禁止 </a:t>
            </a:r>
            <a:endParaRPr kumimoji="1" lang="ja-JP" altLang="en-US"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261351" y="632520"/>
            <a:ext cx="6407735"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nSpc>
                <a:spcPts val="1800"/>
              </a:lnSpc>
            </a:pP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事業主が労働者に対して説明しなければならない内容を</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、パート・</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有期・派遣で統一的に整備します。</a:t>
            </a:r>
          </a:p>
        </p:txBody>
      </p:sp>
      <p:sp>
        <p:nvSpPr>
          <p:cNvPr id="26" name="十字形 25"/>
          <p:cNvSpPr/>
          <p:nvPr/>
        </p:nvSpPr>
        <p:spPr>
          <a:xfrm flipH="1">
            <a:off x="4833176" y="4773000"/>
            <a:ext cx="180000" cy="180000"/>
          </a:xfrm>
          <a:prstGeom prst="plus">
            <a:avLst>
              <a:gd name="adj" fmla="val 36907"/>
            </a:avLst>
          </a:prstGeom>
          <a:solidFill>
            <a:srgbClr val="FF0000"/>
          </a:solidFill>
          <a:ln w="254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十字形 31"/>
          <p:cNvSpPr/>
          <p:nvPr/>
        </p:nvSpPr>
        <p:spPr>
          <a:xfrm flipH="1">
            <a:off x="5949280" y="4773000"/>
            <a:ext cx="180000" cy="180000"/>
          </a:xfrm>
          <a:prstGeom prst="plus">
            <a:avLst>
              <a:gd name="adj" fmla="val 36907"/>
            </a:avLst>
          </a:prstGeom>
          <a:solidFill>
            <a:srgbClr val="FF0000"/>
          </a:solidFill>
          <a:ln w="254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十字形 32"/>
          <p:cNvSpPr/>
          <p:nvPr/>
        </p:nvSpPr>
        <p:spPr>
          <a:xfrm flipH="1">
            <a:off x="3573016" y="4773000"/>
            <a:ext cx="180000" cy="180000"/>
          </a:xfrm>
          <a:prstGeom prst="plus">
            <a:avLst>
              <a:gd name="adj" fmla="val 36907"/>
            </a:avLst>
          </a:prstGeom>
          <a:solidFill>
            <a:srgbClr val="FF0000"/>
          </a:solidFill>
          <a:ln w="254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620688" y="4880992"/>
            <a:ext cx="2219217" cy="18216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marL="177800" indent="-177800">
              <a:spcBef>
                <a:spcPts val="200"/>
              </a:spcBef>
            </a:pP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賃金、福利厚生、教育訓練など</a:t>
            </a:r>
            <a:endPar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p:cNvSpPr/>
          <p:nvPr/>
        </p:nvSpPr>
        <p:spPr>
          <a:xfrm>
            <a:off x="290347" y="5457056"/>
            <a:ext cx="6337300" cy="719510"/>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③</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行政</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による事業主への助言・指導等や</a:t>
            </a:r>
          </a:p>
          <a:p>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裁判外紛争解決手続</a:t>
            </a: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行政ＡＤＲ</a:t>
            </a: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b="1" baseline="300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の規定を整備します</a:t>
            </a:r>
          </a:p>
        </p:txBody>
      </p:sp>
      <p:sp>
        <p:nvSpPr>
          <p:cNvPr id="35" name="正方形/長方形 34"/>
          <p:cNvSpPr/>
          <p:nvPr/>
        </p:nvSpPr>
        <p:spPr>
          <a:xfrm>
            <a:off x="2204864" y="6105128"/>
            <a:ext cx="5904656" cy="36432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spcBef>
                <a:spcPts val="200"/>
              </a:spcBef>
            </a:pPr>
            <a:r>
              <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と労働者との間の紛争を、裁判をせずに解決する手続きのことをいいます。</a:t>
            </a:r>
            <a:endPar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333633" y="6465216"/>
            <a:ext cx="6407735"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nSpc>
                <a:spcPts val="1800"/>
              </a:lnSpc>
            </a:pP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行政による助言・指導等や行政</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ＡＤＲの</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規定</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をパート・</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有期・派遣</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で統一的に</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整備</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します。</a:t>
            </a:r>
          </a:p>
        </p:txBody>
      </p:sp>
      <p:sp>
        <p:nvSpPr>
          <p:cNvPr id="37" name="角丸四角形 36"/>
          <p:cNvSpPr/>
          <p:nvPr/>
        </p:nvSpPr>
        <p:spPr>
          <a:xfrm>
            <a:off x="475156" y="6950798"/>
            <a:ext cx="6179385" cy="1242562"/>
          </a:xfrm>
          <a:prstGeom prst="roundRect">
            <a:avLst>
              <a:gd name="adj" fmla="val 10432"/>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36000" rIns="72000" bIns="36000" rtlCol="0" anchor="ctr" anchorCtr="0"/>
          <a:lstStyle/>
          <a:p>
            <a:pPr marL="174625" indent="-174625">
              <a:spcBef>
                <a:spcPts val="1200"/>
              </a:spcBef>
            </a:pPr>
            <a:r>
              <a:rPr lang="ja-JP" altLang="en-US" sz="16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有期</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雇用労働者・派遣労働者</a:t>
            </a:r>
            <a:r>
              <a:rPr lang="ja-JP" altLang="en-US" sz="16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について、行政による裁判外紛争解決手続（</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行政</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ADR</a:t>
            </a:r>
            <a:r>
              <a:rPr lang="ja-JP" altLang="en-US" sz="16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）の根拠規定を整備。</a:t>
            </a:r>
          </a:p>
          <a:p>
            <a:pPr marL="174625" indent="-174625">
              <a:spcBef>
                <a:spcPts val="1200"/>
              </a:spcBef>
            </a:pPr>
            <a:r>
              <a:rPr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改正</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によって、「均衡待遇」や「待遇差の内容・理由</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」に関する説明</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についても、行政ＡＤＲの対象となります（無料）</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テキスト ボックス 37"/>
          <p:cNvSpPr txBox="1"/>
          <p:nvPr/>
        </p:nvSpPr>
        <p:spPr>
          <a:xfrm>
            <a:off x="128645" y="9201472"/>
            <a:ext cx="6972763" cy="276999"/>
          </a:xfrm>
          <a:prstGeom prst="rect">
            <a:avLst/>
          </a:prstGeom>
          <a:noFill/>
        </p:spPr>
        <p:txBody>
          <a:bodyPr wrap="square" rtlCol="0">
            <a:spAutoFit/>
          </a:bodyPr>
          <a:lstStyle/>
          <a:p>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改正前→改正後</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○：規定あり    △：部分的に規定あり　  </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：規定</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なし</a:t>
            </a:r>
            <a:endParaRPr kumimoji="1"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テキスト ボックス 38"/>
          <p:cNvSpPr txBox="1"/>
          <p:nvPr/>
        </p:nvSpPr>
        <p:spPr>
          <a:xfrm>
            <a:off x="3035529" y="9451612"/>
            <a:ext cx="1537992" cy="253916"/>
          </a:xfrm>
          <a:prstGeom prst="rect">
            <a:avLst/>
          </a:prstGeom>
          <a:noFill/>
        </p:spPr>
        <p:txBody>
          <a:bodyPr wrap="square" rtlCol="0">
            <a:spAutoFit/>
          </a:bodyPr>
          <a:lstStyle/>
          <a:p>
            <a:r>
              <a:rPr lang="ja-JP" altLang="en-US" sz="105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（均衡</a:t>
            </a:r>
            <a:r>
              <a:rPr lang="ja-JP" altLang="en-US" sz="105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待遇</a:t>
            </a:r>
            <a:r>
              <a:rPr lang="ja-JP" altLang="en-US" sz="105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は対象外</a:t>
            </a:r>
            <a:r>
              <a:rPr lang="en-US" altLang="ja-JP" sz="105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46" name="表 45"/>
          <p:cNvGraphicFramePr>
            <a:graphicFrameLocks noGrp="1"/>
          </p:cNvGraphicFramePr>
          <p:nvPr>
            <p:extLst>
              <p:ext uri="{D42A27DB-BD31-4B8C-83A1-F6EECF244321}">
                <p14:modId xmlns:p14="http://schemas.microsoft.com/office/powerpoint/2010/main" val="2086242648"/>
              </p:ext>
            </p:extLst>
          </p:nvPr>
        </p:nvGraphicFramePr>
        <p:xfrm>
          <a:off x="461501" y="8291542"/>
          <a:ext cx="6107076" cy="883920"/>
        </p:xfrm>
        <a:graphic>
          <a:graphicData uri="http://schemas.openxmlformats.org/drawingml/2006/table">
            <a:tbl>
              <a:tblPr firstRow="1" bandRow="1">
                <a:tableStyleId>{5940675A-B579-460E-94D1-54222C63F5DA}</a:tableStyleId>
              </a:tblPr>
              <a:tblGrid>
                <a:gridCol w="2520009">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1224136">
                  <a:extLst>
                    <a:ext uri="{9D8B030D-6E8A-4147-A177-3AD203B41FA5}">
                      <a16:colId xmlns:a16="http://schemas.microsoft.com/office/drawing/2014/main" val="20002"/>
                    </a:ext>
                  </a:extLst>
                </a:gridCol>
                <a:gridCol w="1138795">
                  <a:extLst>
                    <a:ext uri="{9D8B030D-6E8A-4147-A177-3AD203B41FA5}">
                      <a16:colId xmlns:a16="http://schemas.microsoft.com/office/drawing/2014/main" val="20003"/>
                    </a:ext>
                  </a:extLst>
                </a:gridCol>
              </a:tblGrid>
              <a:tr h="201734">
                <a:tc>
                  <a:txBody>
                    <a:bodyPr/>
                    <a:lstStyle/>
                    <a:p>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パート</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有期</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派遣</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extLst>
                  <a:ext uri="{0D108BD9-81ED-4DB2-BD59-A6C34878D82A}">
                    <a16:rowId xmlns:a16="http://schemas.microsoft.com/office/drawing/2014/main" val="10000"/>
                  </a:ext>
                </a:extLst>
              </a:tr>
              <a:tr h="215446">
                <a:tc>
                  <a:txBody>
                    <a:bodyPr/>
                    <a:lstStyle/>
                    <a:p>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行政による助言・指導等</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marL="0" marR="0" indent="0" algn="ctr" defTabSz="957127"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p>
                  </a:txBody>
                  <a:tcPr anchor="ctr">
                    <a:solidFill>
                      <a:schemeClr val="bg1"/>
                    </a:solidFill>
                  </a:tcPr>
                </a:tc>
                <a:extLst>
                  <a:ext uri="{0D108BD9-81ED-4DB2-BD59-A6C34878D82A}">
                    <a16:rowId xmlns:a16="http://schemas.microsoft.com/office/drawing/2014/main" val="10001"/>
                  </a:ext>
                </a:extLst>
              </a:tr>
              <a:tr h="198678">
                <a:tc>
                  <a:txBody>
                    <a:bodyPr/>
                    <a:lstStyle/>
                    <a:p>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行政</a:t>
                      </a:r>
                      <a:r>
                        <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ADR</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tc>
                  <a:txBody>
                    <a:bodyP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017989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5157192" y="9375911"/>
            <a:ext cx="1600200" cy="527403"/>
          </a:xfrm>
        </p:spPr>
        <p:txBody>
          <a:bodyPr/>
          <a:lstStyle/>
          <a:p>
            <a:fld id="{880319E4-FDE7-458F-BD10-6FC582C326FE}" type="slidenum">
              <a:rPr lang="ja-JP" altLang="en-US" sz="1800" b="1" smtClean="0">
                <a:solidFill>
                  <a:schemeClr val="tx1"/>
                </a:solidFill>
                <a:latin typeface="メイリオ" panose="020B0604030504040204" pitchFamily="50" charset="-128"/>
                <a:ea typeface="メイリオ" panose="020B0604030504040204" pitchFamily="50" charset="-128"/>
              </a:rPr>
              <a:pPr/>
              <a:t>6</a:t>
            </a:fld>
            <a:endParaRPr lang="ja-JP" altLang="en-US" sz="1800" b="1" dirty="0">
              <a:solidFill>
                <a:schemeClr val="tx1"/>
              </a:solidFill>
              <a:latin typeface="メイリオ" panose="020B0604030504040204" pitchFamily="50" charset="-128"/>
              <a:ea typeface="メイリオ" panose="020B0604030504040204" pitchFamily="50" charset="-128"/>
            </a:endParaRPr>
          </a:p>
        </p:txBody>
      </p:sp>
      <p:sp>
        <p:nvSpPr>
          <p:cNvPr id="5" name="正方形/長方形 4"/>
          <p:cNvSpPr/>
          <p:nvPr/>
        </p:nvSpPr>
        <p:spPr>
          <a:xfrm>
            <a:off x="116632" y="272480"/>
            <a:ext cx="6640760" cy="9505056"/>
          </a:xfrm>
          <a:prstGeom prst="rect">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00"/>
              </a:spcBef>
            </a:pPr>
            <a:endParaRPr lang="ja-JP" altLang="en-US" sz="1600" b="1">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190850" y="6939929"/>
            <a:ext cx="6492323" cy="2664296"/>
          </a:xfrm>
          <a:prstGeom prst="rect">
            <a:avLst/>
          </a:prstGeom>
          <a:solidFill>
            <a:srgbClr val="F6E7E6"/>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bIns="0" rtlCol="0" anchor="t"/>
          <a:lstStyle/>
          <a:p>
            <a:r>
              <a:rPr lang="ja-JP" altLang="en-US" sz="11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問い合わせ先</a:t>
            </a:r>
            <a:endParaRPr lang="en-US" altLang="ja-JP" sz="11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5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特集ページ</a:t>
            </a:r>
          </a:p>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検索ワード：同一労働同一賃金</a:t>
            </a:r>
          </a:p>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2"/>
              </a:rPr>
              <a:t>https</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2"/>
              </a:rPr>
              <a:t>://</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2"/>
              </a:rPr>
              <a:t>www.mhlw.go.jp/stf/seisakunitsuite/bunya/0000144972.html</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パートタイム・有期雇用労働法に関するお問い合わせ</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厚生労働省雇用環境・均等局有期・短時間労働課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ＴＥＬ）０３－３５９５－３３５２</a:t>
            </a:r>
          </a:p>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労働者派遣法の改正に関するお問い合わせ</a:t>
            </a:r>
            <a:endParaRPr lang="en-US" altLang="ja-JP" sz="11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a:t>
            </a:r>
            <a:r>
              <a:rPr lang="zh-TW"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職業安定局需給調整事業課</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（ＴＥＬ）</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０３ー３５０２ー５２２７</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具体的な労務管理の手法に関する</a:t>
            </a:r>
            <a:r>
              <a:rPr lang="ja-JP" altLang="en-US" sz="11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お問い合わせ</a:t>
            </a:r>
            <a:endParaRPr lang="en-US" altLang="ja-JP" sz="11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検索ワード：働き方改革推進支援</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センター</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3"/>
              </a:rPr>
              <a:t>http</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3"/>
              </a:rPr>
              <a:t>://</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3"/>
              </a:rPr>
              <a:t>www.mhlw.go.jp/stf/seisakunitsuite/bunya/0000198331.html</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332656" y="712438"/>
            <a:ext cx="6192688" cy="5968754"/>
          </a:xfrm>
          <a:prstGeom prst="roundRect">
            <a:avLst>
              <a:gd name="adj" fmla="val 3693"/>
            </a:avLst>
          </a:prstGeom>
          <a:solidFill>
            <a:schemeClr val="bg1"/>
          </a:solidFill>
          <a:ln w="44450">
            <a:solidFill>
              <a:schemeClr val="accent1">
                <a:shade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190850" y="343106"/>
            <a:ext cx="1296144" cy="369332"/>
          </a:xfrm>
          <a:prstGeom prst="rect">
            <a:avLst/>
          </a:prstGeom>
          <a:noFill/>
        </p:spPr>
        <p:txBody>
          <a:bodyPr wrap="square" rtlCol="0">
            <a:spAutoFit/>
          </a:bodyPr>
          <a:lstStyle/>
          <a:p>
            <a:pPr algn="ctr"/>
            <a:r>
              <a:rPr kumimoji="1" lang="en-US" altLang="ja-JP" b="1" dirty="0" smtClean="0">
                <a:latin typeface="メイリオ" panose="020B0604030504040204" pitchFamily="50" charset="-128"/>
                <a:ea typeface="メイリオ" panose="020B0604030504040204" pitchFamily="50" charset="-128"/>
              </a:rPr>
              <a:t>Memo</a:t>
            </a:r>
            <a:endParaRPr kumimoji="1" lang="ja-JP" altLang="en-US" b="1" dirty="0">
              <a:latin typeface="メイリオ" panose="020B0604030504040204" pitchFamily="50" charset="-128"/>
              <a:ea typeface="メイリオ" panose="020B0604030504040204" pitchFamily="50" charset="-128"/>
            </a:endParaRPr>
          </a:p>
        </p:txBody>
      </p:sp>
      <p:sp>
        <p:nvSpPr>
          <p:cNvPr id="9" name="スライド番号プレースホルダー 3"/>
          <p:cNvSpPr txBox="1">
            <a:spLocks/>
          </p:cNvSpPr>
          <p:nvPr/>
        </p:nvSpPr>
        <p:spPr>
          <a:xfrm>
            <a:off x="5285184" y="9538165"/>
            <a:ext cx="1600200" cy="527403"/>
          </a:xfrm>
          <a:prstGeom prst="rect">
            <a:avLst/>
          </a:prstGeom>
        </p:spPr>
        <p:txBody>
          <a:bodyPr vert="horz" lIns="95710" tIns="47856" rIns="95710" bIns="47856" rtlCol="0" anchor="ctr"/>
          <a:lstStyle>
            <a:defPPr>
              <a:defRPr lang="ja-JP"/>
            </a:defPPr>
            <a:lvl1pPr marL="0" algn="r" defTabSz="910944" rtl="0" eaLnBrk="1" latinLnBrk="0" hangingPunct="1">
              <a:defRPr kumimoji="1" sz="1300" kern="1200">
                <a:solidFill>
                  <a:schemeClr val="tx1">
                    <a:tint val="75000"/>
                  </a:schemeClr>
                </a:solidFill>
                <a:latin typeface="+mn-lt"/>
                <a:ea typeface="+mn-ea"/>
                <a:cs typeface="+mn-cs"/>
              </a:defRPr>
            </a:lvl1pPr>
            <a:lvl2pPr marL="455470" algn="l" defTabSz="910944" rtl="0" eaLnBrk="1" latinLnBrk="0" hangingPunct="1">
              <a:defRPr kumimoji="1" sz="1800" kern="1200">
                <a:solidFill>
                  <a:schemeClr val="tx1"/>
                </a:solidFill>
                <a:latin typeface="+mn-lt"/>
                <a:ea typeface="+mn-ea"/>
                <a:cs typeface="+mn-cs"/>
              </a:defRPr>
            </a:lvl2pPr>
            <a:lvl3pPr marL="910944" algn="l" defTabSz="910944" rtl="0" eaLnBrk="1" latinLnBrk="0" hangingPunct="1">
              <a:defRPr kumimoji="1" sz="1800" kern="1200">
                <a:solidFill>
                  <a:schemeClr val="tx1"/>
                </a:solidFill>
                <a:latin typeface="+mn-lt"/>
                <a:ea typeface="+mn-ea"/>
                <a:cs typeface="+mn-cs"/>
              </a:defRPr>
            </a:lvl3pPr>
            <a:lvl4pPr marL="1366414" algn="l" defTabSz="910944" rtl="0" eaLnBrk="1" latinLnBrk="0" hangingPunct="1">
              <a:defRPr kumimoji="1" sz="1800" kern="1200">
                <a:solidFill>
                  <a:schemeClr val="tx1"/>
                </a:solidFill>
                <a:latin typeface="+mn-lt"/>
                <a:ea typeface="+mn-ea"/>
                <a:cs typeface="+mn-cs"/>
              </a:defRPr>
            </a:lvl4pPr>
            <a:lvl5pPr marL="1821886" algn="l" defTabSz="910944" rtl="0" eaLnBrk="1" latinLnBrk="0" hangingPunct="1">
              <a:defRPr kumimoji="1" sz="1800" kern="1200">
                <a:solidFill>
                  <a:schemeClr val="tx1"/>
                </a:solidFill>
                <a:latin typeface="+mn-lt"/>
                <a:ea typeface="+mn-ea"/>
                <a:cs typeface="+mn-cs"/>
              </a:defRPr>
            </a:lvl5pPr>
            <a:lvl6pPr marL="2277359" algn="l" defTabSz="910944" rtl="0" eaLnBrk="1" latinLnBrk="0" hangingPunct="1">
              <a:defRPr kumimoji="1" sz="1800" kern="1200">
                <a:solidFill>
                  <a:schemeClr val="tx1"/>
                </a:solidFill>
                <a:latin typeface="+mn-lt"/>
                <a:ea typeface="+mn-ea"/>
                <a:cs typeface="+mn-cs"/>
              </a:defRPr>
            </a:lvl6pPr>
            <a:lvl7pPr marL="2732831" algn="l" defTabSz="910944" rtl="0" eaLnBrk="1" latinLnBrk="0" hangingPunct="1">
              <a:defRPr kumimoji="1" sz="1800" kern="1200">
                <a:solidFill>
                  <a:schemeClr val="tx1"/>
                </a:solidFill>
                <a:latin typeface="+mn-lt"/>
                <a:ea typeface="+mn-ea"/>
                <a:cs typeface="+mn-cs"/>
              </a:defRPr>
            </a:lvl7pPr>
            <a:lvl8pPr marL="3188299" algn="l" defTabSz="910944" rtl="0" eaLnBrk="1" latinLnBrk="0" hangingPunct="1">
              <a:defRPr kumimoji="1" sz="1800" kern="1200">
                <a:solidFill>
                  <a:schemeClr val="tx1"/>
                </a:solidFill>
                <a:latin typeface="+mn-lt"/>
                <a:ea typeface="+mn-ea"/>
                <a:cs typeface="+mn-cs"/>
              </a:defRPr>
            </a:lvl8pPr>
            <a:lvl9pPr marL="3643773" algn="l" defTabSz="910944" rtl="0" eaLnBrk="1" latinLnBrk="0" hangingPunct="1">
              <a:defRPr kumimoji="1" sz="1800" kern="1200">
                <a:solidFill>
                  <a:schemeClr val="tx1"/>
                </a:solidFill>
                <a:latin typeface="+mn-lt"/>
                <a:ea typeface="+mn-ea"/>
                <a:cs typeface="+mn-cs"/>
              </a:defRPr>
            </a:lvl9pPr>
          </a:lstStyle>
          <a:p>
            <a:r>
              <a:rPr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６</a:t>
            </a:r>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732398621"/>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20375</TotalTime>
  <Words>1181</Words>
  <Application>Microsoft Office PowerPoint</Application>
  <PresentationFormat>A4 210 x 297 mm</PresentationFormat>
  <Paragraphs>247</Paragraphs>
  <Slides>6</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6</vt:i4>
      </vt:variant>
    </vt:vector>
  </HeadingPairs>
  <TitlesOfParts>
    <vt:vector size="15" baseType="lpstr">
      <vt:lpstr>ＤＦ特太ゴシック体</vt:lpstr>
      <vt:lpstr>Meiryo UI</vt:lpstr>
      <vt:lpstr>ＭＳ Ｐゴシック</vt:lpstr>
      <vt:lpstr>ＭＳ ゴシック</vt:lpstr>
      <vt:lpstr>メイリオ</vt:lpstr>
      <vt:lpstr>Arial</vt:lpstr>
      <vt:lpstr>Calibri</vt:lpstr>
      <vt:lpstr>Segoe UI</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総務課</dc:creator>
  <cp:lastModifiedBy>山口 昌平(yamaguchi-shouhei)</cp:lastModifiedBy>
  <cp:revision>1213</cp:revision>
  <cp:lastPrinted>2018-07-13T09:17:44Z</cp:lastPrinted>
  <dcterms:created xsi:type="dcterms:W3CDTF">2013-12-16T07:30:47Z</dcterms:created>
  <dcterms:modified xsi:type="dcterms:W3CDTF">2018-07-13T09:36:57Z</dcterms:modified>
</cp:coreProperties>
</file>