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2" d="100"/>
          <a:sy n="72" d="100"/>
        </p:scale>
        <p:origin x="132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6"/>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2548062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1085480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9"/>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20535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3828499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2632945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1341429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2385397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3177265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3934667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2951644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894EF39-1FA1-4412-A139-20C933005A33}" type="datetimeFigureOut">
              <a:rPr kumimoji="1" lang="ja-JP" altLang="en-US" smtClean="0"/>
              <a:t>2022/1/11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1163354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94EF39-1FA1-4412-A139-20C933005A33}" type="datetimeFigureOut">
              <a:rPr kumimoji="1" lang="ja-JP" altLang="en-US" smtClean="0"/>
              <a:t>2022/1/11</a:t>
            </a:fld>
            <a:endParaRPr kumimoji="1" lang="ja-JP" altLang="en-US"/>
          </a:p>
        </p:txBody>
      </p:sp>
      <p:sp>
        <p:nvSpPr>
          <p:cNvPr id="5" name="フッター プレースホルダー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515415-BCDF-418D-9B91-5C78D92EF0C2}" type="slidenum">
              <a:rPr kumimoji="1" lang="ja-JP" altLang="en-US" smtClean="0"/>
              <a:t>‹#›</a:t>
            </a:fld>
            <a:endParaRPr kumimoji="1" lang="ja-JP" altLang="en-US"/>
          </a:p>
        </p:txBody>
      </p:sp>
    </p:spTree>
    <p:extLst>
      <p:ext uri="{BB962C8B-B14F-4D97-AF65-F5344CB8AC3E}">
        <p14:creationId xmlns:p14="http://schemas.microsoft.com/office/powerpoint/2010/main" val="1830975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6444208" y="155688"/>
            <a:ext cx="2358008" cy="825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　</a:t>
            </a:r>
            <a:r>
              <a:rPr kumimoji="1" lang="ja-JP" altLang="en-US" sz="1100" dirty="0">
                <a:solidFill>
                  <a:schemeClr val="tx1"/>
                </a:solidFill>
              </a:rPr>
              <a:t>名称は、「認知症カフェ」に限らず、誰もが参加しやすい、親しみのある名称で開催しているところもあります。</a:t>
            </a:r>
          </a:p>
        </p:txBody>
      </p:sp>
      <p:sp>
        <p:nvSpPr>
          <p:cNvPr id="5" name="タイトル 1"/>
          <p:cNvSpPr txBox="1">
            <a:spLocks/>
          </p:cNvSpPr>
          <p:nvPr/>
        </p:nvSpPr>
        <p:spPr>
          <a:xfrm>
            <a:off x="5076056" y="840347"/>
            <a:ext cx="4048311" cy="24113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4800" b="1" dirty="0">
                <a:solidFill>
                  <a:srgbClr val="FF6600"/>
                </a:solidFill>
                <a:effectLst>
                  <a:outerShdw blurRad="127000" dist="38100" dir="2700000" algn="tl">
                    <a:srgbClr val="000000">
                      <a:alpha val="60000"/>
                    </a:srgbClr>
                  </a:outerShdw>
                </a:effectLst>
                <a:latin typeface="HG丸ｺﾞｼｯｸM-PRO" panose="020F0600000000000000" pitchFamily="50" charset="-128"/>
                <a:ea typeface="HG丸ｺﾞｼｯｸM-PRO" panose="020F0600000000000000" pitchFamily="50" charset="-128"/>
              </a:rPr>
              <a:t>認知症カフェ</a:t>
            </a:r>
            <a:endParaRPr lang="en-US" altLang="ja-JP" sz="4800" b="1" dirty="0">
              <a:solidFill>
                <a:srgbClr val="FF6600"/>
              </a:solidFill>
              <a:effectLst>
                <a:outerShdw blurRad="127000" dist="38100" dir="2700000" algn="tl">
                  <a:srgbClr val="000000">
                    <a:alpha val="60000"/>
                  </a:srgbClr>
                </a:outerShdw>
              </a:effectLst>
              <a:latin typeface="HG丸ｺﾞｼｯｸM-PRO" panose="020F0600000000000000" pitchFamily="50" charset="-128"/>
              <a:ea typeface="HG丸ｺﾞｼｯｸM-PRO" panose="020F0600000000000000" pitchFamily="50" charset="-128"/>
            </a:endParaRPr>
          </a:p>
          <a:p>
            <a:r>
              <a:rPr lang="ja-JP" altLang="en-US" sz="6500" b="1" dirty="0">
                <a:solidFill>
                  <a:srgbClr val="FF6600"/>
                </a:solidFill>
                <a:effectLst>
                  <a:outerShdw blurRad="127000" dist="38100" dir="2700000" algn="tl">
                    <a:srgbClr val="000000">
                      <a:alpha val="60000"/>
                    </a:srgbClr>
                  </a:outerShdw>
                </a:effectLst>
                <a:latin typeface="HG丸ｺﾞｼｯｸM-PRO" panose="020F0600000000000000" pitchFamily="50" charset="-128"/>
                <a:ea typeface="HG丸ｺﾞｼｯｸM-PRO" panose="020F0600000000000000" pitchFamily="50" charset="-128"/>
              </a:rPr>
              <a:t>Ｑ</a:t>
            </a:r>
            <a:r>
              <a:rPr lang="ja-JP" altLang="en-US" sz="3900" b="1" dirty="0">
                <a:solidFill>
                  <a:srgbClr val="FF6600"/>
                </a:solidFill>
                <a:effectLst>
                  <a:outerShdw blurRad="127000" dist="38100" dir="2700000" algn="tl">
                    <a:srgbClr val="000000">
                      <a:alpha val="60000"/>
                    </a:srgbClr>
                  </a:outerShdw>
                </a:effectLst>
                <a:latin typeface="HG丸ｺﾞｼｯｸM-PRO" panose="020F0600000000000000" pitchFamily="50" charset="-128"/>
                <a:ea typeface="HG丸ｺﾞｼｯｸM-PRO" panose="020F0600000000000000" pitchFamily="50" charset="-128"/>
              </a:rPr>
              <a:t>＆</a:t>
            </a:r>
            <a:r>
              <a:rPr lang="ja-JP" altLang="en-US" sz="6500" b="1" dirty="0">
                <a:solidFill>
                  <a:srgbClr val="FF6600"/>
                </a:solidFill>
                <a:effectLst>
                  <a:outerShdw blurRad="127000" dist="38100" dir="2700000" algn="tl">
                    <a:srgbClr val="000000">
                      <a:alpha val="60000"/>
                    </a:srgbClr>
                  </a:outerShdw>
                </a:effectLst>
                <a:latin typeface="HG丸ｺﾞｼｯｸM-PRO" panose="020F0600000000000000" pitchFamily="50" charset="-128"/>
                <a:ea typeface="HG丸ｺﾞｼｯｸM-PRO" panose="020F0600000000000000" pitchFamily="50" charset="-128"/>
              </a:rPr>
              <a:t>Ａ</a:t>
            </a:r>
            <a:endParaRPr lang="en-US" altLang="ja-JP" sz="6500" b="1" dirty="0">
              <a:solidFill>
                <a:srgbClr val="FF6600"/>
              </a:solidFill>
              <a:effectLst>
                <a:outerShdw blurRad="127000" dist="38100" dir="2700000" algn="tl">
                  <a:srgbClr val="000000">
                    <a:alpha val="60000"/>
                  </a:srgbClr>
                </a:outerShdw>
              </a:effectLst>
              <a:latin typeface="HG丸ｺﾞｼｯｸM-PRO" panose="020F0600000000000000" pitchFamily="50" charset="-128"/>
              <a:ea typeface="HG丸ｺﾞｼｯｸM-PRO" panose="020F0600000000000000" pitchFamily="50" charset="-128"/>
            </a:endParaRPr>
          </a:p>
          <a:p>
            <a:pPr>
              <a:spcBef>
                <a:spcPts val="1200"/>
              </a:spcBef>
            </a:pPr>
            <a:r>
              <a:rPr lang="ja-JP" altLang="en-US" sz="2200" b="1" dirty="0">
                <a:solidFill>
                  <a:srgbClr val="002060"/>
                </a:solidFill>
                <a:effectLst>
                  <a:outerShdw blurRad="127000" dist="38100" dir="2700000" algn="tl">
                    <a:srgbClr val="000000">
                      <a:alpha val="60000"/>
                    </a:srgbClr>
                  </a:outerShdw>
                </a:effectLst>
                <a:latin typeface="HG丸ｺﾞｼｯｸM-PRO" panose="020F0600000000000000" pitchFamily="50" charset="-128"/>
                <a:ea typeface="HG丸ｺﾞｼｯｸM-PRO" panose="020F0600000000000000" pitchFamily="50" charset="-128"/>
              </a:rPr>
              <a:t>広げよう認知症の支援の輪</a:t>
            </a:r>
          </a:p>
        </p:txBody>
      </p:sp>
      <p:sp>
        <p:nvSpPr>
          <p:cNvPr id="6" name="角丸四角形 5"/>
          <p:cNvSpPr/>
          <p:nvPr/>
        </p:nvSpPr>
        <p:spPr>
          <a:xfrm>
            <a:off x="5272447" y="3250789"/>
            <a:ext cx="3692041" cy="2328060"/>
          </a:xfrm>
          <a:prstGeom prst="roundRect">
            <a:avLst>
              <a:gd name="adj" fmla="val 16167"/>
            </a:avLst>
          </a:prstGeom>
          <a:solidFill>
            <a:schemeClr val="bg1"/>
          </a:solidFill>
          <a:ln w="38100">
            <a:solidFill>
              <a:srgbClr val="FF66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anose="020F0600000000000000" pitchFamily="50" charset="-128"/>
                <a:ea typeface="HG丸ｺﾞｼｯｸM-PRO" panose="020F0600000000000000" pitchFamily="50" charset="-128"/>
              </a:rPr>
              <a:t>　地域で認知症の人やその家族を支える場として、近年、認知症カフェが増えています。</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この小冊子は、認知症カフェの活動に参加される方をはじめとして、医療や介護の関係者、行政職員、認知症サポーター、さらに広く県民の皆様が、認知症カフェへの理解を深め、認知症の人やその家族が安心して暮らせる地域づくりに役立てていただくために作成したものです。</a:t>
            </a:r>
            <a:endParaRPr kumimoji="1" lang="ja-JP" altLang="en-US" dirty="0"/>
          </a:p>
        </p:txBody>
      </p:sp>
      <p:sp>
        <p:nvSpPr>
          <p:cNvPr id="7" name="テキスト ボックス 6"/>
          <p:cNvSpPr txBox="1"/>
          <p:nvPr/>
        </p:nvSpPr>
        <p:spPr>
          <a:xfrm>
            <a:off x="5192507" y="5980770"/>
            <a:ext cx="3851920" cy="646331"/>
          </a:xfrm>
          <a:prstGeom prst="rect">
            <a:avLst/>
          </a:prstGeom>
          <a:noFill/>
        </p:spPr>
        <p:txBody>
          <a:bodyPr wrap="square" rtlCol="0">
            <a:spAutoFit/>
          </a:bodyPr>
          <a:lstStyle/>
          <a:p>
            <a:pPr algn="ctr"/>
            <a:r>
              <a:rPr kumimoji="1" lang="ja-JP" altLang="en-US"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令和</a:t>
            </a:r>
            <a:r>
              <a:rPr kumimoji="1" lang="en-US" altLang="ja-JP"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年１月</a:t>
            </a:r>
            <a:r>
              <a:rPr lang="ja-JP" altLang="en-US"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b="1" dirty="0">
              <a:solidFill>
                <a:srgbClr val="FF0000"/>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兵庫県認知症対策室</a:t>
            </a:r>
          </a:p>
        </p:txBody>
      </p:sp>
      <p:grpSp>
        <p:nvGrpSpPr>
          <p:cNvPr id="14" name="グループ化 13"/>
          <p:cNvGrpSpPr/>
          <p:nvPr/>
        </p:nvGrpSpPr>
        <p:grpSpPr>
          <a:xfrm>
            <a:off x="24066" y="155688"/>
            <a:ext cx="4115886" cy="451793"/>
            <a:chOff x="24066" y="332656"/>
            <a:chExt cx="3755846" cy="451793"/>
          </a:xfrm>
        </p:grpSpPr>
        <p:grpSp>
          <p:nvGrpSpPr>
            <p:cNvPr id="11" name="グループ化 10"/>
            <p:cNvGrpSpPr/>
            <p:nvPr/>
          </p:nvGrpSpPr>
          <p:grpSpPr>
            <a:xfrm>
              <a:off x="24066" y="332656"/>
              <a:ext cx="3672408" cy="438398"/>
              <a:chOff x="24066" y="332656"/>
              <a:chExt cx="3672408" cy="438398"/>
            </a:xfrm>
          </p:grpSpPr>
          <p:sp>
            <p:nvSpPr>
              <p:cNvPr id="8" name="正方形/長方形 7"/>
              <p:cNvSpPr/>
              <p:nvPr/>
            </p:nvSpPr>
            <p:spPr>
              <a:xfrm>
                <a:off x="35496" y="332656"/>
                <a:ext cx="648072" cy="432048"/>
              </a:xfrm>
              <a:prstGeom prst="rect">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rPr>
                  <a:t>Q4</a:t>
                </a:r>
                <a:endParaRPr kumimoji="1" lang="ja-JP" altLang="en-US"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endParaRPr>
              </a:p>
            </p:txBody>
          </p:sp>
          <p:cxnSp>
            <p:nvCxnSpPr>
              <p:cNvPr id="10" name="直線コネクタ 9"/>
              <p:cNvCxnSpPr/>
              <p:nvPr/>
            </p:nvCxnSpPr>
            <p:spPr>
              <a:xfrm>
                <a:off x="24066" y="771054"/>
                <a:ext cx="3672408" cy="0"/>
              </a:xfrm>
              <a:prstGeom prst="line">
                <a:avLst/>
              </a:prstGeom>
              <a:ln w="38100">
                <a:solidFill>
                  <a:srgbClr val="FF6600"/>
                </a:solidFill>
              </a:ln>
            </p:spPr>
            <p:style>
              <a:lnRef idx="1">
                <a:schemeClr val="accent1"/>
              </a:lnRef>
              <a:fillRef idx="0">
                <a:schemeClr val="accent1"/>
              </a:fillRef>
              <a:effectRef idx="0">
                <a:schemeClr val="accent1"/>
              </a:effectRef>
              <a:fontRef idx="minor">
                <a:schemeClr val="tx1"/>
              </a:fontRef>
            </p:style>
          </p:cxnSp>
        </p:grpSp>
        <p:sp>
          <p:nvSpPr>
            <p:cNvPr id="12" name="テキスト ボックス 11"/>
            <p:cNvSpPr txBox="1"/>
            <p:nvPr/>
          </p:nvSpPr>
          <p:spPr>
            <a:xfrm>
              <a:off x="683568" y="476672"/>
              <a:ext cx="3096344" cy="307777"/>
            </a:xfrm>
            <a:prstGeom prst="rect">
              <a:avLst/>
            </a:prstGeom>
            <a:noFill/>
          </p:spPr>
          <p:txBody>
            <a:bodyPr wrap="square" rtlCol="0">
              <a:spAutoFit/>
            </a:bodyPr>
            <a:lstStyle/>
            <a:p>
              <a:r>
                <a:rPr kumimoji="1" lang="ja-JP" altLang="en-US" sz="1400" b="1" dirty="0">
                  <a:solidFill>
                    <a:srgbClr val="002060"/>
                  </a:solidFill>
                  <a:latin typeface="HG丸ｺﾞｼｯｸM-PRO" panose="020F0600000000000000" pitchFamily="50" charset="-128"/>
                  <a:ea typeface="HG丸ｺﾞｼｯｸM-PRO" panose="020F0600000000000000" pitchFamily="50" charset="-128"/>
                </a:rPr>
                <a:t>設置の許可は必要ですか？</a:t>
              </a:r>
            </a:p>
          </p:txBody>
        </p:sp>
      </p:grpSp>
      <p:sp>
        <p:nvSpPr>
          <p:cNvPr id="13" name="テキスト ボックス 12"/>
          <p:cNvSpPr txBox="1"/>
          <p:nvPr/>
        </p:nvSpPr>
        <p:spPr>
          <a:xfrm>
            <a:off x="74216" y="688628"/>
            <a:ext cx="4044708" cy="1938992"/>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認知症カフェを設置すること自体には、許可は必要ありません。</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ただし、</a:t>
            </a:r>
            <a:r>
              <a:rPr lang="ja-JP" altLang="ja-JP" sz="1200" dirty="0">
                <a:latin typeface="HG丸ｺﾞｼｯｸM-PRO" panose="020F0600000000000000" pitchFamily="50" charset="-128"/>
                <a:ea typeface="HG丸ｺﾞｼｯｸM-PRO" panose="020F0600000000000000" pitchFamily="50" charset="-128"/>
              </a:rPr>
              <a:t>茶菓や食事を提供する場合、営利</a:t>
            </a:r>
            <a:r>
              <a:rPr lang="ja-JP" altLang="en-US" sz="1200" dirty="0">
                <a:latin typeface="HG丸ｺﾞｼｯｸM-PRO" panose="020F0600000000000000" pitchFamily="50" charset="-128"/>
                <a:ea typeface="HG丸ｺﾞｼｯｸM-PRO" panose="020F0600000000000000" pitchFamily="50" charset="-128"/>
              </a:rPr>
              <a:t>目的ではなくても</a:t>
            </a:r>
            <a:r>
              <a:rPr lang="ja-JP" altLang="ja-JP" sz="1200" dirty="0">
                <a:latin typeface="HG丸ｺﾞｼｯｸM-PRO" panose="020F0600000000000000" pitchFamily="50" charset="-128"/>
                <a:ea typeface="HG丸ｺﾞｼｯｸM-PRO" panose="020F0600000000000000" pitchFamily="50" charset="-128"/>
              </a:rPr>
              <a:t>、食品衛生法に基づ</a:t>
            </a:r>
            <a:r>
              <a:rPr lang="ja-JP" altLang="en-US" sz="1200" dirty="0">
                <a:latin typeface="HG丸ｺﾞｼｯｸM-PRO" panose="020F0600000000000000" pitchFamily="50" charset="-128"/>
                <a:ea typeface="HG丸ｺﾞｼｯｸM-PRO" panose="020F0600000000000000" pitchFamily="50" charset="-128"/>
              </a:rPr>
              <a:t>き飲食店営業などの</a:t>
            </a:r>
            <a:r>
              <a:rPr lang="ja-JP" altLang="ja-JP" sz="1200" dirty="0">
                <a:latin typeface="HG丸ｺﾞｼｯｸM-PRO" panose="020F0600000000000000" pitchFamily="50" charset="-128"/>
                <a:ea typeface="HG丸ｺﾞｼｯｸM-PRO" panose="020F0600000000000000" pitchFamily="50" charset="-128"/>
              </a:rPr>
              <a:t>営業許可が必要となる</a:t>
            </a:r>
            <a:r>
              <a:rPr lang="ja-JP" altLang="en-US" sz="1200" dirty="0">
                <a:latin typeface="HG丸ｺﾞｼｯｸM-PRO" panose="020F0600000000000000" pitchFamily="50" charset="-128"/>
                <a:ea typeface="HG丸ｺﾞｼｯｸM-PRO" panose="020F0600000000000000" pitchFamily="50" charset="-128"/>
              </a:rPr>
              <a:t>こと</a:t>
            </a:r>
            <a:r>
              <a:rPr lang="ja-JP" altLang="ja-JP" sz="1200" dirty="0">
                <a:latin typeface="HG丸ｺﾞｼｯｸM-PRO" panose="020F0600000000000000" pitchFamily="50" charset="-128"/>
                <a:ea typeface="HG丸ｺﾞｼｯｸM-PRO" panose="020F0600000000000000" pitchFamily="50" charset="-128"/>
              </a:rPr>
              <a:t>があります。</a:t>
            </a:r>
            <a:r>
              <a:rPr lang="ja-JP" altLang="en-US" sz="1200" dirty="0">
                <a:latin typeface="HG丸ｺﾞｼｯｸM-PRO" panose="020F0600000000000000" pitchFamily="50" charset="-128"/>
                <a:ea typeface="HG丸ｺﾞｼｯｸM-PRO" panose="020F0600000000000000" pitchFamily="50" charset="-128"/>
              </a:rPr>
              <a:t>一般には、茶菓や食事を地域の人など不特定または多数の人に提供し、調理をしている場合（インスタントコーヒーを入れたり、果物を切ったりするだけでも調理をしたことになります）は許可が必要です。早めに最寄りの健康福祉事務所（</a:t>
            </a:r>
            <a:r>
              <a:rPr lang="ja-JP" altLang="ja-JP" sz="1200" dirty="0">
                <a:latin typeface="HG丸ｺﾞｼｯｸM-PRO" panose="020F0600000000000000" pitchFamily="50" charset="-128"/>
                <a:ea typeface="HG丸ｺﾞｼｯｸM-PRO" panose="020F0600000000000000" pitchFamily="50" charset="-128"/>
              </a:rPr>
              <a:t>保健所</a:t>
            </a:r>
            <a:r>
              <a:rPr lang="ja-JP" altLang="en-US" sz="1200" dirty="0">
                <a:latin typeface="HG丸ｺﾞｼｯｸM-PRO" panose="020F0600000000000000" pitchFamily="50" charset="-128"/>
                <a:ea typeface="HG丸ｺﾞｼｯｸM-PRO" panose="020F0600000000000000" pitchFamily="50" charset="-128"/>
              </a:rPr>
              <a:t>）</a:t>
            </a:r>
            <a:r>
              <a:rPr lang="ja-JP" altLang="ja-JP" sz="1200" dirty="0">
                <a:latin typeface="HG丸ｺﾞｼｯｸM-PRO" panose="020F0600000000000000" pitchFamily="50" charset="-128"/>
                <a:ea typeface="HG丸ｺﾞｼｯｸM-PRO" panose="020F0600000000000000" pitchFamily="50" charset="-128"/>
              </a:rPr>
              <a:t>に</a:t>
            </a:r>
            <a:r>
              <a:rPr lang="ja-JP" altLang="en-US" sz="1200" dirty="0">
                <a:latin typeface="HG丸ｺﾞｼｯｸM-PRO" panose="020F0600000000000000" pitchFamily="50" charset="-128"/>
                <a:ea typeface="HG丸ｺﾞｼｯｸM-PRO" panose="020F0600000000000000" pitchFamily="50" charset="-128"/>
              </a:rPr>
              <a:t>ご相談ください</a:t>
            </a:r>
            <a:r>
              <a:rPr lang="ja-JP" altLang="ja-JP" sz="1200" dirty="0">
                <a:latin typeface="HG丸ｺﾞｼｯｸM-PRO" panose="020F0600000000000000" pitchFamily="50" charset="-128"/>
                <a:ea typeface="HG丸ｺﾞｼｯｸM-PRO" panose="020F0600000000000000" pitchFamily="50" charset="-128"/>
              </a:rPr>
              <a:t>。</a:t>
            </a:r>
            <a:endParaRPr kumimoji="1" lang="ja-JP" altLang="en-US" sz="1200" dirty="0"/>
          </a:p>
        </p:txBody>
      </p:sp>
      <p:grpSp>
        <p:nvGrpSpPr>
          <p:cNvPr id="15" name="グループ化 14"/>
          <p:cNvGrpSpPr/>
          <p:nvPr/>
        </p:nvGrpSpPr>
        <p:grpSpPr>
          <a:xfrm>
            <a:off x="37713" y="3249478"/>
            <a:ext cx="3999087" cy="451793"/>
            <a:chOff x="24066" y="332656"/>
            <a:chExt cx="3755846" cy="451793"/>
          </a:xfrm>
        </p:grpSpPr>
        <p:grpSp>
          <p:nvGrpSpPr>
            <p:cNvPr id="16" name="グループ化 15"/>
            <p:cNvGrpSpPr/>
            <p:nvPr/>
          </p:nvGrpSpPr>
          <p:grpSpPr>
            <a:xfrm>
              <a:off x="24066" y="332656"/>
              <a:ext cx="3672408" cy="438398"/>
              <a:chOff x="24066" y="332656"/>
              <a:chExt cx="3672408" cy="438398"/>
            </a:xfrm>
          </p:grpSpPr>
          <p:sp>
            <p:nvSpPr>
              <p:cNvPr id="18" name="正方形/長方形 17"/>
              <p:cNvSpPr/>
              <p:nvPr/>
            </p:nvSpPr>
            <p:spPr>
              <a:xfrm>
                <a:off x="35496" y="332656"/>
                <a:ext cx="648072" cy="432048"/>
              </a:xfrm>
              <a:prstGeom prst="rect">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rPr>
                  <a:t>Q5</a:t>
                </a:r>
                <a:endParaRPr kumimoji="1" lang="ja-JP" altLang="en-US"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endParaRPr>
              </a:p>
            </p:txBody>
          </p:sp>
          <p:cxnSp>
            <p:nvCxnSpPr>
              <p:cNvPr id="19" name="直線コネクタ 18"/>
              <p:cNvCxnSpPr/>
              <p:nvPr/>
            </p:nvCxnSpPr>
            <p:spPr>
              <a:xfrm>
                <a:off x="24066" y="771054"/>
                <a:ext cx="3672408" cy="0"/>
              </a:xfrm>
              <a:prstGeom prst="line">
                <a:avLst/>
              </a:prstGeom>
              <a:ln w="38100">
                <a:solidFill>
                  <a:srgbClr val="FF6600"/>
                </a:solidFill>
              </a:ln>
            </p:spPr>
            <p:style>
              <a:lnRef idx="1">
                <a:schemeClr val="accent1"/>
              </a:lnRef>
              <a:fillRef idx="0">
                <a:schemeClr val="accent1"/>
              </a:fillRef>
              <a:effectRef idx="0">
                <a:schemeClr val="accent1"/>
              </a:effectRef>
              <a:fontRef idx="minor">
                <a:schemeClr val="tx1"/>
              </a:fontRef>
            </p:style>
          </p:cxnSp>
        </p:grpSp>
        <p:sp>
          <p:nvSpPr>
            <p:cNvPr id="17" name="テキスト ボックス 16"/>
            <p:cNvSpPr txBox="1"/>
            <p:nvPr/>
          </p:nvSpPr>
          <p:spPr>
            <a:xfrm>
              <a:off x="683568" y="476672"/>
              <a:ext cx="3096344" cy="307777"/>
            </a:xfrm>
            <a:prstGeom prst="rect">
              <a:avLst/>
            </a:prstGeom>
            <a:noFill/>
          </p:spPr>
          <p:txBody>
            <a:bodyPr wrap="square" rtlCol="0">
              <a:spAutoFit/>
            </a:bodyPr>
            <a:lstStyle/>
            <a:p>
              <a:r>
                <a:rPr kumimoji="1" lang="ja-JP" altLang="en-US" sz="1400" b="1" dirty="0">
                  <a:solidFill>
                    <a:srgbClr val="002060"/>
                  </a:solidFill>
                  <a:latin typeface="HG丸ｺﾞｼｯｸM-PRO" panose="020F0600000000000000" pitchFamily="50" charset="-128"/>
                  <a:ea typeface="HG丸ｺﾞｼｯｸM-PRO" panose="020F0600000000000000" pitchFamily="50" charset="-128"/>
                </a:rPr>
                <a:t>行政の支援はありますか？</a:t>
              </a:r>
            </a:p>
          </p:txBody>
        </p:sp>
      </p:grpSp>
      <p:sp>
        <p:nvSpPr>
          <p:cNvPr id="20" name="テキスト ボックス 19"/>
          <p:cNvSpPr txBox="1"/>
          <p:nvPr/>
        </p:nvSpPr>
        <p:spPr>
          <a:xfrm>
            <a:off x="74216" y="3766676"/>
            <a:ext cx="4281760" cy="830997"/>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市町の中には、認知症カフェの設置や運営への助成などを行っているところがあります。また、専門職や認知症サポ－ターの紹介といった協力をしてもらえる場合がありますので、近くの市町にお問い合わせください。</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1" name="角丸四角形 20"/>
          <p:cNvSpPr/>
          <p:nvPr/>
        </p:nvSpPr>
        <p:spPr>
          <a:xfrm>
            <a:off x="74216" y="5830456"/>
            <a:ext cx="4065736" cy="782768"/>
          </a:xfrm>
          <a:prstGeom prst="roundRect">
            <a:avLst>
              <a:gd name="adj" fmla="val 0"/>
            </a:avLst>
          </a:prstGeom>
          <a:no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兵庫県 健康福祉部 健康局 健康増進課 認知症対策室</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電話：０７８ー３４１ー７７１１（内線</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2901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兵庫県ホームページ「認知症施策の総合的な推進」</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https://web.pref.hyogo.lg.jp/kf29/nintisyou.html</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2" name="図 21" descr="C:\Users\m094659\AppData\Local\Microsoft\Windows\Temporary Internet Files\Content.IE5\K6OVS90B\gi01a201308260600[1].png"/>
          <p:cNvPicPr/>
          <p:nvPr/>
        </p:nvPicPr>
        <p:blipFill rotWithShape="1">
          <a:blip r:embed="rId2" cstate="print">
            <a:extLst>
              <a:ext uri="{28A0092B-C50C-407E-A947-70E740481C1C}">
                <a14:useLocalDpi xmlns:a14="http://schemas.microsoft.com/office/drawing/2010/main" val="0"/>
              </a:ext>
            </a:extLst>
          </a:blip>
          <a:srcRect t="30459"/>
          <a:stretch/>
        </p:blipFill>
        <p:spPr bwMode="auto">
          <a:xfrm>
            <a:off x="7668344" y="5138863"/>
            <a:ext cx="1475656" cy="831370"/>
          </a:xfrm>
          <a:prstGeom prst="rect">
            <a:avLst/>
          </a:prstGeom>
          <a:solidFill>
            <a:schemeClr val="accent1">
              <a:alpha val="0"/>
            </a:schemeClr>
          </a:solidFill>
          <a:ln>
            <a:noFill/>
          </a:ln>
        </p:spPr>
      </p:pic>
      <p:sp>
        <p:nvSpPr>
          <p:cNvPr id="4" name="雲形吹き出し 3"/>
          <p:cNvSpPr/>
          <p:nvPr/>
        </p:nvSpPr>
        <p:spPr>
          <a:xfrm>
            <a:off x="6300192" y="155688"/>
            <a:ext cx="2664296" cy="825040"/>
          </a:xfrm>
          <a:prstGeom prst="cloudCallout">
            <a:avLst>
              <a:gd name="adj1" fmla="val -9870"/>
              <a:gd name="adj2" fmla="val 57936"/>
            </a:avLst>
          </a:prstGeom>
          <a:noFill/>
          <a:ln w="6350">
            <a:solidFill>
              <a:srgbClr val="FF66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a:p>
        </p:txBody>
      </p:sp>
      <p:sp>
        <p:nvSpPr>
          <p:cNvPr id="2" name="角丸四角形 1"/>
          <p:cNvSpPr/>
          <p:nvPr/>
        </p:nvSpPr>
        <p:spPr>
          <a:xfrm>
            <a:off x="197053" y="2627620"/>
            <a:ext cx="3672406" cy="51334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dirty="0"/>
              <a:t>認知症の人やその家族の個人情報やプライバシーの保護に十分注意しましょう。</a:t>
            </a:r>
          </a:p>
        </p:txBody>
      </p:sp>
      <p:sp>
        <p:nvSpPr>
          <p:cNvPr id="25" name="テキスト ボックス 24"/>
          <p:cNvSpPr txBox="1"/>
          <p:nvPr/>
        </p:nvSpPr>
        <p:spPr>
          <a:xfrm>
            <a:off x="105236" y="4586100"/>
            <a:ext cx="3340454" cy="946413"/>
          </a:xfrm>
          <a:prstGeom prst="rect">
            <a:avLst/>
          </a:prstGeom>
          <a:noFill/>
        </p:spPr>
        <p:txBody>
          <a:bodyPr wrap="square" rtlCol="0">
            <a:spAutoFit/>
          </a:bodyPr>
          <a:lstStyle/>
          <a:p>
            <a:r>
              <a:rPr lang="ja-JP" altLang="en-US" sz="1200" dirty="0"/>
              <a:t>　</a:t>
            </a:r>
            <a:r>
              <a:rPr lang="ja-JP" altLang="en-US" sz="1050" dirty="0"/>
              <a:t>また兵庫県では、商店・金融機関等に認知症サポーターを設置し、認知症への理解と対応に努める企業等の取組を支援しています。　　</a:t>
            </a:r>
            <a:endParaRPr lang="en-US" altLang="ja-JP" sz="1050" dirty="0"/>
          </a:p>
          <a:p>
            <a:r>
              <a:rPr lang="ja-JP" altLang="en-US" sz="1050" dirty="0"/>
              <a:t>　詳しくは県ホームページの</a:t>
            </a:r>
          </a:p>
          <a:p>
            <a:r>
              <a:rPr lang="ja-JP" altLang="en-US" sz="1050" dirty="0"/>
              <a:t>「ひょうご認知症サポート店（事業所等）」をご覧ください。</a:t>
            </a:r>
            <a:r>
              <a:rPr lang="ja-JP" altLang="en-US" sz="1200" dirty="0"/>
              <a:t>　</a:t>
            </a:r>
          </a:p>
        </p:txBody>
      </p:sp>
      <p:sp>
        <p:nvSpPr>
          <p:cNvPr id="26" name="テキスト ボックス 25"/>
          <p:cNvSpPr txBox="1"/>
          <p:nvPr/>
        </p:nvSpPr>
        <p:spPr>
          <a:xfrm>
            <a:off x="105236" y="5543295"/>
            <a:ext cx="4158923" cy="261610"/>
          </a:xfrm>
          <a:prstGeom prst="rect">
            <a:avLst/>
          </a:prstGeom>
          <a:noFill/>
        </p:spPr>
        <p:txBody>
          <a:bodyPr wrap="square" rtlCol="0">
            <a:spAutoFit/>
          </a:bodyPr>
          <a:lstStyle/>
          <a:p>
            <a:r>
              <a:rPr lang="en-US" altLang="ja-JP" sz="1100" dirty="0"/>
              <a:t>https://web.pref.hyogo.lg.jp/kf29/nintisyouniyasasiikigyou.html</a:t>
            </a: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5690" y="4497526"/>
            <a:ext cx="730573" cy="102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9884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p:cNvGrpSpPr/>
          <p:nvPr/>
        </p:nvGrpSpPr>
        <p:grpSpPr>
          <a:xfrm>
            <a:off x="24066" y="92791"/>
            <a:ext cx="3755846" cy="451793"/>
            <a:chOff x="24066" y="332656"/>
            <a:chExt cx="3755846" cy="451793"/>
          </a:xfrm>
        </p:grpSpPr>
        <p:grpSp>
          <p:nvGrpSpPr>
            <p:cNvPr id="6" name="グループ化 5"/>
            <p:cNvGrpSpPr/>
            <p:nvPr/>
          </p:nvGrpSpPr>
          <p:grpSpPr>
            <a:xfrm>
              <a:off x="24066" y="332656"/>
              <a:ext cx="3672408" cy="438398"/>
              <a:chOff x="24066" y="332656"/>
              <a:chExt cx="3672408" cy="438398"/>
            </a:xfrm>
          </p:grpSpPr>
          <p:sp>
            <p:nvSpPr>
              <p:cNvPr id="8" name="正方形/長方形 7"/>
              <p:cNvSpPr/>
              <p:nvPr/>
            </p:nvSpPr>
            <p:spPr>
              <a:xfrm>
                <a:off x="35496" y="332656"/>
                <a:ext cx="648072" cy="432048"/>
              </a:xfrm>
              <a:prstGeom prst="rect">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rPr>
                  <a:t>Q1</a:t>
                </a:r>
                <a:endParaRPr kumimoji="1" lang="ja-JP" altLang="en-US"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endParaRPr>
              </a:p>
            </p:txBody>
          </p:sp>
          <p:cxnSp>
            <p:nvCxnSpPr>
              <p:cNvPr id="9" name="直線コネクタ 8"/>
              <p:cNvCxnSpPr/>
              <p:nvPr/>
            </p:nvCxnSpPr>
            <p:spPr>
              <a:xfrm>
                <a:off x="24066" y="771054"/>
                <a:ext cx="3672408" cy="0"/>
              </a:xfrm>
              <a:prstGeom prst="line">
                <a:avLst/>
              </a:prstGeom>
              <a:ln w="38100">
                <a:solidFill>
                  <a:srgbClr val="FF6600"/>
                </a:solidFill>
              </a:ln>
            </p:spPr>
            <p:style>
              <a:lnRef idx="1">
                <a:schemeClr val="accent1"/>
              </a:lnRef>
              <a:fillRef idx="0">
                <a:schemeClr val="accent1"/>
              </a:fillRef>
              <a:effectRef idx="0">
                <a:schemeClr val="accent1"/>
              </a:effectRef>
              <a:fontRef idx="minor">
                <a:schemeClr val="tx1"/>
              </a:fontRef>
            </p:style>
          </p:cxnSp>
        </p:grpSp>
        <p:sp>
          <p:nvSpPr>
            <p:cNvPr id="7" name="テキスト ボックス 6"/>
            <p:cNvSpPr txBox="1"/>
            <p:nvPr/>
          </p:nvSpPr>
          <p:spPr>
            <a:xfrm>
              <a:off x="683568" y="476672"/>
              <a:ext cx="3096344" cy="307777"/>
            </a:xfrm>
            <a:prstGeom prst="rect">
              <a:avLst/>
            </a:prstGeom>
            <a:noFill/>
          </p:spPr>
          <p:txBody>
            <a:bodyPr wrap="square" rtlCol="0">
              <a:spAutoFit/>
            </a:bodyPr>
            <a:lstStyle/>
            <a:p>
              <a:r>
                <a:rPr kumimoji="1" lang="ja-JP" altLang="en-US" sz="1400" b="1" dirty="0">
                  <a:solidFill>
                    <a:srgbClr val="002060"/>
                  </a:solidFill>
                  <a:latin typeface="HG丸ｺﾞｼｯｸM-PRO" panose="020F0600000000000000" pitchFamily="50" charset="-128"/>
                  <a:ea typeface="HG丸ｺﾞｼｯｸM-PRO" panose="020F0600000000000000" pitchFamily="50" charset="-128"/>
                </a:rPr>
                <a:t>認知症カフェとは何ですか？</a:t>
              </a:r>
            </a:p>
          </p:txBody>
        </p:sp>
      </p:grpSp>
      <p:grpSp>
        <p:nvGrpSpPr>
          <p:cNvPr id="10" name="グループ化 9"/>
          <p:cNvGrpSpPr/>
          <p:nvPr/>
        </p:nvGrpSpPr>
        <p:grpSpPr>
          <a:xfrm>
            <a:off x="5004048" y="158010"/>
            <a:ext cx="4073190" cy="432056"/>
            <a:chOff x="24066" y="332656"/>
            <a:chExt cx="3755846" cy="451793"/>
          </a:xfrm>
        </p:grpSpPr>
        <p:grpSp>
          <p:nvGrpSpPr>
            <p:cNvPr id="11" name="グループ化 10"/>
            <p:cNvGrpSpPr/>
            <p:nvPr/>
          </p:nvGrpSpPr>
          <p:grpSpPr>
            <a:xfrm>
              <a:off x="24066" y="332656"/>
              <a:ext cx="3672408" cy="438398"/>
              <a:chOff x="24066" y="332656"/>
              <a:chExt cx="3672408" cy="438398"/>
            </a:xfrm>
          </p:grpSpPr>
          <p:sp>
            <p:nvSpPr>
              <p:cNvPr id="13" name="正方形/長方形 12"/>
              <p:cNvSpPr/>
              <p:nvPr/>
            </p:nvSpPr>
            <p:spPr>
              <a:xfrm>
                <a:off x="35496" y="332656"/>
                <a:ext cx="648072" cy="432048"/>
              </a:xfrm>
              <a:prstGeom prst="rect">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rPr>
                  <a:t>Q3</a:t>
                </a:r>
                <a:endParaRPr kumimoji="1" lang="ja-JP" altLang="en-US"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endParaRPr>
              </a:p>
            </p:txBody>
          </p:sp>
          <p:cxnSp>
            <p:nvCxnSpPr>
              <p:cNvPr id="14" name="直線コネクタ 13"/>
              <p:cNvCxnSpPr/>
              <p:nvPr/>
            </p:nvCxnSpPr>
            <p:spPr>
              <a:xfrm>
                <a:off x="24066" y="771054"/>
                <a:ext cx="3672408" cy="0"/>
              </a:xfrm>
              <a:prstGeom prst="line">
                <a:avLst/>
              </a:prstGeom>
              <a:ln w="38100">
                <a:solidFill>
                  <a:srgbClr val="FF6600"/>
                </a:solidFill>
              </a:ln>
            </p:spPr>
            <p:style>
              <a:lnRef idx="1">
                <a:schemeClr val="accent1"/>
              </a:lnRef>
              <a:fillRef idx="0">
                <a:schemeClr val="accent1"/>
              </a:fillRef>
              <a:effectRef idx="0">
                <a:schemeClr val="accent1"/>
              </a:effectRef>
              <a:fontRef idx="minor">
                <a:schemeClr val="tx1"/>
              </a:fontRef>
            </p:style>
          </p:cxnSp>
        </p:grpSp>
        <p:sp>
          <p:nvSpPr>
            <p:cNvPr id="12" name="テキスト ボックス 11"/>
            <p:cNvSpPr txBox="1"/>
            <p:nvPr/>
          </p:nvSpPr>
          <p:spPr>
            <a:xfrm>
              <a:off x="683568" y="476672"/>
              <a:ext cx="3096344" cy="307777"/>
            </a:xfrm>
            <a:prstGeom prst="rect">
              <a:avLst/>
            </a:prstGeom>
            <a:noFill/>
          </p:spPr>
          <p:txBody>
            <a:bodyPr wrap="square" rtlCol="0">
              <a:spAutoFit/>
            </a:bodyPr>
            <a:lstStyle/>
            <a:p>
              <a:r>
                <a:rPr kumimoji="1" lang="ja-JP" altLang="en-US" sz="1400" b="1" dirty="0">
                  <a:solidFill>
                    <a:srgbClr val="002060"/>
                  </a:solidFill>
                  <a:latin typeface="HG丸ｺﾞｼｯｸM-PRO" panose="020F0600000000000000" pitchFamily="50" charset="-128"/>
                  <a:ea typeface="HG丸ｺﾞｼｯｸM-PRO" panose="020F0600000000000000" pitchFamily="50" charset="-128"/>
                </a:rPr>
                <a:t>認知症カフェの特徴は何ですか？</a:t>
              </a:r>
            </a:p>
          </p:txBody>
        </p:sp>
      </p:grpSp>
      <p:sp>
        <p:nvSpPr>
          <p:cNvPr id="15" name="テキスト ボックス 14"/>
          <p:cNvSpPr txBox="1"/>
          <p:nvPr/>
        </p:nvSpPr>
        <p:spPr>
          <a:xfrm>
            <a:off x="46926" y="532173"/>
            <a:ext cx="4080452" cy="1569660"/>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a:t>
            </a:r>
            <a:r>
              <a:rPr lang="ja-JP" altLang="ja-JP" sz="1200" dirty="0">
                <a:latin typeface="HG丸ｺﾞｼｯｸM-PRO" panose="020F0600000000000000" pitchFamily="50" charset="-128"/>
                <a:ea typeface="HG丸ｺﾞｼｯｸM-PRO" panose="020F0600000000000000" pitchFamily="50" charset="-128"/>
              </a:rPr>
              <a:t>認知症カフェは、</a:t>
            </a:r>
            <a:r>
              <a:rPr lang="ja-JP" altLang="ja-JP" sz="1200" dirty="0">
                <a:solidFill>
                  <a:schemeClr val="tx2"/>
                </a:solidFill>
                <a:latin typeface="HG丸ｺﾞｼｯｸM-PRO" panose="020F0600000000000000" pitchFamily="50" charset="-128"/>
                <a:ea typeface="HG丸ｺﾞｼｯｸM-PRO" panose="020F0600000000000000" pitchFamily="50" charset="-128"/>
              </a:rPr>
              <a:t>認知症の人やその家族</a:t>
            </a:r>
            <a:r>
              <a:rPr lang="ja-JP" altLang="en-US" sz="1200" dirty="0">
                <a:latin typeface="HG丸ｺﾞｼｯｸM-PRO" panose="020F0600000000000000" pitchFamily="50" charset="-128"/>
                <a:ea typeface="HG丸ｺﾞｼｯｸM-PRO" panose="020F0600000000000000" pitchFamily="50" charset="-128"/>
              </a:rPr>
              <a:t>、医療や介護の</a:t>
            </a:r>
            <a:r>
              <a:rPr lang="ja-JP" altLang="en-US" sz="1200" dirty="0">
                <a:solidFill>
                  <a:schemeClr val="tx2"/>
                </a:solidFill>
                <a:latin typeface="HG丸ｺﾞｼｯｸM-PRO" panose="020F0600000000000000" pitchFamily="50" charset="-128"/>
                <a:ea typeface="HG丸ｺﾞｼｯｸM-PRO" panose="020F0600000000000000" pitchFamily="50" charset="-128"/>
              </a:rPr>
              <a:t>専門職</a:t>
            </a:r>
            <a:r>
              <a:rPr lang="ja-JP" altLang="en-US" sz="1200" dirty="0">
                <a:latin typeface="HG丸ｺﾞｼｯｸM-PRO" panose="020F0600000000000000" pitchFamily="50" charset="-128"/>
                <a:ea typeface="HG丸ｺﾞｼｯｸM-PRO" panose="020F0600000000000000" pitchFamily="50" charset="-128"/>
              </a:rPr>
              <a:t>、</a:t>
            </a:r>
            <a:r>
              <a:rPr lang="ja-JP" altLang="en-US" sz="1200" dirty="0">
                <a:solidFill>
                  <a:schemeClr val="tx2"/>
                </a:solidFill>
                <a:latin typeface="HG丸ｺﾞｼｯｸM-PRO" panose="020F0600000000000000" pitchFamily="50" charset="-128"/>
                <a:ea typeface="HG丸ｺﾞｼｯｸM-PRO" panose="020F0600000000000000" pitchFamily="50" charset="-128"/>
              </a:rPr>
              <a:t>地域の人</a:t>
            </a:r>
            <a:r>
              <a:rPr lang="ja-JP" altLang="en-US" sz="1200" dirty="0">
                <a:latin typeface="HG丸ｺﾞｼｯｸM-PRO" panose="020F0600000000000000" pitchFamily="50" charset="-128"/>
                <a:ea typeface="HG丸ｺﾞｼｯｸM-PRO" panose="020F0600000000000000" pitchFamily="50" charset="-128"/>
              </a:rPr>
              <a:t>など、誰もが気軽に参加できる「つどいの場」であり、認知症の人やその家族が相談ができ、</a:t>
            </a:r>
            <a:r>
              <a:rPr lang="ja-JP" altLang="en-US" sz="1200" dirty="0">
                <a:solidFill>
                  <a:srgbClr val="FF6600"/>
                </a:solidFill>
                <a:latin typeface="HG丸ｺﾞｼｯｸM-PRO" panose="020F0600000000000000" pitchFamily="50" charset="-128"/>
                <a:ea typeface="HG丸ｺﾞｼｯｸM-PRO" panose="020F0600000000000000" pitchFamily="50" charset="-128"/>
              </a:rPr>
              <a:t>安心して過ごせる「地域の居場所」</a:t>
            </a:r>
            <a:r>
              <a:rPr lang="ja-JP" altLang="ja-JP" sz="1200" dirty="0">
                <a:latin typeface="HG丸ｺﾞｼｯｸM-PRO" panose="020F0600000000000000" pitchFamily="50" charset="-128"/>
                <a:ea typeface="HG丸ｺﾞｼｯｸM-PRO" panose="020F0600000000000000" pitchFamily="50" charset="-128"/>
              </a:rPr>
              <a:t>です。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ja-JP" altLang="ja-JP" sz="1200" dirty="0">
                <a:latin typeface="HG丸ｺﾞｼｯｸM-PRO" panose="020F0600000000000000" pitchFamily="50" charset="-128"/>
                <a:ea typeface="HG丸ｺﾞｼｯｸM-PRO" panose="020F0600000000000000" pitchFamily="50" charset="-128"/>
              </a:rPr>
              <a:t>活動</a:t>
            </a:r>
            <a:r>
              <a:rPr lang="ja-JP" altLang="en-US" sz="1200" dirty="0">
                <a:latin typeface="HG丸ｺﾞｼｯｸM-PRO" panose="020F0600000000000000" pitchFamily="50" charset="-128"/>
                <a:ea typeface="HG丸ｺﾞｼｯｸM-PRO" panose="020F0600000000000000" pitchFamily="50" charset="-128"/>
              </a:rPr>
              <a:t>の</a:t>
            </a:r>
            <a:r>
              <a:rPr lang="ja-JP" altLang="ja-JP" sz="1200" dirty="0">
                <a:latin typeface="HG丸ｺﾞｼｯｸM-PRO" panose="020F0600000000000000" pitchFamily="50" charset="-128"/>
                <a:ea typeface="HG丸ｺﾞｼｯｸM-PRO" panose="020F0600000000000000" pitchFamily="50" charset="-128"/>
              </a:rPr>
              <a:t>内容は様々で</a:t>
            </a:r>
            <a:r>
              <a:rPr lang="ja-JP" altLang="en-US" sz="1200" dirty="0">
                <a:latin typeface="HG丸ｺﾞｼｯｸM-PRO" panose="020F0600000000000000" pitchFamily="50" charset="-128"/>
                <a:ea typeface="HG丸ｺﾞｼｯｸM-PRO" panose="020F0600000000000000" pitchFamily="50" charset="-128"/>
              </a:rPr>
              <a:t>すが、</a:t>
            </a:r>
            <a:r>
              <a:rPr lang="ja-JP" altLang="ja-JP" sz="1200" dirty="0">
                <a:latin typeface="HG丸ｺﾞｼｯｸM-PRO" panose="020F0600000000000000" pitchFamily="50" charset="-128"/>
                <a:ea typeface="HG丸ｺﾞｼｯｸM-PRO" panose="020F0600000000000000" pitchFamily="50" charset="-128"/>
              </a:rPr>
              <a:t>一般には、</a:t>
            </a:r>
            <a:r>
              <a:rPr lang="ja-JP" altLang="en-US" sz="1200" dirty="0">
                <a:latin typeface="HG丸ｺﾞｼｯｸM-PRO" panose="020F0600000000000000" pitchFamily="50" charset="-128"/>
                <a:ea typeface="HG丸ｺﾞｼｯｸM-PRO" panose="020F0600000000000000" pitchFamily="50" charset="-128"/>
              </a:rPr>
              <a:t>認知症の人やその家族同士が情報交換したり、医療や介護の</a:t>
            </a:r>
            <a:r>
              <a:rPr lang="ja-JP" altLang="ja-JP" sz="1200" dirty="0">
                <a:latin typeface="HG丸ｺﾞｼｯｸM-PRO" panose="020F0600000000000000" pitchFamily="50" charset="-128"/>
                <a:ea typeface="HG丸ｺﾞｼｯｸM-PRO" panose="020F0600000000000000" pitchFamily="50" charset="-128"/>
              </a:rPr>
              <a:t>専門</a:t>
            </a:r>
            <a:r>
              <a:rPr lang="ja-JP" altLang="en-US" sz="1200" dirty="0">
                <a:latin typeface="HG丸ｺﾞｼｯｸM-PRO" panose="020F0600000000000000" pitchFamily="50" charset="-128"/>
                <a:ea typeface="HG丸ｺﾞｼｯｸM-PRO" panose="020F0600000000000000" pitchFamily="50" charset="-128"/>
              </a:rPr>
              <a:t>職に相談をしたり、</a:t>
            </a:r>
            <a:r>
              <a:rPr lang="ja-JP" altLang="ja-JP" sz="1200" dirty="0">
                <a:latin typeface="HG丸ｺﾞｼｯｸM-PRO" panose="020F0600000000000000" pitchFamily="50" charset="-128"/>
                <a:ea typeface="HG丸ｺﾞｼｯｸM-PRO" panose="020F0600000000000000" pitchFamily="50" charset="-128"/>
              </a:rPr>
              <a:t>地域</a:t>
            </a:r>
            <a:r>
              <a:rPr lang="ja-JP" altLang="en-US" sz="1200" dirty="0">
                <a:latin typeface="HG丸ｺﾞｼｯｸM-PRO" panose="020F0600000000000000" pitchFamily="50" charset="-128"/>
                <a:ea typeface="HG丸ｺﾞｼｯｸM-PRO" panose="020F0600000000000000" pitchFamily="50" charset="-128"/>
              </a:rPr>
              <a:t>の人</a:t>
            </a:r>
            <a:r>
              <a:rPr lang="ja-JP" altLang="ja-JP" sz="1200" dirty="0">
                <a:latin typeface="HG丸ｺﾞｼｯｸM-PRO" panose="020F0600000000000000" pitchFamily="50" charset="-128"/>
                <a:ea typeface="HG丸ｺﾞｼｯｸM-PRO" panose="020F0600000000000000" pitchFamily="50" charset="-128"/>
              </a:rPr>
              <a:t>と交流したりします。</a:t>
            </a:r>
            <a:r>
              <a:rPr lang="ja-JP" altLang="en-US" sz="1200" dirty="0">
                <a:latin typeface="HG丸ｺﾞｼｯｸM-PRO" panose="020F0600000000000000" pitchFamily="50" charset="-128"/>
                <a:ea typeface="HG丸ｺﾞｼｯｸM-PRO" panose="020F0600000000000000" pitchFamily="50" charset="-128"/>
              </a:rPr>
              <a:t>体操、手工芸や園芸療法な</a:t>
            </a:r>
            <a:r>
              <a:rPr lang="ja-JP" altLang="ja-JP" sz="1200" dirty="0">
                <a:latin typeface="HG丸ｺﾞｼｯｸM-PRO" panose="020F0600000000000000" pitchFamily="50" charset="-128"/>
                <a:ea typeface="HG丸ｺﾞｼｯｸM-PRO" panose="020F0600000000000000" pitchFamily="50" charset="-128"/>
              </a:rPr>
              <a:t>ど</a:t>
            </a:r>
            <a:r>
              <a:rPr lang="ja-JP" altLang="en-US" sz="1200" dirty="0">
                <a:latin typeface="HG丸ｺﾞｼｯｸM-PRO" panose="020F0600000000000000" pitchFamily="50" charset="-128"/>
                <a:ea typeface="HG丸ｺﾞｼｯｸM-PRO" panose="020F0600000000000000" pitchFamily="50" charset="-128"/>
              </a:rPr>
              <a:t>が</a:t>
            </a:r>
            <a:r>
              <a:rPr lang="ja-JP" altLang="ja-JP" sz="1200" dirty="0">
                <a:latin typeface="HG丸ｺﾞｼｯｸM-PRO" panose="020F0600000000000000" pitchFamily="50" charset="-128"/>
                <a:ea typeface="HG丸ｺﾞｼｯｸM-PRO" panose="020F0600000000000000" pitchFamily="50" charset="-128"/>
              </a:rPr>
              <a:t>行われてい</a:t>
            </a:r>
            <a:r>
              <a:rPr lang="ja-JP" altLang="en-US" sz="1200" dirty="0">
                <a:latin typeface="HG丸ｺﾞｼｯｸM-PRO" panose="020F0600000000000000" pitchFamily="50" charset="-128"/>
                <a:ea typeface="HG丸ｺﾞｼｯｸM-PRO" panose="020F0600000000000000" pitchFamily="50" charset="-128"/>
              </a:rPr>
              <a:t>るところもあります</a:t>
            </a:r>
            <a:r>
              <a:rPr lang="ja-JP" altLang="ja-JP" sz="1200" dirty="0">
                <a:latin typeface="HG丸ｺﾞｼｯｸM-PRO" panose="020F0600000000000000" pitchFamily="50" charset="-128"/>
                <a:ea typeface="HG丸ｺﾞｼｯｸM-PRO" panose="020F0600000000000000" pitchFamily="50" charset="-128"/>
              </a:rPr>
              <a:t>。</a:t>
            </a:r>
            <a:endParaRPr kumimoji="1" lang="ja-JP" altLang="en-US" sz="1200" dirty="0"/>
          </a:p>
        </p:txBody>
      </p:sp>
      <p:grpSp>
        <p:nvGrpSpPr>
          <p:cNvPr id="16" name="グループ化 15"/>
          <p:cNvGrpSpPr/>
          <p:nvPr/>
        </p:nvGrpSpPr>
        <p:grpSpPr>
          <a:xfrm>
            <a:off x="35496" y="2284866"/>
            <a:ext cx="3755846" cy="451793"/>
            <a:chOff x="24066" y="332656"/>
            <a:chExt cx="3755846" cy="451793"/>
          </a:xfrm>
        </p:grpSpPr>
        <p:grpSp>
          <p:nvGrpSpPr>
            <p:cNvPr id="17" name="グループ化 16"/>
            <p:cNvGrpSpPr/>
            <p:nvPr/>
          </p:nvGrpSpPr>
          <p:grpSpPr>
            <a:xfrm>
              <a:off x="24066" y="332656"/>
              <a:ext cx="3672408" cy="438398"/>
              <a:chOff x="24066" y="332656"/>
              <a:chExt cx="3672408" cy="438398"/>
            </a:xfrm>
          </p:grpSpPr>
          <p:sp>
            <p:nvSpPr>
              <p:cNvPr id="19" name="正方形/長方形 18"/>
              <p:cNvSpPr/>
              <p:nvPr/>
            </p:nvSpPr>
            <p:spPr>
              <a:xfrm>
                <a:off x="35496" y="332656"/>
                <a:ext cx="648072" cy="432048"/>
              </a:xfrm>
              <a:prstGeom prst="rect">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rPr>
                  <a:t>Q2</a:t>
                </a:r>
                <a:endParaRPr kumimoji="1" lang="ja-JP" altLang="en-US" sz="2400" b="1" dirty="0">
                  <a:solidFill>
                    <a:schemeClr val="bg1"/>
                  </a:solidFill>
                  <a:latin typeface="Broadway" panose="04040905080B02020502" pitchFamily="82" charset="0"/>
                  <a:ea typeface="メイリオ" panose="020B0604030504040204" pitchFamily="50" charset="-128"/>
                  <a:cs typeface="メイリオ" panose="020B0604030504040204" pitchFamily="50" charset="-128"/>
                </a:endParaRPr>
              </a:p>
            </p:txBody>
          </p:sp>
          <p:cxnSp>
            <p:nvCxnSpPr>
              <p:cNvPr id="20" name="直線コネクタ 19"/>
              <p:cNvCxnSpPr/>
              <p:nvPr/>
            </p:nvCxnSpPr>
            <p:spPr>
              <a:xfrm>
                <a:off x="24066" y="771054"/>
                <a:ext cx="3672408" cy="0"/>
              </a:xfrm>
              <a:prstGeom prst="line">
                <a:avLst/>
              </a:prstGeom>
              <a:ln w="38100">
                <a:solidFill>
                  <a:srgbClr val="FF6600"/>
                </a:solidFill>
              </a:ln>
            </p:spPr>
            <p:style>
              <a:lnRef idx="1">
                <a:schemeClr val="accent1"/>
              </a:lnRef>
              <a:fillRef idx="0">
                <a:schemeClr val="accent1"/>
              </a:fillRef>
              <a:effectRef idx="0">
                <a:schemeClr val="accent1"/>
              </a:effectRef>
              <a:fontRef idx="minor">
                <a:schemeClr val="tx1"/>
              </a:fontRef>
            </p:style>
          </p:cxnSp>
        </p:grpSp>
        <p:sp>
          <p:nvSpPr>
            <p:cNvPr id="18" name="テキスト ボックス 17"/>
            <p:cNvSpPr txBox="1"/>
            <p:nvPr/>
          </p:nvSpPr>
          <p:spPr>
            <a:xfrm>
              <a:off x="683568" y="476672"/>
              <a:ext cx="3096344" cy="307777"/>
            </a:xfrm>
            <a:prstGeom prst="rect">
              <a:avLst/>
            </a:prstGeom>
            <a:noFill/>
          </p:spPr>
          <p:txBody>
            <a:bodyPr wrap="square" rtlCol="0">
              <a:spAutoFit/>
            </a:bodyPr>
            <a:lstStyle/>
            <a:p>
              <a:r>
                <a:rPr kumimoji="1" lang="ja-JP" altLang="en-US" sz="1400" b="1" dirty="0">
                  <a:solidFill>
                    <a:srgbClr val="002060"/>
                  </a:solidFill>
                  <a:latin typeface="HG丸ｺﾞｼｯｸM-PRO" panose="020F0600000000000000" pitchFamily="50" charset="-128"/>
                  <a:ea typeface="HG丸ｺﾞｼｯｸM-PRO" panose="020F0600000000000000" pitchFamily="50" charset="-128"/>
                </a:rPr>
                <a:t>どのように運営されていますか？</a:t>
              </a:r>
            </a:p>
          </p:txBody>
        </p:sp>
      </p:grpSp>
      <p:sp>
        <p:nvSpPr>
          <p:cNvPr id="21" name="テキスト ボックス 20"/>
          <p:cNvSpPr txBox="1"/>
          <p:nvPr/>
        </p:nvSpPr>
        <p:spPr>
          <a:xfrm>
            <a:off x="-10119" y="2716914"/>
            <a:ext cx="4392488" cy="4154984"/>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a:t>
            </a:r>
            <a:r>
              <a:rPr lang="ja-JP" altLang="ja-JP" sz="1200" dirty="0">
                <a:latin typeface="HG丸ｺﾞｼｯｸM-PRO" panose="020F0600000000000000" pitchFamily="50" charset="-128"/>
                <a:ea typeface="HG丸ｺﾞｼｯｸM-PRO" panose="020F0600000000000000" pitchFamily="50" charset="-128"/>
              </a:rPr>
              <a:t>認知症カフェは、</a:t>
            </a:r>
            <a:r>
              <a:rPr lang="ja-JP" altLang="en-US" sz="1200" dirty="0">
                <a:latin typeface="HG丸ｺﾞｼｯｸM-PRO" panose="020F0600000000000000" pitchFamily="50" charset="-128"/>
                <a:ea typeface="HG丸ｺﾞｼｯｸM-PRO" panose="020F0600000000000000" pitchFamily="50" charset="-128"/>
              </a:rPr>
              <a:t>公的な制度に基づくものではありません。市町や地域包括支援センター、社会福祉協議会、医療機関や介護事業所、</a:t>
            </a:r>
            <a:r>
              <a:rPr lang="ja-JP" altLang="ja-JP" sz="1200" dirty="0">
                <a:latin typeface="HG丸ｺﾞｼｯｸM-PRO" panose="020F0600000000000000" pitchFamily="50" charset="-128"/>
                <a:ea typeface="HG丸ｺﾞｼｯｸM-PRO" panose="020F0600000000000000" pitchFamily="50" charset="-128"/>
              </a:rPr>
              <a:t>ＮＰＯ</a:t>
            </a:r>
            <a:r>
              <a:rPr lang="ja-JP" altLang="en-US" sz="1200" dirty="0">
                <a:latin typeface="HG丸ｺﾞｼｯｸM-PRO" panose="020F0600000000000000" pitchFamily="50" charset="-128"/>
                <a:ea typeface="HG丸ｺﾞｼｯｸM-PRO" panose="020F0600000000000000" pitchFamily="50" charset="-128"/>
              </a:rPr>
              <a:t>法人</a:t>
            </a:r>
            <a:r>
              <a:rPr lang="ja-JP"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当事者団体、さらには喫茶店など、</a:t>
            </a:r>
            <a:r>
              <a:rPr lang="ja-JP" altLang="ja-JP" sz="1200" dirty="0">
                <a:latin typeface="HG丸ｺﾞｼｯｸM-PRO" panose="020F0600000000000000" pitchFamily="50" charset="-128"/>
                <a:ea typeface="HG丸ｺﾞｼｯｸM-PRO" panose="020F0600000000000000" pitchFamily="50" charset="-128"/>
              </a:rPr>
              <a:t>様々な</a:t>
            </a:r>
            <a:r>
              <a:rPr lang="ja-JP" altLang="en-US" sz="1200" dirty="0">
                <a:latin typeface="HG丸ｺﾞｼｯｸM-PRO" panose="020F0600000000000000" pitchFamily="50" charset="-128"/>
                <a:ea typeface="HG丸ｺﾞｼｯｸM-PRO" panose="020F0600000000000000" pitchFamily="50" charset="-128"/>
              </a:rPr>
              <a:t>主体により取組が広がっています。兵庫県の調査では、令和</a:t>
            </a:r>
            <a:r>
              <a:rPr lang="en-US" altLang="ja-JP" sz="1200" dirty="0">
                <a:latin typeface="HG丸ｺﾞｼｯｸM-PRO" panose="020F0600000000000000" pitchFamily="50" charset="-128"/>
                <a:ea typeface="HG丸ｺﾞｼｯｸM-PRO" panose="020F0600000000000000" pitchFamily="50" charset="-128"/>
              </a:rPr>
              <a:t>3</a:t>
            </a:r>
            <a:r>
              <a:rPr lang="ja-JP" altLang="en-US" sz="1200" dirty="0">
                <a:latin typeface="HG丸ｺﾞｼｯｸM-PRO" panose="020F0600000000000000" pitchFamily="50" charset="-128"/>
                <a:ea typeface="HG丸ｺﾞｼｯｸM-PRO" panose="020F0600000000000000" pitchFamily="50" charset="-128"/>
              </a:rPr>
              <a:t>年</a:t>
            </a:r>
            <a:r>
              <a:rPr lang="en-US" altLang="ja-JP" sz="1200" dirty="0">
                <a:latin typeface="HG丸ｺﾞｼｯｸM-PRO" panose="020F0600000000000000" pitchFamily="50" charset="-128"/>
                <a:ea typeface="HG丸ｺﾞｼｯｸM-PRO" panose="020F0600000000000000" pitchFamily="50" charset="-128"/>
              </a:rPr>
              <a:t>9</a:t>
            </a:r>
            <a:r>
              <a:rPr lang="ja-JP" altLang="en-US" sz="1200" dirty="0">
                <a:latin typeface="HG丸ｺﾞｼｯｸM-PRO" panose="020F0600000000000000" pitchFamily="50" charset="-128"/>
                <a:ea typeface="HG丸ｺﾞｼｯｸM-PRO" panose="020F0600000000000000" pitchFamily="50" charset="-128"/>
              </a:rPr>
              <a:t>月現在で県内４１市町に</a:t>
            </a:r>
            <a:r>
              <a:rPr lang="ja-JP" altLang="en-US" sz="1200" u="sng" dirty="0">
                <a:latin typeface="HG丸ｺﾞｼｯｸM-PRO" panose="020F0600000000000000" pitchFamily="50" charset="-128"/>
                <a:ea typeface="HG丸ｺﾞｼｯｸM-PRO" panose="020F0600000000000000" pitchFamily="50" charset="-128"/>
              </a:rPr>
              <a:t>３</a:t>
            </a:r>
            <a:r>
              <a:rPr lang="en-US" altLang="ja-JP" sz="1200" u="sng" dirty="0">
                <a:latin typeface="HG丸ｺﾞｼｯｸM-PRO" panose="020F0600000000000000" pitchFamily="50" charset="-128"/>
                <a:ea typeface="HG丸ｺﾞｼｯｸM-PRO" panose="020F0600000000000000" pitchFamily="50" charset="-128"/>
              </a:rPr>
              <a:t>46</a:t>
            </a:r>
            <a:r>
              <a:rPr lang="ja-JP" altLang="en-US" sz="1200" u="sng" dirty="0">
                <a:latin typeface="HG丸ｺﾞｼｯｸM-PRO" panose="020F0600000000000000" pitchFamily="50" charset="-128"/>
                <a:ea typeface="HG丸ｺﾞｼｯｸM-PRO" panose="020F0600000000000000" pitchFamily="50" charset="-128"/>
              </a:rPr>
              <a:t>か所</a:t>
            </a:r>
            <a:r>
              <a:rPr lang="ja-JP" altLang="en-US" sz="1200" dirty="0">
                <a:latin typeface="HG丸ｺﾞｼｯｸM-PRO" panose="020F0600000000000000" pitchFamily="50" charset="-128"/>
                <a:ea typeface="HG丸ｺﾞｼｯｸM-PRO" panose="020F0600000000000000" pitchFamily="50" charset="-128"/>
              </a:rPr>
              <a:t>が設置されています。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solidFill>
                  <a:srgbClr val="FF6600"/>
                </a:solidFill>
                <a:latin typeface="HG丸ｺﾞｼｯｸM-PRO" panose="020F0600000000000000" pitchFamily="50" charset="-128"/>
                <a:ea typeface="HG丸ｺﾞｼｯｸM-PRO" panose="020F0600000000000000" pitchFamily="50" charset="-128"/>
              </a:rPr>
              <a:t>　</a:t>
            </a:r>
            <a:endParaRPr lang="en-US" altLang="ja-JP" sz="1200" dirty="0">
              <a:solidFill>
                <a:srgbClr val="FF6600"/>
              </a:solidFill>
              <a:latin typeface="HG丸ｺﾞｼｯｸM-PRO" panose="020F0600000000000000" pitchFamily="50" charset="-128"/>
              <a:ea typeface="HG丸ｺﾞｼｯｸM-PRO" panose="020F0600000000000000" pitchFamily="50" charset="-128"/>
            </a:endParaRPr>
          </a:p>
          <a:p>
            <a:r>
              <a:rPr lang="ja-JP" altLang="en-US" sz="1200" dirty="0">
                <a:solidFill>
                  <a:srgbClr val="FF6600"/>
                </a:solidFill>
                <a:latin typeface="HG丸ｺﾞｼｯｸM-PRO" panose="020F0600000000000000" pitchFamily="50" charset="-128"/>
                <a:ea typeface="HG丸ｺﾞｼｯｸM-PRO" panose="020F0600000000000000" pitchFamily="50" charset="-128"/>
              </a:rPr>
              <a:t>　</a:t>
            </a:r>
            <a:r>
              <a:rPr lang="en-US" altLang="ja-JP" sz="1200" dirty="0">
                <a:solidFill>
                  <a:srgbClr val="FF6600"/>
                </a:solidFill>
                <a:latin typeface="HG丸ｺﾞｼｯｸM-PRO" panose="020F0600000000000000" pitchFamily="50" charset="-128"/>
                <a:ea typeface="HG丸ｺﾞｼｯｸM-PRO" panose="020F0600000000000000" pitchFamily="50" charset="-128"/>
              </a:rPr>
              <a:t>※</a:t>
            </a:r>
            <a:r>
              <a:rPr lang="ja-JP" altLang="en-US" sz="1200" dirty="0">
                <a:solidFill>
                  <a:srgbClr val="FF6600"/>
                </a:solidFill>
                <a:latin typeface="HG丸ｺﾞｼｯｸM-PRO" panose="020F0600000000000000" pitchFamily="50" charset="-128"/>
                <a:ea typeface="HG丸ｺﾞｼｯｸM-PRO" panose="020F0600000000000000" pitchFamily="50" charset="-128"/>
              </a:rPr>
              <a:t>兵庫県ホームページに一覧表</a:t>
            </a:r>
            <a:r>
              <a:rPr lang="en-US" altLang="ja-JP" sz="1200" dirty="0">
                <a:solidFill>
                  <a:srgbClr val="FF6600"/>
                </a:solidFill>
                <a:latin typeface="HG丸ｺﾞｼｯｸM-PRO" panose="020F0600000000000000" pitchFamily="50" charset="-128"/>
                <a:ea typeface="HG丸ｺﾞｼｯｸM-PRO" panose="020F0600000000000000" pitchFamily="50" charset="-128"/>
              </a:rPr>
              <a:t>(</a:t>
            </a:r>
            <a:r>
              <a:rPr lang="ja-JP" altLang="en-US" sz="1200" dirty="0">
                <a:solidFill>
                  <a:srgbClr val="FF6600"/>
                </a:solidFill>
                <a:latin typeface="HG丸ｺﾞｼｯｸM-PRO" panose="020F0600000000000000" pitchFamily="50" charset="-128"/>
                <a:ea typeface="HG丸ｺﾞｼｯｸM-PRO" panose="020F0600000000000000" pitchFamily="50" charset="-128"/>
              </a:rPr>
              <a:t>一部除く）掲載</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https://web.pref.hyogo.lg.jp/kf29/nintisyocafe.html</a:t>
            </a:r>
          </a:p>
          <a:p>
            <a:r>
              <a:rPr lang="ja-JP" altLang="en-US" sz="1200" dirty="0">
                <a:latin typeface="HG丸ｺﾞｼｯｸM-PRO" panose="020F0600000000000000" pitchFamily="50" charset="-128"/>
                <a:ea typeface="HG丸ｺﾞｼｯｸM-PRO" panose="020F0600000000000000" pitchFamily="50" charset="-128"/>
              </a:rPr>
              <a:t>  </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認知症カフェを運営するためには、活動場所、運営資金、支援人材が必要です。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活動場所としては、地域包括支援センター、介護事業所や医療機関の一室、公民館や集会所、民家や店舗などが活用されています。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運営資金としては、利用者負担（飲食物の実費など）、法人などの自己資金、行政や財団からの助成金などが充てられています。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支援人材としては、医療や介護の専門職だけでなく、認知症サポーター、ボランティア、民生委員なども参加しています。このほか、</a:t>
            </a:r>
            <a:r>
              <a:rPr lang="ja-JP" altLang="ja-JP" sz="1200" dirty="0">
                <a:latin typeface="HG丸ｺﾞｼｯｸM-PRO" panose="020F0600000000000000" pitchFamily="50" charset="-128"/>
                <a:ea typeface="HG丸ｺﾞｼｯｸM-PRO" panose="020F0600000000000000" pitchFamily="50" charset="-128"/>
              </a:rPr>
              <a:t>開催頻度は、週１回</a:t>
            </a:r>
            <a:r>
              <a:rPr lang="ja-JP" altLang="en-US" sz="1200" dirty="0">
                <a:latin typeface="HG丸ｺﾞｼｯｸM-PRO" panose="020F0600000000000000" pitchFamily="50" charset="-128"/>
                <a:ea typeface="HG丸ｺﾞｼｯｸM-PRO" panose="020F0600000000000000" pitchFamily="50" charset="-128"/>
              </a:rPr>
              <a:t>、月２回、</a:t>
            </a:r>
            <a:r>
              <a:rPr lang="ja-JP" altLang="ja-JP" sz="1200" dirty="0">
                <a:latin typeface="HG丸ｺﾞｼｯｸM-PRO" panose="020F0600000000000000" pitchFamily="50" charset="-128"/>
                <a:ea typeface="HG丸ｺﾞｼｯｸM-PRO" panose="020F0600000000000000" pitchFamily="50" charset="-128"/>
              </a:rPr>
              <a:t>月１回</a:t>
            </a:r>
            <a:r>
              <a:rPr lang="ja-JP" altLang="en-US" sz="1200" dirty="0">
                <a:latin typeface="HG丸ｺﾞｼｯｸM-PRO" panose="020F0600000000000000" pitchFamily="50" charset="-128"/>
                <a:ea typeface="HG丸ｺﾞｼｯｸM-PRO" panose="020F0600000000000000" pitchFamily="50" charset="-128"/>
              </a:rPr>
              <a:t>などそれぞれのカフェによって異なります。</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8" name="テキスト ボックス 27"/>
          <p:cNvSpPr txBox="1"/>
          <p:nvPr/>
        </p:nvSpPr>
        <p:spPr>
          <a:xfrm>
            <a:off x="4932042" y="746564"/>
            <a:ext cx="4145196" cy="2123658"/>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a:t>
            </a:r>
            <a:r>
              <a:rPr lang="ja-JP" altLang="ja-JP" sz="1200" dirty="0">
                <a:latin typeface="HG丸ｺﾞｼｯｸM-PRO" panose="020F0600000000000000" pitchFamily="50" charset="-128"/>
                <a:ea typeface="HG丸ｺﾞｼｯｸM-PRO" panose="020F0600000000000000" pitchFamily="50" charset="-128"/>
              </a:rPr>
              <a:t>認知症カフェ</a:t>
            </a:r>
            <a:r>
              <a:rPr lang="ja-JP" altLang="en-US" sz="1200" dirty="0">
                <a:latin typeface="HG丸ｺﾞｼｯｸM-PRO" panose="020F0600000000000000" pitchFamily="50" charset="-128"/>
                <a:ea typeface="HG丸ｺﾞｼｯｸM-PRO" panose="020F0600000000000000" pitchFamily="50" charset="-128"/>
              </a:rPr>
              <a:t>は、</a:t>
            </a:r>
            <a:r>
              <a:rPr lang="ja-JP" altLang="en-US" sz="1200" dirty="0">
                <a:ln>
                  <a:solidFill>
                    <a:srgbClr val="FF0000"/>
                  </a:solidFill>
                </a:ln>
                <a:solidFill>
                  <a:srgbClr val="FF0000"/>
                </a:solidFill>
                <a:latin typeface="HG丸ｺﾞｼｯｸM-PRO" panose="020F0600000000000000" pitchFamily="50" charset="-128"/>
                <a:ea typeface="HG丸ｺﾞｼｯｸM-PRO" panose="020F0600000000000000" pitchFamily="50" charset="-128"/>
              </a:rPr>
              <a:t>認知症の人やその家族、支援者や地域の人が、誰でも気軽に参加でき、専門職に相談ができる</a:t>
            </a:r>
            <a:r>
              <a:rPr lang="ja-JP" altLang="en-US" sz="1200" dirty="0">
                <a:latin typeface="HG丸ｺﾞｼｯｸM-PRO" panose="020F0600000000000000" pitchFamily="50" charset="-128"/>
                <a:ea typeface="HG丸ｺﾞｼｯｸM-PRO" panose="020F0600000000000000" pitchFamily="50" charset="-128"/>
              </a:rPr>
              <a:t>ことが、従来のサロンや家族会との違いです。</a:t>
            </a:r>
            <a:endParaRPr lang="en-US" altLang="ja-JP" sz="1200" dirty="0">
              <a:latin typeface="HG丸ｺﾞｼｯｸM-PRO" panose="020F0600000000000000" pitchFamily="50" charset="-128"/>
              <a:ea typeface="HG丸ｺﾞｼｯｸM-PRO" panose="020F0600000000000000" pitchFamily="50" charset="-128"/>
            </a:endParaRPr>
          </a:p>
          <a:p>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できるだけ参加条件や複雑な</a:t>
            </a:r>
            <a:r>
              <a:rPr lang="ja-JP" altLang="en-US" sz="1200">
                <a:latin typeface="HG丸ｺﾞｼｯｸM-PRO" panose="020F0600000000000000" pitchFamily="50" charset="-128"/>
                <a:ea typeface="HG丸ｺﾞｼｯｸM-PRO" panose="020F0600000000000000" pitchFamily="50" charset="-128"/>
              </a:rPr>
              <a:t>利用手続きを</a:t>
            </a:r>
            <a:r>
              <a:rPr lang="ja-JP" altLang="en-US" sz="1200" dirty="0">
                <a:latin typeface="HG丸ｺﾞｼｯｸM-PRO" panose="020F0600000000000000" pitchFamily="50" charset="-128"/>
                <a:ea typeface="HG丸ｺﾞｼｯｸM-PRO" panose="020F0600000000000000" pitchFamily="50" charset="-128"/>
              </a:rPr>
              <a:t>設けない</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ことが望ましいです。</a:t>
            </a:r>
            <a:endParaRPr lang="en-US" altLang="ja-JP" sz="1200" dirty="0">
              <a:latin typeface="HG丸ｺﾞｼｯｸM-PRO" panose="020F0600000000000000" pitchFamily="50" charset="-128"/>
              <a:ea typeface="HG丸ｺﾞｼｯｸM-PRO" panose="020F0600000000000000" pitchFamily="50" charset="-128"/>
            </a:endParaRPr>
          </a:p>
          <a:p>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認知症カフェは、認知症の人やその家族が、社会と　</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のつながりを持ち、自分たちの思いを語り合える場</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です。地域の人の認知症への理解を深め、支援の輪</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を広げていくきっかけになります。</a:t>
            </a:r>
            <a:endParaRPr kumimoji="1" lang="ja-JP" altLang="en-US" sz="1200" dirty="0">
              <a:latin typeface="HG丸ｺﾞｼｯｸM-PRO" panose="020F0600000000000000" pitchFamily="50" charset="-128"/>
              <a:ea typeface="HG丸ｺﾞｼｯｸM-PRO" panose="020F0600000000000000" pitchFamily="50" charset="-128"/>
            </a:endParaRPr>
          </a:p>
        </p:txBody>
      </p:sp>
      <p:grpSp>
        <p:nvGrpSpPr>
          <p:cNvPr id="27" name="グループ化 26"/>
          <p:cNvGrpSpPr/>
          <p:nvPr/>
        </p:nvGrpSpPr>
        <p:grpSpPr>
          <a:xfrm>
            <a:off x="4887323" y="2996952"/>
            <a:ext cx="4139953" cy="2661622"/>
            <a:chOff x="69131" y="-732354"/>
            <a:chExt cx="6729355" cy="3083986"/>
          </a:xfrm>
        </p:grpSpPr>
        <p:sp>
          <p:nvSpPr>
            <p:cNvPr id="29" name="角丸四角形 28"/>
            <p:cNvSpPr/>
            <p:nvPr/>
          </p:nvSpPr>
          <p:spPr>
            <a:xfrm>
              <a:off x="69131" y="-619124"/>
              <a:ext cx="6729355" cy="2970756"/>
            </a:xfrm>
            <a:prstGeom prst="roundRect">
              <a:avLst>
                <a:gd name="adj" fmla="val 9461"/>
              </a:avLst>
            </a:prstGeom>
            <a:solidFill>
              <a:schemeClr val="accent6">
                <a:lumMod val="20000"/>
                <a:lumOff val="80000"/>
              </a:schemeClr>
            </a:solidFill>
            <a:ln w="6350" cap="flat" cmpd="sng" algn="ctr">
              <a:solidFill>
                <a:schemeClr val="accent6"/>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l">
                <a:spcAft>
                  <a:spcPts val="0"/>
                </a:spcAft>
              </a:pPr>
              <a:r>
                <a:rPr lang="en-US" sz="1000" kern="100" dirty="0">
                  <a:effectLst/>
                  <a:latin typeface="Century"/>
                  <a:ea typeface="ＭＳ 明朝"/>
                  <a:cs typeface="Times New Roman"/>
                </a:rPr>
                <a:t> </a:t>
              </a:r>
              <a:endParaRPr lang="ja-JP" sz="1000" kern="100" dirty="0">
                <a:effectLst/>
                <a:latin typeface="Century"/>
                <a:ea typeface="ＭＳ 明朝"/>
                <a:cs typeface="Times New Roman"/>
              </a:endParaRPr>
            </a:p>
            <a:p>
              <a:pPr algn="l">
                <a:spcAft>
                  <a:spcPts val="0"/>
                </a:spcAft>
              </a:pPr>
              <a:r>
                <a:rPr lang="ja-JP" sz="1000" kern="100" dirty="0">
                  <a:effectLst/>
                  <a:latin typeface="Century"/>
                  <a:ea typeface="ＭＳ ゴシック"/>
                  <a:cs typeface="Times New Roman"/>
                </a:rPr>
                <a:t>１．認知症の人とその家族が安心して過ごせる場</a:t>
              </a:r>
              <a:endParaRPr lang="ja-JP" sz="1000" kern="100" dirty="0">
                <a:effectLst/>
                <a:latin typeface="Century"/>
                <a:ea typeface="ＭＳ 明朝"/>
                <a:cs typeface="Times New Roman"/>
              </a:endParaRPr>
            </a:p>
            <a:p>
              <a:pPr algn="l">
                <a:spcAft>
                  <a:spcPts val="0"/>
                </a:spcAft>
              </a:pPr>
              <a:r>
                <a:rPr lang="ja-JP" sz="1000" kern="100" dirty="0">
                  <a:effectLst/>
                  <a:latin typeface="Century"/>
                  <a:ea typeface="ＭＳ ゴシック"/>
                  <a:cs typeface="Times New Roman"/>
                </a:rPr>
                <a:t>２．認知症の人とその家族がいつでも気軽に相談できる場</a:t>
              </a:r>
              <a:endParaRPr lang="ja-JP" sz="1000" kern="100" dirty="0">
                <a:effectLst/>
                <a:latin typeface="Century"/>
                <a:ea typeface="ＭＳ 明朝"/>
                <a:cs typeface="Times New Roman"/>
              </a:endParaRPr>
            </a:p>
            <a:p>
              <a:pPr algn="l">
                <a:spcAft>
                  <a:spcPts val="0"/>
                </a:spcAft>
              </a:pPr>
              <a:r>
                <a:rPr lang="ja-JP" sz="1000" kern="100" dirty="0">
                  <a:effectLst/>
                  <a:latin typeface="Century"/>
                  <a:ea typeface="ＭＳ ゴシック"/>
                  <a:cs typeface="Times New Roman"/>
                </a:rPr>
                <a:t>３．認知症の人とその家族が自分たちの思いを吐き出せる場</a:t>
              </a:r>
              <a:endParaRPr lang="ja-JP" sz="1000" kern="100" dirty="0">
                <a:effectLst/>
                <a:latin typeface="Century"/>
                <a:ea typeface="ＭＳ 明朝"/>
                <a:cs typeface="Times New Roman"/>
              </a:endParaRPr>
            </a:p>
            <a:p>
              <a:pPr algn="l">
                <a:spcAft>
                  <a:spcPts val="0"/>
                </a:spcAft>
              </a:pPr>
              <a:r>
                <a:rPr lang="ja-JP" sz="1000" kern="100" dirty="0">
                  <a:effectLst/>
                  <a:latin typeface="Century"/>
                  <a:ea typeface="ＭＳ ゴシック"/>
                  <a:cs typeface="Times New Roman"/>
                </a:rPr>
                <a:t>４．本人と家族の暮らしのリズム</a:t>
              </a:r>
              <a:r>
                <a:rPr lang="ja-JP" altLang="en-US" sz="1000" kern="100" dirty="0">
                  <a:effectLst/>
                  <a:latin typeface="Century"/>
                  <a:ea typeface="ＭＳ ゴシック"/>
                  <a:cs typeface="Times New Roman"/>
                </a:rPr>
                <a:t>、</a:t>
              </a:r>
              <a:r>
                <a:rPr lang="ja-JP" sz="1000" kern="100" dirty="0">
                  <a:effectLst/>
                  <a:latin typeface="Century"/>
                  <a:ea typeface="ＭＳ ゴシック"/>
                  <a:cs typeface="Times New Roman"/>
                </a:rPr>
                <a:t>関係性を崩さずに利用できる場</a:t>
              </a:r>
              <a:endParaRPr lang="ja-JP" sz="1000" kern="100" dirty="0">
                <a:effectLst/>
                <a:latin typeface="Century"/>
                <a:ea typeface="ＭＳ 明朝"/>
                <a:cs typeface="Times New Roman"/>
              </a:endParaRPr>
            </a:p>
            <a:p>
              <a:pPr algn="l">
                <a:spcAft>
                  <a:spcPts val="0"/>
                </a:spcAft>
              </a:pPr>
              <a:r>
                <a:rPr lang="ja-JP" sz="1000" kern="100" dirty="0">
                  <a:effectLst/>
                  <a:latin typeface="Century"/>
                  <a:ea typeface="ＭＳ ゴシック"/>
                  <a:cs typeface="Times New Roman"/>
                </a:rPr>
                <a:t>５．認知症の人とその家族の思いや希望が社会に発信される場</a:t>
              </a:r>
              <a:endParaRPr lang="ja-JP" sz="1000" kern="100" dirty="0">
                <a:effectLst/>
                <a:latin typeface="Century"/>
                <a:ea typeface="ＭＳ 明朝"/>
                <a:cs typeface="Times New Roman"/>
              </a:endParaRPr>
            </a:p>
            <a:p>
              <a:pPr algn="l">
                <a:spcAft>
                  <a:spcPts val="0"/>
                </a:spcAft>
              </a:pPr>
              <a:r>
                <a:rPr lang="ja-JP" sz="1000" kern="100" dirty="0">
                  <a:effectLst/>
                  <a:latin typeface="Century"/>
                  <a:ea typeface="ＭＳ ゴシック"/>
                  <a:cs typeface="Times New Roman"/>
                </a:rPr>
                <a:t>６．一般住民が認知症の人やその家族と出会う場</a:t>
              </a:r>
              <a:endParaRPr lang="ja-JP" sz="1000" kern="100" dirty="0">
                <a:effectLst/>
                <a:latin typeface="Century"/>
                <a:ea typeface="ＭＳ 明朝"/>
                <a:cs typeface="Times New Roman"/>
              </a:endParaRPr>
            </a:p>
            <a:p>
              <a:pPr algn="l">
                <a:spcAft>
                  <a:spcPts val="0"/>
                </a:spcAft>
              </a:pPr>
              <a:r>
                <a:rPr lang="ja-JP" sz="1000" kern="100" dirty="0">
                  <a:effectLst/>
                  <a:latin typeface="Century"/>
                  <a:ea typeface="ＭＳ ゴシック"/>
                  <a:cs typeface="Times New Roman"/>
                </a:rPr>
                <a:t>７．一般の地域住民が認知症のことや認知症ケアについて知る場</a:t>
              </a:r>
              <a:endParaRPr lang="ja-JP" sz="1000" kern="100" dirty="0">
                <a:effectLst/>
                <a:latin typeface="Century"/>
                <a:ea typeface="ＭＳ 明朝"/>
                <a:cs typeface="Times New Roman"/>
              </a:endParaRPr>
            </a:p>
            <a:p>
              <a:pPr algn="l">
                <a:spcAft>
                  <a:spcPts val="0"/>
                </a:spcAft>
              </a:pPr>
              <a:r>
                <a:rPr lang="ja-JP" sz="1000" kern="100" dirty="0">
                  <a:effectLst/>
                  <a:latin typeface="Century"/>
                  <a:ea typeface="ＭＳ ゴシック"/>
                  <a:cs typeface="Times New Roman"/>
                </a:rPr>
                <a:t>８．専門職が本人や家族と平面で出会い、本人家族の別の側面を</a:t>
              </a:r>
              <a:endParaRPr lang="en-US" altLang="ja-JP" sz="1000" kern="100" dirty="0">
                <a:effectLst/>
                <a:latin typeface="Century"/>
                <a:ea typeface="ＭＳ ゴシック"/>
                <a:cs typeface="Times New Roman"/>
              </a:endParaRPr>
            </a:p>
            <a:p>
              <a:pPr algn="l">
                <a:spcAft>
                  <a:spcPts val="0"/>
                </a:spcAft>
              </a:pPr>
              <a:r>
                <a:rPr lang="ja-JP" altLang="en-US" sz="1000" kern="100" dirty="0">
                  <a:latin typeface="Century"/>
                  <a:ea typeface="ＭＳ ゴシック"/>
                  <a:cs typeface="Times New Roman"/>
                </a:rPr>
                <a:t>　　</a:t>
              </a:r>
              <a:r>
                <a:rPr lang="ja-JP" sz="1000" kern="100" dirty="0">
                  <a:effectLst/>
                  <a:latin typeface="Century"/>
                  <a:ea typeface="ＭＳ ゴシック"/>
                  <a:cs typeface="Times New Roman"/>
                </a:rPr>
                <a:t>発見する場</a:t>
              </a:r>
              <a:endParaRPr lang="ja-JP" sz="1000" kern="100" dirty="0">
                <a:effectLst/>
                <a:latin typeface="Century"/>
                <a:ea typeface="ＭＳ 明朝"/>
                <a:cs typeface="Times New Roman"/>
              </a:endParaRPr>
            </a:p>
            <a:p>
              <a:pPr algn="l">
                <a:spcAft>
                  <a:spcPts val="0"/>
                </a:spcAft>
              </a:pPr>
              <a:r>
                <a:rPr lang="ja-JP" sz="1000" kern="100" dirty="0">
                  <a:effectLst/>
                  <a:latin typeface="Century"/>
                  <a:ea typeface="ＭＳ ゴシック"/>
                  <a:cs typeface="Times New Roman"/>
                </a:rPr>
                <a:t>９．運営スタッフにとって、必要とされていること、やりがい</a:t>
              </a:r>
              <a:endParaRPr lang="en-US" altLang="ja-JP" sz="1000" kern="100" dirty="0">
                <a:effectLst/>
                <a:latin typeface="Century"/>
                <a:ea typeface="ＭＳ ゴシック"/>
                <a:cs typeface="Times New Roman"/>
              </a:endParaRPr>
            </a:p>
            <a:p>
              <a:pPr algn="l">
                <a:spcAft>
                  <a:spcPts val="0"/>
                </a:spcAft>
              </a:pPr>
              <a:r>
                <a:rPr lang="ja-JP" altLang="en-US" sz="1000" kern="100" dirty="0">
                  <a:latin typeface="Century"/>
                  <a:ea typeface="ＭＳ ゴシック"/>
                  <a:cs typeface="Times New Roman"/>
                </a:rPr>
                <a:t>　　</a:t>
              </a:r>
              <a:r>
                <a:rPr lang="ja-JP" sz="1000" kern="100" dirty="0">
                  <a:effectLst/>
                  <a:latin typeface="Century"/>
                  <a:ea typeface="ＭＳ ゴシック"/>
                  <a:cs typeface="Times New Roman"/>
                </a:rPr>
                <a:t>を感じる場</a:t>
              </a:r>
              <a:endParaRPr lang="ja-JP" sz="1000" kern="100" dirty="0">
                <a:effectLst/>
                <a:latin typeface="Century"/>
                <a:ea typeface="ＭＳ 明朝"/>
                <a:cs typeface="Times New Roman"/>
              </a:endParaRPr>
            </a:p>
            <a:p>
              <a:pPr marL="304800" indent="-304800" algn="l">
                <a:spcAft>
                  <a:spcPts val="0"/>
                </a:spcAft>
              </a:pPr>
              <a:r>
                <a:rPr lang="en-US" sz="1000" kern="100" dirty="0">
                  <a:effectLst/>
                  <a:latin typeface="ＭＳ ゴシック"/>
                  <a:ea typeface="ＭＳ 明朝"/>
                  <a:cs typeface="Times New Roman"/>
                </a:rPr>
                <a:t>10</a:t>
              </a:r>
              <a:r>
                <a:rPr lang="ja-JP" sz="1000" kern="100" dirty="0" err="1">
                  <a:effectLst/>
                  <a:latin typeface="Century"/>
                  <a:ea typeface="ＭＳ ゴシック"/>
                  <a:cs typeface="Times New Roman"/>
                </a:rPr>
                <a:t>．</a:t>
              </a:r>
              <a:r>
                <a:rPr lang="ja-JP" sz="1000" kern="100" dirty="0">
                  <a:effectLst/>
                  <a:latin typeface="Century"/>
                  <a:ea typeface="ＭＳ ゴシック"/>
                  <a:cs typeface="Times New Roman"/>
                </a:rPr>
                <a:t>地域住民にとって「自分が認知症になった時」に安心して利用できる場を知り、相互</a:t>
              </a:r>
              <a:r>
                <a:rPr lang="ja-JP" altLang="en-US" sz="1000" kern="100" dirty="0">
                  <a:effectLst/>
                  <a:latin typeface="Century"/>
                  <a:ea typeface="ＭＳ ゴシック"/>
                  <a:cs typeface="Times New Roman"/>
                </a:rPr>
                <a:t>扶助</a:t>
              </a:r>
              <a:r>
                <a:rPr lang="ja-JP" sz="1000" kern="100" dirty="0">
                  <a:effectLst/>
                  <a:latin typeface="Century"/>
                  <a:ea typeface="ＭＳ ゴシック"/>
                  <a:cs typeface="Times New Roman"/>
                </a:rPr>
                <a:t>の輪を形成できる場</a:t>
              </a:r>
              <a:endParaRPr lang="ja-JP" sz="1000" kern="100" dirty="0">
                <a:effectLst/>
                <a:latin typeface="Century"/>
                <a:ea typeface="ＭＳ 明朝"/>
                <a:cs typeface="Times New Roman"/>
              </a:endParaRPr>
            </a:p>
            <a:p>
              <a:pPr marL="254000" indent="-254000" algn="r">
                <a:spcAft>
                  <a:spcPts val="0"/>
                </a:spcAft>
              </a:pPr>
              <a:endParaRPr lang="en-US" altLang="ja-JP" sz="1000" kern="100" dirty="0">
                <a:effectLst/>
                <a:latin typeface="Century"/>
                <a:ea typeface="ＭＳ 明朝"/>
                <a:cs typeface="Times New Roman"/>
              </a:endParaRPr>
            </a:p>
            <a:p>
              <a:pPr marL="254000" indent="-254000" algn="r">
                <a:spcAft>
                  <a:spcPts val="0"/>
                </a:spcAft>
              </a:pPr>
              <a:r>
                <a:rPr lang="ja-JP" sz="700" kern="100" dirty="0">
                  <a:effectLst/>
                  <a:latin typeface="Century"/>
                  <a:ea typeface="ＭＳ 明朝"/>
                  <a:cs typeface="Times New Roman"/>
                </a:rPr>
                <a:t>出典：認知症カフェのあり方と運営に関する調査研究事業報告書</a:t>
              </a:r>
            </a:p>
          </p:txBody>
        </p:sp>
        <p:sp>
          <p:nvSpPr>
            <p:cNvPr id="30" name="角丸四角形 29"/>
            <p:cNvSpPr/>
            <p:nvPr/>
          </p:nvSpPr>
          <p:spPr>
            <a:xfrm>
              <a:off x="247650" y="-732354"/>
              <a:ext cx="3555515" cy="303729"/>
            </a:xfrm>
            <a:prstGeom prst="roundRect">
              <a:avLst/>
            </a:prstGeom>
            <a:solidFill>
              <a:schemeClr val="accent6">
                <a:lumMod val="60000"/>
                <a:lumOff val="40000"/>
              </a:schemeClr>
            </a:solidFill>
            <a:ln w="6350" cap="flat" cmpd="sng" algn="ctr">
              <a:solidFill>
                <a:schemeClr val="accent6"/>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l">
                <a:spcAft>
                  <a:spcPts val="0"/>
                </a:spcAft>
              </a:pPr>
              <a:r>
                <a:rPr lang="ja-JP" sz="1300" b="1" kern="100">
                  <a:effectLst/>
                  <a:latin typeface="Century"/>
                  <a:ea typeface="ＭＳ ゴシック"/>
                  <a:cs typeface="Times New Roman"/>
                </a:rPr>
                <a:t>認知症カフェ：</a:t>
              </a:r>
              <a:r>
                <a:rPr lang="en-US" sz="1300" b="1" kern="100">
                  <a:effectLst/>
                  <a:latin typeface="Century"/>
                  <a:ea typeface="ＭＳ ゴシック"/>
                  <a:cs typeface="Times New Roman"/>
                </a:rPr>
                <a:t>10</a:t>
              </a:r>
              <a:r>
                <a:rPr lang="ja-JP" sz="1300" b="1" kern="100">
                  <a:effectLst/>
                  <a:latin typeface="Century"/>
                  <a:ea typeface="ＭＳ ゴシック"/>
                  <a:cs typeface="Times New Roman"/>
                </a:rPr>
                <a:t>の特徴</a:t>
              </a:r>
              <a:endParaRPr lang="ja-JP" sz="1050" kern="100">
                <a:effectLst/>
                <a:latin typeface="Century"/>
                <a:ea typeface="ＭＳ 明朝"/>
                <a:cs typeface="Times New Roman"/>
              </a:endParaRPr>
            </a:p>
          </p:txBody>
        </p:sp>
      </p:gr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8908" y="5828307"/>
            <a:ext cx="952500"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158" y="6325162"/>
            <a:ext cx="447675"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230073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1306</TotalTime>
  <Words>1186</Words>
  <Application>Microsoft Office PowerPoint</Application>
  <PresentationFormat>画面に合わせる (4:3)</PresentationFormat>
  <Paragraphs>66</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HG丸ｺﾞｼｯｸM-PRO</vt:lpstr>
      <vt:lpstr>ＭＳ Ｐゴシック</vt:lpstr>
      <vt:lpstr>ＭＳ ゴシック</vt:lpstr>
      <vt:lpstr>ＭＳ 明朝</vt:lpstr>
      <vt:lpstr>メイリオ</vt:lpstr>
      <vt:lpstr>Arial</vt:lpstr>
      <vt:lpstr>Broadway</vt:lpstr>
      <vt:lpstr>Calibri</vt:lpstr>
      <vt:lpstr>Century</vt:lpstr>
      <vt:lpstr>Times New Roman</vt:lpstr>
      <vt:lpstr>Office ​​テーマ</vt:lpstr>
      <vt:lpstr>PowerPoint プレゼンテーション</vt:lpstr>
      <vt:lpstr>PowerPoint プレゼンテーション</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認知症カフェ Ｑ＆Ａ</dc:title>
  <dc:creator>兵庫県</dc:creator>
  <cp:lastModifiedBy>久保田　千咲子</cp:lastModifiedBy>
  <cp:revision>128</cp:revision>
  <cp:lastPrinted>2017-03-30T08:02:04Z</cp:lastPrinted>
  <dcterms:created xsi:type="dcterms:W3CDTF">2015-04-20T04:55:33Z</dcterms:created>
  <dcterms:modified xsi:type="dcterms:W3CDTF">2022-01-11T02:25:19Z</dcterms:modified>
</cp:coreProperties>
</file>