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97" r:id="rId6"/>
    <p:sldId id="322" r:id="rId7"/>
    <p:sldId id="323" r:id="rId8"/>
    <p:sldId id="324" r:id="rId9"/>
    <p:sldId id="325" r:id="rId10"/>
    <p:sldId id="326" r:id="rId11"/>
    <p:sldId id="327" r:id="rId12"/>
    <p:sldId id="328" r:id="rId13"/>
  </p:sldIdLst>
  <p:sldSz cx="12192000" cy="6858000"/>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CFCAA"/>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DEE57CB1-D65E-4933-90A0-05CC4C5C30E0}" type="datetimeFigureOut">
              <a:rPr kumimoji="1" lang="ja-JP" altLang="en-US" smtClean="0"/>
              <a:t>2023/7/5</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EBC89368-1F8F-4F3F-B02F-12FB4A8F32C3}" type="slidenum">
              <a:rPr kumimoji="1" lang="ja-JP" altLang="en-US" smtClean="0"/>
              <a:t>‹#›</a:t>
            </a:fld>
            <a:endParaRPr kumimoji="1" lang="ja-JP" altLang="en-US"/>
          </a:p>
        </p:txBody>
      </p:sp>
    </p:spTree>
    <p:extLst>
      <p:ext uri="{BB962C8B-B14F-4D97-AF65-F5344CB8AC3E}">
        <p14:creationId xmlns:p14="http://schemas.microsoft.com/office/powerpoint/2010/main" val="34966658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37DB02-F963-4A1D-AD83-AA0C0D77196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A8B990-905F-40ED-8E84-6DE8FDFE0C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4E971CA-9549-4A7C-80F3-6333BF350A7A}"/>
              </a:ext>
            </a:extLst>
          </p:cNvPr>
          <p:cNvSpPr>
            <a:spLocks noGrp="1"/>
          </p:cNvSpPr>
          <p:nvPr>
            <p:ph type="dt" sz="half" idx="10"/>
          </p:nvPr>
        </p:nvSpPr>
        <p:spPr/>
        <p:txBody>
          <a:bodyPr/>
          <a:lstStyle/>
          <a:p>
            <a:fld id="{7150D467-46B3-4FA8-A432-DF2062B19643}" type="datetime1">
              <a:rPr kumimoji="1" lang="ja-JP" altLang="en-US" smtClean="0"/>
              <a:t>2023/7/5</a:t>
            </a:fld>
            <a:endParaRPr kumimoji="1" lang="ja-JP" altLang="en-US"/>
          </a:p>
        </p:txBody>
      </p:sp>
      <p:sp>
        <p:nvSpPr>
          <p:cNvPr id="5" name="フッター プレースホルダー 4">
            <a:extLst>
              <a:ext uri="{FF2B5EF4-FFF2-40B4-BE49-F238E27FC236}">
                <a16:creationId xmlns:a16="http://schemas.microsoft.com/office/drawing/2014/main" id="{8CD15CC3-EB22-4911-971A-CBCDBB8FB3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95A641-B9A5-4E49-9C27-150DABAF38DA}"/>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3245949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D386AA-636A-45FD-A10C-A95EFE9DBE4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2A4C9C-68C8-4ADC-8380-CEAC8959211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F0EEEE-F25F-4EC8-B665-A152485E1B43}"/>
              </a:ext>
            </a:extLst>
          </p:cNvPr>
          <p:cNvSpPr>
            <a:spLocks noGrp="1"/>
          </p:cNvSpPr>
          <p:nvPr>
            <p:ph type="dt" sz="half" idx="10"/>
          </p:nvPr>
        </p:nvSpPr>
        <p:spPr/>
        <p:txBody>
          <a:bodyPr/>
          <a:lstStyle/>
          <a:p>
            <a:fld id="{C1AC4368-517A-416A-A2C8-7C4209C81089}" type="datetime1">
              <a:rPr kumimoji="1" lang="ja-JP" altLang="en-US" smtClean="0"/>
              <a:t>2023/7/5</a:t>
            </a:fld>
            <a:endParaRPr kumimoji="1" lang="ja-JP" altLang="en-US"/>
          </a:p>
        </p:txBody>
      </p:sp>
      <p:sp>
        <p:nvSpPr>
          <p:cNvPr id="5" name="フッター プレースホルダー 4">
            <a:extLst>
              <a:ext uri="{FF2B5EF4-FFF2-40B4-BE49-F238E27FC236}">
                <a16:creationId xmlns:a16="http://schemas.microsoft.com/office/drawing/2014/main" id="{0D9F81C9-5216-40C6-98CC-B66322285B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6A19BFA-95BF-46A8-8E56-D177E7C042A8}"/>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581746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42ED63E-13A6-4BFF-A4C0-45FE2FE6DC3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53A19E9-981F-475B-AD2A-15A4942153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76E3FA-3861-4863-A283-BF383ADEC25C}"/>
              </a:ext>
            </a:extLst>
          </p:cNvPr>
          <p:cNvSpPr>
            <a:spLocks noGrp="1"/>
          </p:cNvSpPr>
          <p:nvPr>
            <p:ph type="dt" sz="half" idx="10"/>
          </p:nvPr>
        </p:nvSpPr>
        <p:spPr/>
        <p:txBody>
          <a:bodyPr/>
          <a:lstStyle/>
          <a:p>
            <a:fld id="{0E6D03DC-4EEA-4FB5-AC79-4D5C13BBA39B}" type="datetime1">
              <a:rPr kumimoji="1" lang="ja-JP" altLang="en-US" smtClean="0"/>
              <a:t>2023/7/5</a:t>
            </a:fld>
            <a:endParaRPr kumimoji="1" lang="ja-JP" altLang="en-US"/>
          </a:p>
        </p:txBody>
      </p:sp>
      <p:sp>
        <p:nvSpPr>
          <p:cNvPr id="5" name="フッター プレースホルダー 4">
            <a:extLst>
              <a:ext uri="{FF2B5EF4-FFF2-40B4-BE49-F238E27FC236}">
                <a16:creationId xmlns:a16="http://schemas.microsoft.com/office/drawing/2014/main" id="{96D2A69D-AAF5-4259-8516-45708F68C7C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9943956-4E20-4AE5-8E07-E7C2C3FD496F}"/>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1379063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86352F-9754-47AB-AD4C-7C3E82A3923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10F828-4475-4F86-9DED-CA9B07826EF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98C85BC-50BB-45F2-BD0B-1F5428C3A30E}"/>
              </a:ext>
            </a:extLst>
          </p:cNvPr>
          <p:cNvSpPr>
            <a:spLocks noGrp="1"/>
          </p:cNvSpPr>
          <p:nvPr>
            <p:ph type="dt" sz="half" idx="10"/>
          </p:nvPr>
        </p:nvSpPr>
        <p:spPr/>
        <p:txBody>
          <a:bodyPr/>
          <a:lstStyle/>
          <a:p>
            <a:fld id="{1D45F247-9F66-4221-98B6-A27EE5633E3C}" type="datetime1">
              <a:rPr kumimoji="1" lang="ja-JP" altLang="en-US" smtClean="0"/>
              <a:t>2023/7/5</a:t>
            </a:fld>
            <a:endParaRPr kumimoji="1" lang="ja-JP" altLang="en-US"/>
          </a:p>
        </p:txBody>
      </p:sp>
      <p:sp>
        <p:nvSpPr>
          <p:cNvPr id="5" name="フッター プレースホルダー 4">
            <a:extLst>
              <a:ext uri="{FF2B5EF4-FFF2-40B4-BE49-F238E27FC236}">
                <a16:creationId xmlns:a16="http://schemas.microsoft.com/office/drawing/2014/main" id="{BF9A9530-A4C7-4378-8F8E-B9820610E16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8D0C647-B190-4944-8630-BB1D5B70606D}"/>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3596005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376C8F-C2AE-4001-8178-C919DB5C7C2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FFB6B96-655B-41E2-A17B-7D3272679A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613D2B0-919B-4691-8DE0-F9263F7A9A12}"/>
              </a:ext>
            </a:extLst>
          </p:cNvPr>
          <p:cNvSpPr>
            <a:spLocks noGrp="1"/>
          </p:cNvSpPr>
          <p:nvPr>
            <p:ph type="dt" sz="half" idx="10"/>
          </p:nvPr>
        </p:nvSpPr>
        <p:spPr/>
        <p:txBody>
          <a:bodyPr/>
          <a:lstStyle/>
          <a:p>
            <a:fld id="{78425B52-22CD-4272-9892-74015E8D2E52}" type="datetime1">
              <a:rPr kumimoji="1" lang="ja-JP" altLang="en-US" smtClean="0"/>
              <a:t>2023/7/5</a:t>
            </a:fld>
            <a:endParaRPr kumimoji="1" lang="ja-JP" altLang="en-US"/>
          </a:p>
        </p:txBody>
      </p:sp>
      <p:sp>
        <p:nvSpPr>
          <p:cNvPr id="5" name="フッター プレースホルダー 4">
            <a:extLst>
              <a:ext uri="{FF2B5EF4-FFF2-40B4-BE49-F238E27FC236}">
                <a16:creationId xmlns:a16="http://schemas.microsoft.com/office/drawing/2014/main" id="{D6F45BC8-C61C-4A22-AD2F-DEBDF03D2C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97E2B39-6C1E-43C7-A0BC-05C18F4FAB83}"/>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3483410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92EE44-212F-4250-9467-A234352B386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B8FA12-E48A-4052-9263-4725697A443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8A42D80-CB37-4460-B17E-11FF7B56236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B985375-9ABE-4861-88CC-99A13795C6F8}"/>
              </a:ext>
            </a:extLst>
          </p:cNvPr>
          <p:cNvSpPr>
            <a:spLocks noGrp="1"/>
          </p:cNvSpPr>
          <p:nvPr>
            <p:ph type="dt" sz="half" idx="10"/>
          </p:nvPr>
        </p:nvSpPr>
        <p:spPr/>
        <p:txBody>
          <a:bodyPr/>
          <a:lstStyle/>
          <a:p>
            <a:fld id="{BE4D28D8-7A91-4BAA-B160-9279C68E82DF}" type="datetime1">
              <a:rPr kumimoji="1" lang="ja-JP" altLang="en-US" smtClean="0"/>
              <a:t>2023/7/5</a:t>
            </a:fld>
            <a:endParaRPr kumimoji="1" lang="ja-JP" altLang="en-US"/>
          </a:p>
        </p:txBody>
      </p:sp>
      <p:sp>
        <p:nvSpPr>
          <p:cNvPr id="6" name="フッター プレースホルダー 5">
            <a:extLst>
              <a:ext uri="{FF2B5EF4-FFF2-40B4-BE49-F238E27FC236}">
                <a16:creationId xmlns:a16="http://schemas.microsoft.com/office/drawing/2014/main" id="{CDE8B28F-3577-4D20-B669-C1763BBDC9E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E066E7F-F571-42AB-9BF7-BBADD63CBECC}"/>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2853228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A6F240-B432-40CB-9AFC-AD9BD650E50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B012674-163F-45B0-87A3-95AC2D4407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E5E63C-236B-4853-8FDD-C0EE77E2999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C6121BE-EC25-4D52-B6EF-D1D53E3BFD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7E96DE8-1300-44D7-BED2-2EC54B2F29C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0984A89-FDF3-4D19-B9CC-667DEE161F27}"/>
              </a:ext>
            </a:extLst>
          </p:cNvPr>
          <p:cNvSpPr>
            <a:spLocks noGrp="1"/>
          </p:cNvSpPr>
          <p:nvPr>
            <p:ph type="dt" sz="half" idx="10"/>
          </p:nvPr>
        </p:nvSpPr>
        <p:spPr/>
        <p:txBody>
          <a:bodyPr/>
          <a:lstStyle/>
          <a:p>
            <a:fld id="{7403F1B0-A601-46F9-92E8-9AA0C19734C8}" type="datetime1">
              <a:rPr kumimoji="1" lang="ja-JP" altLang="en-US" smtClean="0"/>
              <a:t>2023/7/5</a:t>
            </a:fld>
            <a:endParaRPr kumimoji="1" lang="ja-JP" altLang="en-US"/>
          </a:p>
        </p:txBody>
      </p:sp>
      <p:sp>
        <p:nvSpPr>
          <p:cNvPr id="8" name="フッター プレースホルダー 7">
            <a:extLst>
              <a:ext uri="{FF2B5EF4-FFF2-40B4-BE49-F238E27FC236}">
                <a16:creationId xmlns:a16="http://schemas.microsoft.com/office/drawing/2014/main" id="{7565B780-971B-4C0B-8580-5DDD46FE259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458B6C5F-3965-4688-BBA2-8A24B8FFF262}"/>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3746761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FCF938-A46A-4C17-B526-08EAE239401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ABBA36E-6C84-4B39-BDFC-1990B86D90A5}"/>
              </a:ext>
            </a:extLst>
          </p:cNvPr>
          <p:cNvSpPr>
            <a:spLocks noGrp="1"/>
          </p:cNvSpPr>
          <p:nvPr>
            <p:ph type="dt" sz="half" idx="10"/>
          </p:nvPr>
        </p:nvSpPr>
        <p:spPr/>
        <p:txBody>
          <a:bodyPr/>
          <a:lstStyle/>
          <a:p>
            <a:fld id="{ACF5626C-B496-439B-8126-2797CDABB7DE}" type="datetime1">
              <a:rPr kumimoji="1" lang="ja-JP" altLang="en-US" smtClean="0"/>
              <a:t>2023/7/5</a:t>
            </a:fld>
            <a:endParaRPr kumimoji="1" lang="ja-JP" altLang="en-US"/>
          </a:p>
        </p:txBody>
      </p:sp>
      <p:sp>
        <p:nvSpPr>
          <p:cNvPr id="4" name="フッター プレースホルダー 3">
            <a:extLst>
              <a:ext uri="{FF2B5EF4-FFF2-40B4-BE49-F238E27FC236}">
                <a16:creationId xmlns:a16="http://schemas.microsoft.com/office/drawing/2014/main" id="{457CB4E4-0197-4936-A614-F2A7152475B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9C725AF-33DC-4317-879D-364AB7D8C6C7}"/>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2818713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06C11FE-D580-4351-A760-4BE10FD85C60}"/>
              </a:ext>
            </a:extLst>
          </p:cNvPr>
          <p:cNvSpPr>
            <a:spLocks noGrp="1"/>
          </p:cNvSpPr>
          <p:nvPr>
            <p:ph type="dt" sz="half" idx="10"/>
          </p:nvPr>
        </p:nvSpPr>
        <p:spPr/>
        <p:txBody>
          <a:bodyPr/>
          <a:lstStyle/>
          <a:p>
            <a:fld id="{7F731A93-FEF6-430E-9F11-B988B396F56E}" type="datetime1">
              <a:rPr kumimoji="1" lang="ja-JP" altLang="en-US" smtClean="0"/>
              <a:t>2023/7/5</a:t>
            </a:fld>
            <a:endParaRPr kumimoji="1" lang="ja-JP" altLang="en-US"/>
          </a:p>
        </p:txBody>
      </p:sp>
      <p:sp>
        <p:nvSpPr>
          <p:cNvPr id="3" name="フッター プレースホルダー 2">
            <a:extLst>
              <a:ext uri="{FF2B5EF4-FFF2-40B4-BE49-F238E27FC236}">
                <a16:creationId xmlns:a16="http://schemas.microsoft.com/office/drawing/2014/main" id="{8F0C35AD-D783-4976-9005-9B452CA95EC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B19632C9-54FB-4947-BA21-6D4F858D15ED}"/>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1521114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36BC4A-C441-4D1D-91A8-5C5F15D6EBD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D545C33-9E63-4FE1-A7BB-73B44637D0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CF65F7D-6FEE-40C4-9819-5A7BFDEA6A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B19D72-6C20-4D95-A5E3-136F2AEA5F01}"/>
              </a:ext>
            </a:extLst>
          </p:cNvPr>
          <p:cNvSpPr>
            <a:spLocks noGrp="1"/>
          </p:cNvSpPr>
          <p:nvPr>
            <p:ph type="dt" sz="half" idx="10"/>
          </p:nvPr>
        </p:nvSpPr>
        <p:spPr/>
        <p:txBody>
          <a:bodyPr/>
          <a:lstStyle/>
          <a:p>
            <a:fld id="{55FDB49D-3AD1-4538-BA6B-30BF90638BCB}" type="datetime1">
              <a:rPr kumimoji="1" lang="ja-JP" altLang="en-US" smtClean="0"/>
              <a:t>2023/7/5</a:t>
            </a:fld>
            <a:endParaRPr kumimoji="1" lang="ja-JP" altLang="en-US"/>
          </a:p>
        </p:txBody>
      </p:sp>
      <p:sp>
        <p:nvSpPr>
          <p:cNvPr id="6" name="フッター プレースホルダー 5">
            <a:extLst>
              <a:ext uri="{FF2B5EF4-FFF2-40B4-BE49-F238E27FC236}">
                <a16:creationId xmlns:a16="http://schemas.microsoft.com/office/drawing/2014/main" id="{F127CED4-FE4A-4D41-9574-CA7905B7870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CAA5442-E686-4002-9C8B-7F48CE0B9DA1}"/>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604004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C8DB06-0025-421B-B00A-A552F68B8DA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CB3D66D-57D6-494C-8225-BB70ED19B7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B46AAF2-0244-4477-804F-F8CDD14F9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C89D8CA-D231-480A-8F2E-C5C693E4BEE6}"/>
              </a:ext>
            </a:extLst>
          </p:cNvPr>
          <p:cNvSpPr>
            <a:spLocks noGrp="1"/>
          </p:cNvSpPr>
          <p:nvPr>
            <p:ph type="dt" sz="half" idx="10"/>
          </p:nvPr>
        </p:nvSpPr>
        <p:spPr/>
        <p:txBody>
          <a:bodyPr/>
          <a:lstStyle/>
          <a:p>
            <a:fld id="{A3DB8E9F-AE04-4D05-959D-954C92BF2ACD}" type="datetime1">
              <a:rPr kumimoji="1" lang="ja-JP" altLang="en-US" smtClean="0"/>
              <a:t>2023/7/5</a:t>
            </a:fld>
            <a:endParaRPr kumimoji="1" lang="ja-JP" altLang="en-US"/>
          </a:p>
        </p:txBody>
      </p:sp>
      <p:sp>
        <p:nvSpPr>
          <p:cNvPr id="6" name="フッター プレースホルダー 5">
            <a:extLst>
              <a:ext uri="{FF2B5EF4-FFF2-40B4-BE49-F238E27FC236}">
                <a16:creationId xmlns:a16="http://schemas.microsoft.com/office/drawing/2014/main" id="{5DBA0C5F-0570-45EB-A82B-FC224C2D3FC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0006A30-3E91-42DA-BBDD-BECDC4198E04}"/>
              </a:ext>
            </a:extLst>
          </p:cNvPr>
          <p:cNvSpPr>
            <a:spLocks noGrp="1"/>
          </p:cNvSpPr>
          <p:nvPr>
            <p:ph type="sldNum" sz="quarter" idx="12"/>
          </p:nvPr>
        </p:nvSpPr>
        <p:spPr/>
        <p:txBody>
          <a:body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661160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D052C0D-5C62-4E95-AEC5-289022889F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9632E7A-BA8B-4F3F-8A97-CAF4A152B4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11C6C5-7F44-4EF6-8C76-89D4486FB4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E070D-B906-41B8-99D7-A7C6E0D91E58}" type="datetime1">
              <a:rPr kumimoji="1" lang="ja-JP" altLang="en-US" smtClean="0"/>
              <a:t>2023/7/5</a:t>
            </a:fld>
            <a:endParaRPr kumimoji="1" lang="ja-JP" altLang="en-US"/>
          </a:p>
        </p:txBody>
      </p:sp>
      <p:sp>
        <p:nvSpPr>
          <p:cNvPr id="5" name="フッター プレースホルダー 4">
            <a:extLst>
              <a:ext uri="{FF2B5EF4-FFF2-40B4-BE49-F238E27FC236}">
                <a16:creationId xmlns:a16="http://schemas.microsoft.com/office/drawing/2014/main" id="{CA8E9504-9992-48A8-A70E-8EBC87AB74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1DA4D56-E39B-4279-BDB3-E91C3FF607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01F4F0-7BB9-4EE2-A9D6-538DC79F4EE8}" type="slidenum">
              <a:rPr kumimoji="1" lang="ja-JP" altLang="en-US" smtClean="0"/>
              <a:t>‹#›</a:t>
            </a:fld>
            <a:endParaRPr kumimoji="1" lang="ja-JP" altLang="en-US"/>
          </a:p>
        </p:txBody>
      </p:sp>
    </p:spTree>
    <p:extLst>
      <p:ext uri="{BB962C8B-B14F-4D97-AF65-F5344CB8AC3E}">
        <p14:creationId xmlns:p14="http://schemas.microsoft.com/office/powerpoint/2010/main" val="1820539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5A9C00-29B9-4335-AD89-39F8B21A0AD1}"/>
              </a:ext>
            </a:extLst>
          </p:cNvPr>
          <p:cNvSpPr>
            <a:spLocks noGrp="1"/>
          </p:cNvSpPr>
          <p:nvPr>
            <p:ph type="ctrTitle"/>
          </p:nvPr>
        </p:nvSpPr>
        <p:spPr>
          <a:xfrm>
            <a:off x="0" y="2445532"/>
            <a:ext cx="12192000" cy="1018574"/>
          </a:xfrm>
          <a:solidFill>
            <a:schemeClr val="accent2"/>
          </a:solidFill>
        </p:spPr>
        <p:txBody>
          <a:bodyPr>
            <a:normAutofit/>
          </a:bodyPr>
          <a:lstStyle/>
          <a:p>
            <a:pPr algn="l"/>
            <a:r>
              <a:rPr lang="ja-JP" altLang="en-US" sz="5400" b="1" dirty="0">
                <a:solidFill>
                  <a:schemeClr val="bg1"/>
                </a:solidFill>
              </a:rPr>
              <a:t>  結核月報入力時の留意事項</a:t>
            </a:r>
            <a:endParaRPr kumimoji="1" lang="ja-JP" altLang="en-US" sz="5400" b="1" dirty="0">
              <a:solidFill>
                <a:schemeClr val="bg1"/>
              </a:solidFill>
            </a:endParaRPr>
          </a:p>
        </p:txBody>
      </p:sp>
      <p:sp>
        <p:nvSpPr>
          <p:cNvPr id="5" name="スライド番号プレースホルダー 4">
            <a:extLst>
              <a:ext uri="{FF2B5EF4-FFF2-40B4-BE49-F238E27FC236}">
                <a16:creationId xmlns:a16="http://schemas.microsoft.com/office/drawing/2014/main" id="{809233F8-3890-415E-A02D-17086BD957AF}"/>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1</a:t>
            </a:fld>
            <a:endParaRPr kumimoji="1" lang="ja-JP" altLang="en-US" sz="1800"/>
          </a:p>
        </p:txBody>
      </p:sp>
      <p:sp>
        <p:nvSpPr>
          <p:cNvPr id="3" name="テキスト ボックス 2">
            <a:extLst>
              <a:ext uri="{FF2B5EF4-FFF2-40B4-BE49-F238E27FC236}">
                <a16:creationId xmlns:a16="http://schemas.microsoft.com/office/drawing/2014/main" id="{A93B2214-A4C0-49D7-A621-D1B6D5A324D6}"/>
              </a:ext>
            </a:extLst>
          </p:cNvPr>
          <p:cNvSpPr txBox="1"/>
          <p:nvPr/>
        </p:nvSpPr>
        <p:spPr>
          <a:xfrm>
            <a:off x="9927980" y="378069"/>
            <a:ext cx="1784839" cy="646331"/>
          </a:xfrm>
          <a:prstGeom prst="rect">
            <a:avLst/>
          </a:prstGeom>
          <a:noFill/>
        </p:spPr>
        <p:txBody>
          <a:bodyPr wrap="square" rtlCol="0">
            <a:spAutoFit/>
          </a:bodyPr>
          <a:lstStyle/>
          <a:p>
            <a:pPr algn="r"/>
            <a:r>
              <a:rPr kumimoji="1" lang="en-US" altLang="ja-JP" dirty="0"/>
              <a:t>2023/7/5</a:t>
            </a:r>
            <a:r>
              <a:rPr kumimoji="1" lang="ja-JP" altLang="en-US" dirty="0"/>
              <a:t>版</a:t>
            </a:r>
            <a:endParaRPr kumimoji="1" lang="en-US" altLang="ja-JP" dirty="0"/>
          </a:p>
          <a:p>
            <a:pPr algn="r"/>
            <a:r>
              <a:rPr kumimoji="1" lang="en-US" altLang="ja-JP" dirty="0"/>
              <a:t>Ver.1.0</a:t>
            </a:r>
            <a:endParaRPr kumimoji="1" lang="ja-JP" altLang="en-US" dirty="0"/>
          </a:p>
        </p:txBody>
      </p:sp>
      <p:pic>
        <p:nvPicPr>
          <p:cNvPr id="6" name="図 5">
            <a:extLst>
              <a:ext uri="{FF2B5EF4-FFF2-40B4-BE49-F238E27FC236}">
                <a16:creationId xmlns:a16="http://schemas.microsoft.com/office/drawing/2014/main" id="{5CDC69A2-AAC9-4ADE-9832-F0544599F7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8102" y="6201749"/>
            <a:ext cx="361786" cy="253588"/>
          </a:xfrm>
          <a:prstGeom prst="rect">
            <a:avLst/>
          </a:prstGeom>
        </p:spPr>
      </p:pic>
      <p:sp>
        <p:nvSpPr>
          <p:cNvPr id="7" name="テキスト ボックス 6">
            <a:extLst>
              <a:ext uri="{FF2B5EF4-FFF2-40B4-BE49-F238E27FC236}">
                <a16:creationId xmlns:a16="http://schemas.microsoft.com/office/drawing/2014/main" id="{83545C8B-FB29-4F9D-BA93-1ECB60A35AA4}"/>
              </a:ext>
            </a:extLst>
          </p:cNvPr>
          <p:cNvSpPr txBox="1"/>
          <p:nvPr/>
        </p:nvSpPr>
        <p:spPr>
          <a:xfrm>
            <a:off x="3905947" y="6179616"/>
            <a:ext cx="4813180" cy="338554"/>
          </a:xfrm>
          <a:prstGeom prst="rect">
            <a:avLst/>
          </a:prstGeom>
          <a:noFill/>
        </p:spPr>
        <p:txBody>
          <a:bodyPr wrap="square" rtlCol="0">
            <a:spAutoFit/>
          </a:bodyPr>
          <a:lstStyle/>
          <a:p>
            <a:r>
              <a:rPr kumimoji="1" lang="ja-JP" altLang="en-US" sz="1600" dirty="0"/>
              <a:t>兵庫県保健医療部感染症等対策室感染症対策課</a:t>
            </a:r>
          </a:p>
        </p:txBody>
      </p:sp>
    </p:spTree>
    <p:extLst>
      <p:ext uri="{BB962C8B-B14F-4D97-AF65-F5344CB8AC3E}">
        <p14:creationId xmlns:p14="http://schemas.microsoft.com/office/powerpoint/2010/main" val="1396090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結核月報（紙様式）</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2</a:t>
            </a:fld>
            <a:endParaRPr kumimoji="1" lang="ja-JP" altLang="en-US" sz="1800"/>
          </a:p>
        </p:txBody>
      </p:sp>
      <p:pic>
        <p:nvPicPr>
          <p:cNvPr id="3" name="図 2">
            <a:extLst>
              <a:ext uri="{FF2B5EF4-FFF2-40B4-BE49-F238E27FC236}">
                <a16:creationId xmlns:a16="http://schemas.microsoft.com/office/drawing/2014/main" id="{71B0D0D5-800F-46F5-A740-CEBD3F89E346}"/>
              </a:ext>
            </a:extLst>
          </p:cNvPr>
          <p:cNvPicPr>
            <a:picLocks noChangeAspect="1"/>
          </p:cNvPicPr>
          <p:nvPr/>
        </p:nvPicPr>
        <p:blipFill>
          <a:blip r:embed="rId2"/>
          <a:stretch>
            <a:fillRect/>
          </a:stretch>
        </p:blipFill>
        <p:spPr>
          <a:xfrm>
            <a:off x="1931072" y="791308"/>
            <a:ext cx="3902522" cy="5767749"/>
          </a:xfrm>
          <a:prstGeom prst="rect">
            <a:avLst/>
          </a:prstGeom>
          <a:ln>
            <a:solidFill>
              <a:schemeClr val="accent5">
                <a:lumMod val="75000"/>
              </a:schemeClr>
            </a:solidFill>
          </a:ln>
        </p:spPr>
      </p:pic>
      <p:pic>
        <p:nvPicPr>
          <p:cNvPr id="5" name="図 4">
            <a:extLst>
              <a:ext uri="{FF2B5EF4-FFF2-40B4-BE49-F238E27FC236}">
                <a16:creationId xmlns:a16="http://schemas.microsoft.com/office/drawing/2014/main" id="{017F9881-614D-4447-B1AF-47491AC38296}"/>
              </a:ext>
            </a:extLst>
          </p:cNvPr>
          <p:cNvPicPr>
            <a:picLocks noChangeAspect="1"/>
          </p:cNvPicPr>
          <p:nvPr/>
        </p:nvPicPr>
        <p:blipFill>
          <a:blip r:embed="rId3"/>
          <a:stretch>
            <a:fillRect/>
          </a:stretch>
        </p:blipFill>
        <p:spPr>
          <a:xfrm>
            <a:off x="6358407" y="791523"/>
            <a:ext cx="3965623" cy="5767534"/>
          </a:xfrm>
          <a:prstGeom prst="rect">
            <a:avLst/>
          </a:prstGeom>
          <a:ln>
            <a:solidFill>
              <a:schemeClr val="accent6">
                <a:lumMod val="75000"/>
              </a:schemeClr>
            </a:solidFill>
          </a:ln>
        </p:spPr>
      </p:pic>
      <p:sp>
        <p:nvSpPr>
          <p:cNvPr id="20" name="正方形/長方形 19">
            <a:extLst>
              <a:ext uri="{FF2B5EF4-FFF2-40B4-BE49-F238E27FC236}">
                <a16:creationId xmlns:a16="http://schemas.microsoft.com/office/drawing/2014/main" id="{6E097BBE-E0AE-46F3-9251-9F963B090F98}"/>
              </a:ext>
            </a:extLst>
          </p:cNvPr>
          <p:cNvSpPr/>
          <p:nvPr/>
        </p:nvSpPr>
        <p:spPr>
          <a:xfrm>
            <a:off x="455260" y="3244334"/>
            <a:ext cx="1213406" cy="369332"/>
          </a:xfrm>
          <a:prstGeom prst="rect">
            <a:avLst/>
          </a:prstGeom>
          <a:solidFill>
            <a:schemeClr val="bg1"/>
          </a:solidFill>
          <a:ln w="12700">
            <a:solidFill>
              <a:schemeClr val="accent1">
                <a:shade val="50000"/>
              </a:schemeClr>
            </a:solidFill>
          </a:ln>
        </p:spPr>
        <p:txBody>
          <a:bodyPr wrap="square">
            <a:spAutoFit/>
          </a:bodyPr>
          <a:lstStyle/>
          <a:p>
            <a:pPr algn="ctr"/>
            <a:r>
              <a:rPr lang="ja-JP" altLang="en-US" dirty="0"/>
              <a:t>表面</a:t>
            </a:r>
            <a:endParaRPr lang="en-US" altLang="ja-JP" dirty="0"/>
          </a:p>
        </p:txBody>
      </p:sp>
      <p:sp>
        <p:nvSpPr>
          <p:cNvPr id="21" name="正方形/長方形 20">
            <a:extLst>
              <a:ext uri="{FF2B5EF4-FFF2-40B4-BE49-F238E27FC236}">
                <a16:creationId xmlns:a16="http://schemas.microsoft.com/office/drawing/2014/main" id="{7A80CE06-AB63-44EB-8892-9A98B8B01412}"/>
              </a:ext>
            </a:extLst>
          </p:cNvPr>
          <p:cNvSpPr/>
          <p:nvPr/>
        </p:nvSpPr>
        <p:spPr>
          <a:xfrm>
            <a:off x="10651312" y="3244334"/>
            <a:ext cx="1213406" cy="369332"/>
          </a:xfrm>
          <a:prstGeom prst="rect">
            <a:avLst/>
          </a:prstGeom>
          <a:solidFill>
            <a:schemeClr val="bg1"/>
          </a:solidFill>
          <a:ln w="12700">
            <a:solidFill>
              <a:schemeClr val="accent1">
                <a:shade val="50000"/>
              </a:schemeClr>
            </a:solidFill>
          </a:ln>
        </p:spPr>
        <p:txBody>
          <a:bodyPr wrap="square">
            <a:spAutoFit/>
          </a:bodyPr>
          <a:lstStyle/>
          <a:p>
            <a:pPr algn="ctr"/>
            <a:r>
              <a:rPr lang="ja-JP" altLang="en-US" dirty="0"/>
              <a:t>裏面</a:t>
            </a:r>
            <a:endParaRPr lang="en-US" altLang="ja-JP" dirty="0"/>
          </a:p>
        </p:txBody>
      </p:sp>
    </p:spTree>
    <p:extLst>
      <p:ext uri="{BB962C8B-B14F-4D97-AF65-F5344CB8AC3E}">
        <p14:creationId xmlns:p14="http://schemas.microsoft.com/office/powerpoint/2010/main" val="11188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１）健康診断実施、報告に係る根拠法令</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3</a:t>
            </a:fld>
            <a:endParaRPr kumimoji="1" lang="ja-JP" altLang="en-US" sz="1800"/>
          </a:p>
        </p:txBody>
      </p:sp>
      <p:sp>
        <p:nvSpPr>
          <p:cNvPr id="10" name="テキスト ボックス 9">
            <a:extLst>
              <a:ext uri="{FF2B5EF4-FFF2-40B4-BE49-F238E27FC236}">
                <a16:creationId xmlns:a16="http://schemas.microsoft.com/office/drawing/2014/main" id="{DFC216E7-7882-4791-A25C-AB5660E017E6}"/>
              </a:ext>
            </a:extLst>
          </p:cNvPr>
          <p:cNvSpPr txBox="1"/>
          <p:nvPr/>
        </p:nvSpPr>
        <p:spPr>
          <a:xfrm>
            <a:off x="318293" y="1247947"/>
            <a:ext cx="11555414" cy="3293209"/>
          </a:xfrm>
          <a:prstGeom prst="rect">
            <a:avLst/>
          </a:prstGeom>
          <a:solidFill>
            <a:schemeClr val="bg1"/>
          </a:solidFill>
          <a:ln>
            <a:solidFill>
              <a:schemeClr val="bg1">
                <a:lumMod val="65000"/>
              </a:schemeClr>
            </a:solidFill>
          </a:ln>
        </p:spPr>
        <p:txBody>
          <a:bodyPr wrap="square" rtlCol="0">
            <a:spAutoFit/>
          </a:bodyPr>
          <a:lstStyle/>
          <a:p>
            <a:r>
              <a:rPr lang="ja-JP" altLang="en-US" sz="1600" dirty="0"/>
              <a:t>（定期の健康診断）</a:t>
            </a:r>
          </a:p>
          <a:p>
            <a:pPr algn="just"/>
            <a:r>
              <a:rPr lang="ja-JP" altLang="en-US" sz="1600" dirty="0"/>
              <a:t>第五十三条の二　労働安全衛生法（昭和四十七年法律第五十七号）第二条第三号に規定する事業者（以下この章及び第十三章において「事業者」という。）、学校（専修学校及び各種学校を含み、修業年限が一年未満のものを除く。以下同じ。）の長又は矯正施設その他の施設で政令で定めるもの（以下この章及び第十三章において「施設」という。）の長は、それぞれ当該事業者の行う事業において業務に従事する者、当該学校の学生、生徒若しくは児童又は当該施設に収容されている者（小学校就学の始期に達しない者を除く。）であって政令で定めるものに対して、政令で定める定期において、期日又は期間を指定して、</a:t>
            </a:r>
            <a:r>
              <a:rPr lang="ja-JP" altLang="en-US" sz="1600" u="sng" dirty="0"/>
              <a:t>結核に係る定期の健康診断を行わなければならない</a:t>
            </a:r>
            <a:r>
              <a:rPr lang="ja-JP" altLang="en-US" sz="1600" dirty="0"/>
              <a:t>。</a:t>
            </a:r>
            <a:endParaRPr lang="en-US" altLang="ja-JP" sz="1600" dirty="0"/>
          </a:p>
          <a:p>
            <a:r>
              <a:rPr lang="ja-JP" altLang="en-US" sz="1600" dirty="0"/>
              <a:t>２　（略）</a:t>
            </a:r>
            <a:endParaRPr lang="en-US" altLang="ja-JP" sz="1600" dirty="0"/>
          </a:p>
          <a:p>
            <a:pPr algn="just"/>
            <a:r>
              <a:rPr lang="ja-JP" altLang="en-US" sz="1600" dirty="0"/>
              <a:t>３　市町村長は、その管轄する区域内に居住する者（小学校就学の始期に達しない者を除く。）のうち、第一項の健康診断の対象者以外の者であって政令で定めるものに対して、政令で定める定期において、保健所長（保健所設置市等にあっては、都道府県知事）の指示を受け期日又は期間を指定して、結核に係る定期の健康診断を行わなければならない。</a:t>
            </a:r>
            <a:endParaRPr lang="en-US" altLang="ja-JP" sz="1600" dirty="0"/>
          </a:p>
          <a:p>
            <a:r>
              <a:rPr lang="ja-JP" altLang="en-US" sz="1600" dirty="0"/>
              <a:t>４　（略）</a:t>
            </a:r>
            <a:endParaRPr lang="en-US" altLang="ja-JP" sz="1600" dirty="0"/>
          </a:p>
          <a:p>
            <a:r>
              <a:rPr lang="ja-JP" altLang="en-US" sz="1600" dirty="0"/>
              <a:t>５　（略）</a:t>
            </a:r>
            <a:endParaRPr lang="en-US" altLang="ja-JP" sz="1600" dirty="0"/>
          </a:p>
        </p:txBody>
      </p:sp>
      <p:sp>
        <p:nvSpPr>
          <p:cNvPr id="11" name="テキスト ボックス 10">
            <a:extLst>
              <a:ext uri="{FF2B5EF4-FFF2-40B4-BE49-F238E27FC236}">
                <a16:creationId xmlns:a16="http://schemas.microsoft.com/office/drawing/2014/main" id="{96CC30B5-78C7-4D12-83AB-9789576B63A1}"/>
              </a:ext>
            </a:extLst>
          </p:cNvPr>
          <p:cNvSpPr txBox="1"/>
          <p:nvPr/>
        </p:nvSpPr>
        <p:spPr>
          <a:xfrm>
            <a:off x="217486" y="650070"/>
            <a:ext cx="11757028" cy="461665"/>
          </a:xfrm>
          <a:prstGeom prst="rect">
            <a:avLst/>
          </a:prstGeom>
          <a:solidFill>
            <a:schemeClr val="bg1"/>
          </a:solidFill>
        </p:spPr>
        <p:txBody>
          <a:bodyPr wrap="square" rtlCol="0">
            <a:spAutoFit/>
          </a:bodyPr>
          <a:lstStyle/>
          <a:p>
            <a:r>
              <a:rPr lang="ja-JP" altLang="en-US" sz="2400" b="1" dirty="0"/>
              <a:t>感染症の予防及び感染症の患者に対する医療に関する法律（感染症法）</a:t>
            </a:r>
            <a:endParaRPr lang="en-US" altLang="ja-JP" sz="2400" b="1" dirty="0"/>
          </a:p>
        </p:txBody>
      </p:sp>
      <p:sp>
        <p:nvSpPr>
          <p:cNvPr id="12" name="テキスト ボックス 11">
            <a:extLst>
              <a:ext uri="{FF2B5EF4-FFF2-40B4-BE49-F238E27FC236}">
                <a16:creationId xmlns:a16="http://schemas.microsoft.com/office/drawing/2014/main" id="{8604261B-E446-4B5F-9DAE-80F075FB6BC8}"/>
              </a:ext>
            </a:extLst>
          </p:cNvPr>
          <p:cNvSpPr txBox="1"/>
          <p:nvPr/>
        </p:nvSpPr>
        <p:spPr>
          <a:xfrm>
            <a:off x="318293" y="4681875"/>
            <a:ext cx="11555414" cy="1815882"/>
          </a:xfrm>
          <a:prstGeom prst="rect">
            <a:avLst/>
          </a:prstGeom>
          <a:solidFill>
            <a:schemeClr val="bg1"/>
          </a:solidFill>
          <a:ln>
            <a:solidFill>
              <a:schemeClr val="bg1">
                <a:lumMod val="65000"/>
              </a:schemeClr>
            </a:solidFill>
          </a:ln>
        </p:spPr>
        <p:txBody>
          <a:bodyPr wrap="square" rtlCol="0">
            <a:spAutoFit/>
          </a:bodyPr>
          <a:lstStyle/>
          <a:p>
            <a:r>
              <a:rPr lang="ja-JP" altLang="en-US" sz="1600" dirty="0"/>
              <a:t>（通報又は報告）</a:t>
            </a:r>
          </a:p>
          <a:p>
            <a:pPr algn="just"/>
            <a:r>
              <a:rPr lang="ja-JP" altLang="en-US" sz="1600" dirty="0"/>
              <a:t>第五十三条の七　健康診断実施者は、定期の健康診断を行ったときは、その健康診断（第五十三条の四又は第五十三条の五の規定による診断書その他の文書の提出を受けた健康診断を含む。）につき、受診者の数その他厚生労働省令で定める事項を当該健康診断を行った場所を管轄する保健所長（その場所が保健所設置市等の区域内であるときは、保健所長及び保健所設置市等の長）を経由して、</a:t>
            </a:r>
            <a:r>
              <a:rPr lang="ja-JP" altLang="en-US" sz="1600" u="sng" dirty="0"/>
              <a:t>都道府県知事に通報又は報告しなければならない</a:t>
            </a:r>
            <a:r>
              <a:rPr lang="ja-JP" altLang="en-US" sz="1600" dirty="0"/>
              <a:t>。</a:t>
            </a:r>
          </a:p>
          <a:p>
            <a:pPr algn="just"/>
            <a:r>
              <a:rPr lang="ja-JP" altLang="en-US" sz="1600" dirty="0"/>
              <a:t>２　前項の規定は、他の法律又はこれに基づく命令若しくは規則の規定による健康診断実施者が、第五十三条の二第四項の規定により同条第一項の規定による健康診断とみなされる健康診断を行った場合について準用する。</a:t>
            </a:r>
            <a:endParaRPr lang="en-US" altLang="ja-JP" sz="1600" dirty="0"/>
          </a:p>
        </p:txBody>
      </p:sp>
    </p:spTree>
    <p:extLst>
      <p:ext uri="{BB962C8B-B14F-4D97-AF65-F5344CB8AC3E}">
        <p14:creationId xmlns:p14="http://schemas.microsoft.com/office/powerpoint/2010/main" val="58556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２）報告方法</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4</a:t>
            </a:fld>
            <a:endParaRPr kumimoji="1" lang="ja-JP" altLang="en-US" sz="1800"/>
          </a:p>
        </p:txBody>
      </p:sp>
      <p:sp>
        <p:nvSpPr>
          <p:cNvPr id="12" name="テキスト ボックス 11">
            <a:extLst>
              <a:ext uri="{FF2B5EF4-FFF2-40B4-BE49-F238E27FC236}">
                <a16:creationId xmlns:a16="http://schemas.microsoft.com/office/drawing/2014/main" id="{8604261B-E446-4B5F-9DAE-80F075FB6BC8}"/>
              </a:ext>
            </a:extLst>
          </p:cNvPr>
          <p:cNvSpPr txBox="1"/>
          <p:nvPr/>
        </p:nvSpPr>
        <p:spPr>
          <a:xfrm>
            <a:off x="712177" y="4902947"/>
            <a:ext cx="10796954" cy="923330"/>
          </a:xfrm>
          <a:prstGeom prst="rect">
            <a:avLst/>
          </a:prstGeom>
          <a:solidFill>
            <a:schemeClr val="bg1"/>
          </a:solidFill>
          <a:ln>
            <a:solidFill>
              <a:schemeClr val="bg1">
                <a:lumMod val="65000"/>
              </a:schemeClr>
            </a:solidFill>
          </a:ln>
        </p:spPr>
        <p:txBody>
          <a:bodyPr wrap="square" rtlCol="0">
            <a:spAutoFit/>
          </a:bodyPr>
          <a:lstStyle/>
          <a:p>
            <a:r>
              <a:rPr lang="ja-JP" altLang="en-US" dirty="0"/>
              <a:t>○適用時期</a:t>
            </a:r>
            <a:r>
              <a:rPr lang="en-US" altLang="ja-JP" dirty="0"/>
              <a:t>	</a:t>
            </a:r>
            <a:r>
              <a:rPr lang="ja-JP" altLang="en-US" dirty="0"/>
              <a:t>令和６年度から適用</a:t>
            </a:r>
            <a:endParaRPr lang="en-US" altLang="ja-JP" dirty="0"/>
          </a:p>
          <a:p>
            <a:r>
              <a:rPr lang="en-US" altLang="ja-JP" dirty="0"/>
              <a:t>		</a:t>
            </a:r>
            <a:r>
              <a:rPr lang="ja-JP" altLang="en-US" dirty="0"/>
              <a:t>ただし、令和５年度についても、移行期間として適用できるため、ご活用ください。</a:t>
            </a:r>
            <a:endParaRPr lang="en-US" altLang="ja-JP" dirty="0"/>
          </a:p>
          <a:p>
            <a:r>
              <a:rPr lang="ja-JP" altLang="en-US" dirty="0"/>
              <a:t>○提出先　　　　管轄の健康福祉事務所</a:t>
            </a:r>
            <a:endParaRPr lang="en-US" altLang="ja-JP" dirty="0"/>
          </a:p>
        </p:txBody>
      </p:sp>
      <p:pic>
        <p:nvPicPr>
          <p:cNvPr id="3" name="図 2">
            <a:extLst>
              <a:ext uri="{FF2B5EF4-FFF2-40B4-BE49-F238E27FC236}">
                <a16:creationId xmlns:a16="http://schemas.microsoft.com/office/drawing/2014/main" id="{06810402-11BB-4A2A-B77D-BF74A5B3F86A}"/>
              </a:ext>
            </a:extLst>
          </p:cNvPr>
          <p:cNvPicPr>
            <a:picLocks noChangeAspect="1"/>
          </p:cNvPicPr>
          <p:nvPr/>
        </p:nvPicPr>
        <p:blipFill>
          <a:blip r:embed="rId2"/>
          <a:stretch>
            <a:fillRect/>
          </a:stretch>
        </p:blipFill>
        <p:spPr>
          <a:xfrm>
            <a:off x="432592" y="1088119"/>
            <a:ext cx="2398530" cy="3538204"/>
          </a:xfrm>
          <a:prstGeom prst="rect">
            <a:avLst/>
          </a:prstGeom>
        </p:spPr>
      </p:pic>
      <p:pic>
        <p:nvPicPr>
          <p:cNvPr id="5" name="図 4">
            <a:extLst>
              <a:ext uri="{FF2B5EF4-FFF2-40B4-BE49-F238E27FC236}">
                <a16:creationId xmlns:a16="http://schemas.microsoft.com/office/drawing/2014/main" id="{F42D396F-F76C-4D4B-AC61-089FB02689BF}"/>
              </a:ext>
            </a:extLst>
          </p:cNvPr>
          <p:cNvPicPr>
            <a:picLocks noChangeAspect="1"/>
          </p:cNvPicPr>
          <p:nvPr/>
        </p:nvPicPr>
        <p:blipFill>
          <a:blip r:embed="rId3"/>
          <a:stretch>
            <a:fillRect/>
          </a:stretch>
        </p:blipFill>
        <p:spPr>
          <a:xfrm>
            <a:off x="4000501" y="1088119"/>
            <a:ext cx="7587762" cy="3531044"/>
          </a:xfrm>
          <a:prstGeom prst="rect">
            <a:avLst/>
          </a:prstGeom>
        </p:spPr>
      </p:pic>
      <p:sp>
        <p:nvSpPr>
          <p:cNvPr id="13" name="テキスト ボックス 12">
            <a:extLst>
              <a:ext uri="{FF2B5EF4-FFF2-40B4-BE49-F238E27FC236}">
                <a16:creationId xmlns:a16="http://schemas.microsoft.com/office/drawing/2014/main" id="{4E6FDDBE-16B4-4756-B8A0-539203B67394}"/>
              </a:ext>
            </a:extLst>
          </p:cNvPr>
          <p:cNvSpPr txBox="1"/>
          <p:nvPr/>
        </p:nvSpPr>
        <p:spPr>
          <a:xfrm>
            <a:off x="307730" y="584775"/>
            <a:ext cx="2523392" cy="461665"/>
          </a:xfrm>
          <a:prstGeom prst="rect">
            <a:avLst/>
          </a:prstGeom>
          <a:solidFill>
            <a:schemeClr val="bg1"/>
          </a:solidFill>
        </p:spPr>
        <p:txBody>
          <a:bodyPr wrap="square" rtlCol="0">
            <a:spAutoFit/>
          </a:bodyPr>
          <a:lstStyle/>
          <a:p>
            <a:pPr algn="ctr"/>
            <a:r>
              <a:rPr lang="ja-JP" altLang="en-US" sz="2400" b="1" dirty="0"/>
              <a:t>従来</a:t>
            </a:r>
            <a:r>
              <a:rPr lang="en-US" altLang="ja-JP" sz="2400" b="1" dirty="0"/>
              <a:t>(</a:t>
            </a:r>
            <a:r>
              <a:rPr lang="ja-JP" altLang="en-US" sz="2400" b="1" dirty="0"/>
              <a:t>紙や</a:t>
            </a:r>
            <a:r>
              <a:rPr lang="en-US" altLang="ja-JP" sz="2400" b="1" dirty="0"/>
              <a:t>FAX)</a:t>
            </a:r>
          </a:p>
        </p:txBody>
      </p:sp>
      <p:sp>
        <p:nvSpPr>
          <p:cNvPr id="6" name="矢印: 右 5">
            <a:extLst>
              <a:ext uri="{FF2B5EF4-FFF2-40B4-BE49-F238E27FC236}">
                <a16:creationId xmlns:a16="http://schemas.microsoft.com/office/drawing/2014/main" id="{3FAAB387-2F44-47A6-B149-68331F02933A}"/>
              </a:ext>
            </a:extLst>
          </p:cNvPr>
          <p:cNvSpPr/>
          <p:nvPr/>
        </p:nvSpPr>
        <p:spPr>
          <a:xfrm>
            <a:off x="2998177" y="2291768"/>
            <a:ext cx="800100" cy="1242740"/>
          </a:xfrm>
          <a:prstGeom prst="right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105E04A7-416D-4DAE-9872-2C365E4039DE}"/>
              </a:ext>
            </a:extLst>
          </p:cNvPr>
          <p:cNvSpPr txBox="1"/>
          <p:nvPr/>
        </p:nvSpPr>
        <p:spPr>
          <a:xfrm>
            <a:off x="4615962" y="595098"/>
            <a:ext cx="6216161" cy="461665"/>
          </a:xfrm>
          <a:prstGeom prst="rect">
            <a:avLst/>
          </a:prstGeom>
          <a:solidFill>
            <a:schemeClr val="bg1"/>
          </a:solidFill>
        </p:spPr>
        <p:txBody>
          <a:bodyPr wrap="square" rtlCol="0">
            <a:spAutoFit/>
          </a:bodyPr>
          <a:lstStyle/>
          <a:p>
            <a:pPr algn="ctr"/>
            <a:r>
              <a:rPr lang="ja-JP" altLang="en-US" sz="2400" b="1" dirty="0"/>
              <a:t>エクセル入力による電磁的方法による報告</a:t>
            </a:r>
            <a:endParaRPr lang="en-US" altLang="ja-JP" sz="2400" b="1" dirty="0"/>
          </a:p>
        </p:txBody>
      </p:sp>
      <p:sp>
        <p:nvSpPr>
          <p:cNvPr id="15" name="四角形: 角を丸くする 14">
            <a:extLst>
              <a:ext uri="{FF2B5EF4-FFF2-40B4-BE49-F238E27FC236}">
                <a16:creationId xmlns:a16="http://schemas.microsoft.com/office/drawing/2014/main" id="{CB508362-AE83-4911-B6D4-001AC79A1570}"/>
              </a:ext>
            </a:extLst>
          </p:cNvPr>
          <p:cNvSpPr/>
          <p:nvPr/>
        </p:nvSpPr>
        <p:spPr>
          <a:xfrm>
            <a:off x="7051430" y="2566899"/>
            <a:ext cx="2459678" cy="5734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t>電磁様式</a:t>
            </a:r>
          </a:p>
        </p:txBody>
      </p:sp>
      <p:sp>
        <p:nvSpPr>
          <p:cNvPr id="16" name="四角形: 角を丸くする 15">
            <a:extLst>
              <a:ext uri="{FF2B5EF4-FFF2-40B4-BE49-F238E27FC236}">
                <a16:creationId xmlns:a16="http://schemas.microsoft.com/office/drawing/2014/main" id="{9F044A90-7026-49E4-8D57-44CF2A605CB0}"/>
              </a:ext>
            </a:extLst>
          </p:cNvPr>
          <p:cNvSpPr/>
          <p:nvPr/>
        </p:nvSpPr>
        <p:spPr>
          <a:xfrm>
            <a:off x="712177" y="5906117"/>
            <a:ext cx="10796953" cy="573483"/>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sz="2000" dirty="0"/>
              <a:t>PC</a:t>
            </a:r>
            <a:r>
              <a:rPr lang="ja-JP" altLang="en-US" sz="2000" dirty="0"/>
              <a:t>や対応ソフトがない等の場合は、従来どおり</a:t>
            </a:r>
            <a:r>
              <a:rPr lang="en-US" altLang="ja-JP" sz="2000" dirty="0"/>
              <a:t>FAX</a:t>
            </a:r>
            <a:r>
              <a:rPr lang="ja-JP" altLang="en-US" sz="2000" dirty="0"/>
              <a:t>等での報告をお願いします。</a:t>
            </a:r>
            <a:endParaRPr kumimoji="1" lang="ja-JP" altLang="en-US" sz="2000" dirty="0"/>
          </a:p>
        </p:txBody>
      </p:sp>
    </p:spTree>
    <p:extLst>
      <p:ext uri="{BB962C8B-B14F-4D97-AF65-F5344CB8AC3E}">
        <p14:creationId xmlns:p14="http://schemas.microsoft.com/office/powerpoint/2010/main" val="438285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３）報告例①</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5</a:t>
            </a:fld>
            <a:endParaRPr kumimoji="1" lang="ja-JP" altLang="en-US" sz="1800"/>
          </a:p>
        </p:txBody>
      </p:sp>
      <p:sp>
        <p:nvSpPr>
          <p:cNvPr id="13" name="テキスト ボックス 12">
            <a:extLst>
              <a:ext uri="{FF2B5EF4-FFF2-40B4-BE49-F238E27FC236}">
                <a16:creationId xmlns:a16="http://schemas.microsoft.com/office/drawing/2014/main" id="{4E6FDDBE-16B4-4756-B8A0-539203B67394}"/>
              </a:ext>
            </a:extLst>
          </p:cNvPr>
          <p:cNvSpPr txBox="1"/>
          <p:nvPr/>
        </p:nvSpPr>
        <p:spPr>
          <a:xfrm>
            <a:off x="307730" y="584775"/>
            <a:ext cx="2523392" cy="461665"/>
          </a:xfrm>
          <a:prstGeom prst="rect">
            <a:avLst/>
          </a:prstGeom>
          <a:solidFill>
            <a:schemeClr val="bg1"/>
          </a:solidFill>
        </p:spPr>
        <p:txBody>
          <a:bodyPr wrap="square" rtlCol="0">
            <a:spAutoFit/>
          </a:bodyPr>
          <a:lstStyle/>
          <a:p>
            <a:pPr algn="ctr"/>
            <a:r>
              <a:rPr lang="ja-JP" altLang="en-US" sz="2400" b="1" dirty="0"/>
              <a:t>基本情報</a:t>
            </a:r>
            <a:endParaRPr lang="en-US" altLang="ja-JP" sz="2400" b="1" dirty="0"/>
          </a:p>
        </p:txBody>
      </p:sp>
      <p:pic>
        <p:nvPicPr>
          <p:cNvPr id="2" name="図 1">
            <a:extLst>
              <a:ext uri="{FF2B5EF4-FFF2-40B4-BE49-F238E27FC236}">
                <a16:creationId xmlns:a16="http://schemas.microsoft.com/office/drawing/2014/main" id="{63EBBBB5-E11A-43F7-90F3-4E2BDB5783F9}"/>
              </a:ext>
            </a:extLst>
          </p:cNvPr>
          <p:cNvPicPr>
            <a:picLocks noChangeAspect="1"/>
          </p:cNvPicPr>
          <p:nvPr/>
        </p:nvPicPr>
        <p:blipFill>
          <a:blip r:embed="rId2"/>
          <a:stretch>
            <a:fillRect/>
          </a:stretch>
        </p:blipFill>
        <p:spPr>
          <a:xfrm>
            <a:off x="502203" y="1150447"/>
            <a:ext cx="8184598" cy="5048905"/>
          </a:xfrm>
          <a:prstGeom prst="rect">
            <a:avLst/>
          </a:prstGeom>
        </p:spPr>
      </p:pic>
      <p:sp>
        <p:nvSpPr>
          <p:cNvPr id="17" name="吹き出し: 四角形 16">
            <a:extLst>
              <a:ext uri="{FF2B5EF4-FFF2-40B4-BE49-F238E27FC236}">
                <a16:creationId xmlns:a16="http://schemas.microsoft.com/office/drawing/2014/main" id="{758EA149-68DE-4FA0-8251-5297C08F9808}"/>
              </a:ext>
            </a:extLst>
          </p:cNvPr>
          <p:cNvSpPr/>
          <p:nvPr/>
        </p:nvSpPr>
        <p:spPr>
          <a:xfrm>
            <a:off x="8871438" y="5801328"/>
            <a:ext cx="2962910" cy="398024"/>
          </a:xfrm>
          <a:prstGeom prst="wedgeRectCallout">
            <a:avLst>
              <a:gd name="adj1" fmla="val -173254"/>
              <a:gd name="adj2" fmla="val -1967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対象年度の入力</a:t>
            </a:r>
          </a:p>
        </p:txBody>
      </p:sp>
      <p:sp>
        <p:nvSpPr>
          <p:cNvPr id="20" name="吹き出し: 四角形 19">
            <a:extLst>
              <a:ext uri="{FF2B5EF4-FFF2-40B4-BE49-F238E27FC236}">
                <a16:creationId xmlns:a16="http://schemas.microsoft.com/office/drawing/2014/main" id="{3A305DC7-06F5-4FD0-8ECE-24B223CFD07A}"/>
              </a:ext>
            </a:extLst>
          </p:cNvPr>
          <p:cNvSpPr/>
          <p:nvPr/>
        </p:nvSpPr>
        <p:spPr>
          <a:xfrm>
            <a:off x="8871438" y="1276221"/>
            <a:ext cx="2962910" cy="1069026"/>
          </a:xfrm>
          <a:prstGeom prst="wedgeRectCallout">
            <a:avLst>
              <a:gd name="adj1" fmla="val -125774"/>
              <a:gd name="adj2" fmla="val -1812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特別養護老人ホーム　○○</a:t>
            </a:r>
            <a:endParaRPr kumimoji="1" lang="en-US" altLang="ja-JP" sz="1400" dirty="0"/>
          </a:p>
          <a:p>
            <a:pPr algn="ctr"/>
            <a:r>
              <a:rPr kumimoji="1" lang="ja-JP" altLang="en-US" sz="1400" dirty="0"/>
              <a:t>（施設区分がある場合、特別養護老人ホームやケアハウスとわかるよう入力願います）</a:t>
            </a:r>
          </a:p>
        </p:txBody>
      </p:sp>
      <p:sp>
        <p:nvSpPr>
          <p:cNvPr id="21" name="吹き出し: 四角形 20">
            <a:extLst>
              <a:ext uri="{FF2B5EF4-FFF2-40B4-BE49-F238E27FC236}">
                <a16:creationId xmlns:a16="http://schemas.microsoft.com/office/drawing/2014/main" id="{55D21858-7EB7-4E1A-BF61-13BC12E58A3B}"/>
              </a:ext>
            </a:extLst>
          </p:cNvPr>
          <p:cNvSpPr/>
          <p:nvPr/>
        </p:nvSpPr>
        <p:spPr>
          <a:xfrm>
            <a:off x="8871438" y="2449253"/>
            <a:ext cx="2962910" cy="487377"/>
          </a:xfrm>
          <a:prstGeom prst="wedgeRectCallout">
            <a:avLst>
              <a:gd name="adj1" fmla="val -138535"/>
              <a:gd name="adj2" fmla="val 425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受診状況を照会することがありますので対応できる方</a:t>
            </a:r>
          </a:p>
        </p:txBody>
      </p:sp>
      <p:sp>
        <p:nvSpPr>
          <p:cNvPr id="22" name="吹き出し: 四角形 21">
            <a:extLst>
              <a:ext uri="{FF2B5EF4-FFF2-40B4-BE49-F238E27FC236}">
                <a16:creationId xmlns:a16="http://schemas.microsoft.com/office/drawing/2014/main" id="{015228AA-41BA-48F4-A69C-F8CE0E4DC22D}"/>
              </a:ext>
            </a:extLst>
          </p:cNvPr>
          <p:cNvSpPr/>
          <p:nvPr/>
        </p:nvSpPr>
        <p:spPr>
          <a:xfrm>
            <a:off x="8871438" y="3140801"/>
            <a:ext cx="2962910" cy="398024"/>
          </a:xfrm>
          <a:prstGeom prst="wedgeRectCallout">
            <a:avLst>
              <a:gd name="adj1" fmla="val -113311"/>
              <a:gd name="adj2" fmla="val -991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毎日確認できるアドレス</a:t>
            </a:r>
          </a:p>
        </p:txBody>
      </p:sp>
    </p:spTree>
    <p:extLst>
      <p:ext uri="{BB962C8B-B14F-4D97-AF65-F5344CB8AC3E}">
        <p14:creationId xmlns:p14="http://schemas.microsoft.com/office/powerpoint/2010/main" val="1383918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7C92C72-DE06-4E6B-9F35-06771A1841FC}"/>
              </a:ext>
            </a:extLst>
          </p:cNvPr>
          <p:cNvPicPr>
            <a:picLocks noChangeAspect="1"/>
          </p:cNvPicPr>
          <p:nvPr/>
        </p:nvPicPr>
        <p:blipFill>
          <a:blip r:embed="rId2"/>
          <a:stretch>
            <a:fillRect/>
          </a:stretch>
        </p:blipFill>
        <p:spPr>
          <a:xfrm>
            <a:off x="357651" y="1113821"/>
            <a:ext cx="11558899" cy="5379054"/>
          </a:xfrm>
          <a:prstGeom prst="rect">
            <a:avLst/>
          </a:prstGeom>
        </p:spPr>
      </p:pic>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３）報告例②</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6</a:t>
            </a:fld>
            <a:endParaRPr kumimoji="1" lang="ja-JP" altLang="en-US" sz="1800"/>
          </a:p>
        </p:txBody>
      </p:sp>
      <p:sp>
        <p:nvSpPr>
          <p:cNvPr id="13" name="テキスト ボックス 12">
            <a:extLst>
              <a:ext uri="{FF2B5EF4-FFF2-40B4-BE49-F238E27FC236}">
                <a16:creationId xmlns:a16="http://schemas.microsoft.com/office/drawing/2014/main" id="{4E6FDDBE-16B4-4756-B8A0-539203B67394}"/>
              </a:ext>
            </a:extLst>
          </p:cNvPr>
          <p:cNvSpPr txBox="1"/>
          <p:nvPr/>
        </p:nvSpPr>
        <p:spPr>
          <a:xfrm>
            <a:off x="307730" y="584775"/>
            <a:ext cx="3182816" cy="461665"/>
          </a:xfrm>
          <a:prstGeom prst="rect">
            <a:avLst/>
          </a:prstGeom>
          <a:solidFill>
            <a:schemeClr val="bg1"/>
          </a:solidFill>
        </p:spPr>
        <p:txBody>
          <a:bodyPr wrap="square" rtlCol="0">
            <a:spAutoFit/>
          </a:bodyPr>
          <a:lstStyle/>
          <a:p>
            <a:pPr algn="ctr"/>
            <a:r>
              <a:rPr lang="ja-JP" altLang="en-US" sz="2400" b="1" dirty="0"/>
              <a:t>入力情報＿事業者</a:t>
            </a:r>
            <a:endParaRPr lang="en-US" altLang="ja-JP" sz="2400" b="1" dirty="0"/>
          </a:p>
        </p:txBody>
      </p:sp>
      <p:sp>
        <p:nvSpPr>
          <p:cNvPr id="20" name="吹き出し: 四角形 19">
            <a:extLst>
              <a:ext uri="{FF2B5EF4-FFF2-40B4-BE49-F238E27FC236}">
                <a16:creationId xmlns:a16="http://schemas.microsoft.com/office/drawing/2014/main" id="{3A305DC7-06F5-4FD0-8ECE-24B223CFD07A}"/>
              </a:ext>
            </a:extLst>
          </p:cNvPr>
          <p:cNvSpPr/>
          <p:nvPr/>
        </p:nvSpPr>
        <p:spPr>
          <a:xfrm>
            <a:off x="7280197" y="1956011"/>
            <a:ext cx="2962910" cy="645401"/>
          </a:xfrm>
          <a:prstGeom prst="wedgeRectCallout">
            <a:avLst>
              <a:gd name="adj1" fmla="val -78294"/>
              <a:gd name="adj2" fmla="val 95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1400" dirty="0"/>
              <a:t>5</a:t>
            </a:r>
            <a:r>
              <a:rPr kumimoji="1" lang="ja-JP" altLang="en-US" sz="1400" dirty="0"/>
              <a:t>月に健診を実施、</a:t>
            </a:r>
            <a:r>
              <a:rPr kumimoji="1" lang="en-US" altLang="ja-JP" sz="1400" dirty="0"/>
              <a:t>1</a:t>
            </a:r>
            <a:r>
              <a:rPr kumimoji="1" lang="ja-JP" altLang="en-US" sz="1400" dirty="0"/>
              <a:t>名は出張で受診できなかった</a:t>
            </a:r>
          </a:p>
        </p:txBody>
      </p:sp>
      <p:sp>
        <p:nvSpPr>
          <p:cNvPr id="21" name="吹き出し: 四角形 20">
            <a:extLst>
              <a:ext uri="{FF2B5EF4-FFF2-40B4-BE49-F238E27FC236}">
                <a16:creationId xmlns:a16="http://schemas.microsoft.com/office/drawing/2014/main" id="{55D21858-7EB7-4E1A-BF61-13BC12E58A3B}"/>
              </a:ext>
            </a:extLst>
          </p:cNvPr>
          <p:cNvSpPr/>
          <p:nvPr/>
        </p:nvSpPr>
        <p:spPr>
          <a:xfrm>
            <a:off x="5398476" y="2807758"/>
            <a:ext cx="2962910" cy="487377"/>
          </a:xfrm>
          <a:prstGeom prst="wedgeRectCallout">
            <a:avLst>
              <a:gd name="adj1" fmla="val -140909"/>
              <a:gd name="adj2" fmla="val -8053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翌月受診した</a:t>
            </a:r>
          </a:p>
        </p:txBody>
      </p:sp>
    </p:spTree>
    <p:extLst>
      <p:ext uri="{BB962C8B-B14F-4D97-AF65-F5344CB8AC3E}">
        <p14:creationId xmlns:p14="http://schemas.microsoft.com/office/powerpoint/2010/main" val="65382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6ED69CA-ADAE-445B-894A-2342FE2DC1CA}"/>
              </a:ext>
            </a:extLst>
          </p:cNvPr>
          <p:cNvPicPr>
            <a:picLocks noChangeAspect="1"/>
          </p:cNvPicPr>
          <p:nvPr/>
        </p:nvPicPr>
        <p:blipFill>
          <a:blip r:embed="rId2"/>
          <a:stretch>
            <a:fillRect/>
          </a:stretch>
        </p:blipFill>
        <p:spPr>
          <a:xfrm>
            <a:off x="360484" y="1065542"/>
            <a:ext cx="11587777" cy="5392492"/>
          </a:xfrm>
          <a:prstGeom prst="rect">
            <a:avLst/>
          </a:prstGeom>
        </p:spPr>
      </p:pic>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３）報告例③</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7</a:t>
            </a:fld>
            <a:endParaRPr kumimoji="1" lang="ja-JP" altLang="en-US" sz="1800"/>
          </a:p>
        </p:txBody>
      </p:sp>
      <p:sp>
        <p:nvSpPr>
          <p:cNvPr id="13" name="テキスト ボックス 12">
            <a:extLst>
              <a:ext uri="{FF2B5EF4-FFF2-40B4-BE49-F238E27FC236}">
                <a16:creationId xmlns:a16="http://schemas.microsoft.com/office/drawing/2014/main" id="{4E6FDDBE-16B4-4756-B8A0-539203B67394}"/>
              </a:ext>
            </a:extLst>
          </p:cNvPr>
          <p:cNvSpPr txBox="1"/>
          <p:nvPr/>
        </p:nvSpPr>
        <p:spPr>
          <a:xfrm>
            <a:off x="307730" y="584775"/>
            <a:ext cx="3182816" cy="461665"/>
          </a:xfrm>
          <a:prstGeom prst="rect">
            <a:avLst/>
          </a:prstGeom>
          <a:solidFill>
            <a:schemeClr val="bg1"/>
          </a:solidFill>
        </p:spPr>
        <p:txBody>
          <a:bodyPr wrap="square" rtlCol="0">
            <a:spAutoFit/>
          </a:bodyPr>
          <a:lstStyle/>
          <a:p>
            <a:pPr algn="ctr"/>
            <a:r>
              <a:rPr lang="ja-JP" altLang="en-US" sz="2400" b="1" dirty="0"/>
              <a:t>入力情報＿学校長</a:t>
            </a:r>
            <a:endParaRPr lang="en-US" altLang="ja-JP" sz="2400" b="1" dirty="0"/>
          </a:p>
        </p:txBody>
      </p:sp>
      <p:sp>
        <p:nvSpPr>
          <p:cNvPr id="20" name="吹き出し: 四角形 19">
            <a:extLst>
              <a:ext uri="{FF2B5EF4-FFF2-40B4-BE49-F238E27FC236}">
                <a16:creationId xmlns:a16="http://schemas.microsoft.com/office/drawing/2014/main" id="{3A305DC7-06F5-4FD0-8ECE-24B223CFD07A}"/>
              </a:ext>
            </a:extLst>
          </p:cNvPr>
          <p:cNvSpPr/>
          <p:nvPr/>
        </p:nvSpPr>
        <p:spPr>
          <a:xfrm>
            <a:off x="8868606" y="2570723"/>
            <a:ext cx="2962910" cy="645401"/>
          </a:xfrm>
          <a:prstGeom prst="wedgeRectCallout">
            <a:avLst>
              <a:gd name="adj1" fmla="val -61973"/>
              <a:gd name="adj2" fmla="val -14890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４月に健診を実施、数名不登校等で受診できなかった、要精密も</a:t>
            </a:r>
            <a:r>
              <a:rPr kumimoji="1" lang="en-US" altLang="ja-JP" sz="1400" dirty="0"/>
              <a:t>1</a:t>
            </a:r>
            <a:r>
              <a:rPr kumimoji="1" lang="ja-JP" altLang="en-US" sz="1400" dirty="0"/>
              <a:t>名</a:t>
            </a:r>
          </a:p>
        </p:txBody>
      </p:sp>
      <p:sp>
        <p:nvSpPr>
          <p:cNvPr id="21" name="吹き出し: 四角形 20">
            <a:extLst>
              <a:ext uri="{FF2B5EF4-FFF2-40B4-BE49-F238E27FC236}">
                <a16:creationId xmlns:a16="http://schemas.microsoft.com/office/drawing/2014/main" id="{55D21858-7EB7-4E1A-BF61-13BC12E58A3B}"/>
              </a:ext>
            </a:extLst>
          </p:cNvPr>
          <p:cNvSpPr/>
          <p:nvPr/>
        </p:nvSpPr>
        <p:spPr>
          <a:xfrm>
            <a:off x="3604846" y="3496749"/>
            <a:ext cx="2962910" cy="487377"/>
          </a:xfrm>
          <a:prstGeom prst="wedgeRectCallout">
            <a:avLst>
              <a:gd name="adj1" fmla="val -72954"/>
              <a:gd name="adj2" fmla="val -19959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翌月</a:t>
            </a:r>
            <a:r>
              <a:rPr kumimoji="1" lang="en-US" altLang="ja-JP" sz="1400" dirty="0"/>
              <a:t>4</a:t>
            </a:r>
            <a:r>
              <a:rPr kumimoji="1" lang="ja-JP" altLang="en-US" sz="1400" dirty="0"/>
              <a:t>名受診したが、数名未受診となった。</a:t>
            </a:r>
          </a:p>
        </p:txBody>
      </p:sp>
      <p:sp>
        <p:nvSpPr>
          <p:cNvPr id="10" name="吹き出し: 四角形 9">
            <a:extLst>
              <a:ext uri="{FF2B5EF4-FFF2-40B4-BE49-F238E27FC236}">
                <a16:creationId xmlns:a16="http://schemas.microsoft.com/office/drawing/2014/main" id="{83AC48C4-DB8D-43E3-B35A-772FC70C7395}"/>
              </a:ext>
            </a:extLst>
          </p:cNvPr>
          <p:cNvSpPr/>
          <p:nvPr/>
        </p:nvSpPr>
        <p:spPr>
          <a:xfrm>
            <a:off x="8074269" y="3928815"/>
            <a:ext cx="2962910" cy="487377"/>
          </a:xfrm>
          <a:prstGeom prst="wedgeRectCallout">
            <a:avLst>
              <a:gd name="adj1" fmla="val -77702"/>
              <a:gd name="adj2" fmla="val -27175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1400" dirty="0"/>
              <a:t>6</a:t>
            </a:r>
            <a:r>
              <a:rPr kumimoji="1" lang="ja-JP" altLang="en-US" sz="1400" dirty="0"/>
              <a:t>月も勧奨したが、退学者もあり。</a:t>
            </a:r>
            <a:endParaRPr kumimoji="1" lang="en-US" altLang="ja-JP" sz="1400" dirty="0"/>
          </a:p>
          <a:p>
            <a:pPr algn="ctr"/>
            <a:r>
              <a:rPr kumimoji="1" lang="ja-JP" altLang="en-US" sz="1400" dirty="0"/>
              <a:t>先月の要精密者の受診結果を把握</a:t>
            </a:r>
          </a:p>
        </p:txBody>
      </p:sp>
      <p:sp>
        <p:nvSpPr>
          <p:cNvPr id="11" name="吹き出し: 四角形 10">
            <a:extLst>
              <a:ext uri="{FF2B5EF4-FFF2-40B4-BE49-F238E27FC236}">
                <a16:creationId xmlns:a16="http://schemas.microsoft.com/office/drawing/2014/main" id="{1FC561DE-C409-410A-8F66-78D6953CD80F}"/>
              </a:ext>
            </a:extLst>
          </p:cNvPr>
          <p:cNvSpPr/>
          <p:nvPr/>
        </p:nvSpPr>
        <p:spPr>
          <a:xfrm>
            <a:off x="8798268" y="5087290"/>
            <a:ext cx="2962910" cy="487377"/>
          </a:xfrm>
          <a:prstGeom prst="wedgeRectCallout">
            <a:avLst>
              <a:gd name="adj1" fmla="val -87791"/>
              <a:gd name="adj2" fmla="val 8724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最終的な状況を補正欄に入力すれば、退学者は対象から除外される。</a:t>
            </a:r>
          </a:p>
        </p:txBody>
      </p:sp>
      <p:sp>
        <p:nvSpPr>
          <p:cNvPr id="14" name="吹き出し: 四角形 13">
            <a:extLst>
              <a:ext uri="{FF2B5EF4-FFF2-40B4-BE49-F238E27FC236}">
                <a16:creationId xmlns:a16="http://schemas.microsoft.com/office/drawing/2014/main" id="{14ACAFAA-91C6-4C18-9581-905BCF33258F}"/>
              </a:ext>
            </a:extLst>
          </p:cNvPr>
          <p:cNvSpPr/>
          <p:nvPr/>
        </p:nvSpPr>
        <p:spPr>
          <a:xfrm>
            <a:off x="4021016" y="624395"/>
            <a:ext cx="2962910" cy="315188"/>
          </a:xfrm>
          <a:prstGeom prst="wedgeRectCallout">
            <a:avLst>
              <a:gd name="adj1" fmla="val -75624"/>
              <a:gd name="adj2" fmla="val 297224"/>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間接撮影はこちらに入力</a:t>
            </a:r>
          </a:p>
        </p:txBody>
      </p:sp>
    </p:spTree>
    <p:extLst>
      <p:ext uri="{BB962C8B-B14F-4D97-AF65-F5344CB8AC3E}">
        <p14:creationId xmlns:p14="http://schemas.microsoft.com/office/powerpoint/2010/main" val="2808608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C365EDC-C515-4DBB-AC94-7D85506C663A}"/>
              </a:ext>
            </a:extLst>
          </p:cNvPr>
          <p:cNvPicPr>
            <a:picLocks noChangeAspect="1"/>
          </p:cNvPicPr>
          <p:nvPr/>
        </p:nvPicPr>
        <p:blipFill>
          <a:blip r:embed="rId2"/>
          <a:stretch>
            <a:fillRect/>
          </a:stretch>
        </p:blipFill>
        <p:spPr>
          <a:xfrm>
            <a:off x="360484" y="1112436"/>
            <a:ext cx="11587777" cy="5392492"/>
          </a:xfrm>
          <a:prstGeom prst="rect">
            <a:avLst/>
          </a:prstGeom>
        </p:spPr>
      </p:pic>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３）報告例④</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8</a:t>
            </a:fld>
            <a:endParaRPr kumimoji="1" lang="ja-JP" altLang="en-US" sz="1800"/>
          </a:p>
        </p:txBody>
      </p:sp>
      <p:sp>
        <p:nvSpPr>
          <p:cNvPr id="13" name="テキスト ボックス 12">
            <a:extLst>
              <a:ext uri="{FF2B5EF4-FFF2-40B4-BE49-F238E27FC236}">
                <a16:creationId xmlns:a16="http://schemas.microsoft.com/office/drawing/2014/main" id="{4E6FDDBE-16B4-4756-B8A0-539203B67394}"/>
              </a:ext>
            </a:extLst>
          </p:cNvPr>
          <p:cNvSpPr txBox="1"/>
          <p:nvPr/>
        </p:nvSpPr>
        <p:spPr>
          <a:xfrm>
            <a:off x="307730" y="584775"/>
            <a:ext cx="3182816" cy="461665"/>
          </a:xfrm>
          <a:prstGeom prst="rect">
            <a:avLst/>
          </a:prstGeom>
          <a:solidFill>
            <a:schemeClr val="bg1"/>
          </a:solidFill>
        </p:spPr>
        <p:txBody>
          <a:bodyPr wrap="square" rtlCol="0">
            <a:spAutoFit/>
          </a:bodyPr>
          <a:lstStyle/>
          <a:p>
            <a:pPr algn="ctr"/>
            <a:r>
              <a:rPr lang="ja-JP" altLang="en-US" sz="2400" b="1" dirty="0"/>
              <a:t>入力情報＿施設長</a:t>
            </a:r>
            <a:endParaRPr lang="en-US" altLang="ja-JP" sz="2400" b="1" dirty="0"/>
          </a:p>
        </p:txBody>
      </p:sp>
      <p:sp>
        <p:nvSpPr>
          <p:cNvPr id="20" name="吹き出し: 四角形 19">
            <a:extLst>
              <a:ext uri="{FF2B5EF4-FFF2-40B4-BE49-F238E27FC236}">
                <a16:creationId xmlns:a16="http://schemas.microsoft.com/office/drawing/2014/main" id="{3A305DC7-06F5-4FD0-8ECE-24B223CFD07A}"/>
              </a:ext>
            </a:extLst>
          </p:cNvPr>
          <p:cNvSpPr/>
          <p:nvPr/>
        </p:nvSpPr>
        <p:spPr>
          <a:xfrm>
            <a:off x="8176459" y="4133106"/>
            <a:ext cx="2962910" cy="645401"/>
          </a:xfrm>
          <a:prstGeom prst="wedgeRectCallout">
            <a:avLst>
              <a:gd name="adj1" fmla="val 17852"/>
              <a:gd name="adj2" fmla="val 86778"/>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胸部に昔の陰影があるなど、経過観察が必要な方は入力</a:t>
            </a:r>
          </a:p>
        </p:txBody>
      </p:sp>
      <p:sp>
        <p:nvSpPr>
          <p:cNvPr id="21" name="吹き出し: 四角形 20">
            <a:extLst>
              <a:ext uri="{FF2B5EF4-FFF2-40B4-BE49-F238E27FC236}">
                <a16:creationId xmlns:a16="http://schemas.microsoft.com/office/drawing/2014/main" id="{55D21858-7EB7-4E1A-BF61-13BC12E58A3B}"/>
              </a:ext>
            </a:extLst>
          </p:cNvPr>
          <p:cNvSpPr/>
          <p:nvPr/>
        </p:nvSpPr>
        <p:spPr>
          <a:xfrm>
            <a:off x="1254467" y="3683779"/>
            <a:ext cx="2962910" cy="487377"/>
          </a:xfrm>
          <a:prstGeom prst="wedgeRectCallout">
            <a:avLst>
              <a:gd name="adj1" fmla="val -44763"/>
              <a:gd name="adj2" fmla="val 235169"/>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sz="1400" dirty="0"/>
              <a:t>1</a:t>
            </a:r>
            <a:r>
              <a:rPr kumimoji="1" lang="ja-JP" altLang="en-US" sz="1400" dirty="0"/>
              <a:t>月末時点の入所者数</a:t>
            </a:r>
          </a:p>
        </p:txBody>
      </p:sp>
      <p:sp>
        <p:nvSpPr>
          <p:cNvPr id="10" name="吹き出し: 四角形 9">
            <a:extLst>
              <a:ext uri="{FF2B5EF4-FFF2-40B4-BE49-F238E27FC236}">
                <a16:creationId xmlns:a16="http://schemas.microsoft.com/office/drawing/2014/main" id="{83AC48C4-DB8D-43E3-B35A-772FC70C7395}"/>
              </a:ext>
            </a:extLst>
          </p:cNvPr>
          <p:cNvSpPr/>
          <p:nvPr/>
        </p:nvSpPr>
        <p:spPr>
          <a:xfrm>
            <a:off x="5732342" y="3440090"/>
            <a:ext cx="2962910" cy="487377"/>
          </a:xfrm>
          <a:prstGeom prst="wedgeRectCallout">
            <a:avLst>
              <a:gd name="adj1" fmla="val -56040"/>
              <a:gd name="adj2" fmla="val 264032"/>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寝たきり者は喀痰検査で代用するなどの対応をお願いします</a:t>
            </a:r>
          </a:p>
        </p:txBody>
      </p:sp>
      <p:sp>
        <p:nvSpPr>
          <p:cNvPr id="11" name="吹き出し: 四角形 10">
            <a:extLst>
              <a:ext uri="{FF2B5EF4-FFF2-40B4-BE49-F238E27FC236}">
                <a16:creationId xmlns:a16="http://schemas.microsoft.com/office/drawing/2014/main" id="{1FC561DE-C409-410A-8F66-78D6953CD80F}"/>
              </a:ext>
            </a:extLst>
          </p:cNvPr>
          <p:cNvSpPr/>
          <p:nvPr/>
        </p:nvSpPr>
        <p:spPr>
          <a:xfrm>
            <a:off x="8868606" y="5421439"/>
            <a:ext cx="2962910" cy="487377"/>
          </a:xfrm>
          <a:prstGeom prst="wedgeRectCallout">
            <a:avLst>
              <a:gd name="adj1" fmla="val -90165"/>
              <a:gd name="adj2" fmla="val 52964"/>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dirty="0"/>
              <a:t>最終的な状況を補正欄に入力すれば確定。</a:t>
            </a:r>
          </a:p>
        </p:txBody>
      </p:sp>
    </p:spTree>
    <p:extLst>
      <p:ext uri="{BB962C8B-B14F-4D97-AF65-F5344CB8AC3E}">
        <p14:creationId xmlns:p14="http://schemas.microsoft.com/office/powerpoint/2010/main" val="993191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3083D17-8C3E-4C7B-AE21-1E3F0B4064E2}"/>
              </a:ext>
            </a:extLst>
          </p:cNvPr>
          <p:cNvSpPr txBox="1"/>
          <p:nvPr/>
        </p:nvSpPr>
        <p:spPr>
          <a:xfrm>
            <a:off x="0" y="0"/>
            <a:ext cx="12192000" cy="584775"/>
          </a:xfrm>
          <a:prstGeom prst="rect">
            <a:avLst/>
          </a:prstGeom>
          <a:noFill/>
        </p:spPr>
        <p:txBody>
          <a:bodyPr wrap="square" rtlCol="0">
            <a:spAutoFit/>
          </a:bodyPr>
          <a:lstStyle/>
          <a:p>
            <a:r>
              <a:rPr lang="ja-JP" altLang="en-US" sz="3200" b="1" dirty="0">
                <a:solidFill>
                  <a:srgbClr val="002060"/>
                </a:solidFill>
              </a:rPr>
              <a:t>４）よくある質問</a:t>
            </a:r>
            <a:endParaRPr kumimoji="1" lang="ja-JP" altLang="en-US" sz="3200" b="1" dirty="0">
              <a:solidFill>
                <a:srgbClr val="002060"/>
              </a:solidFill>
            </a:endParaRPr>
          </a:p>
        </p:txBody>
      </p:sp>
      <p:cxnSp>
        <p:nvCxnSpPr>
          <p:cNvPr id="18" name="直線コネクタ 17">
            <a:extLst>
              <a:ext uri="{FF2B5EF4-FFF2-40B4-BE49-F238E27FC236}">
                <a16:creationId xmlns:a16="http://schemas.microsoft.com/office/drawing/2014/main" id="{8B2CA318-9D88-4009-8B94-F79062F64F6A}"/>
              </a:ext>
            </a:extLst>
          </p:cNvPr>
          <p:cNvCxnSpPr/>
          <p:nvPr/>
        </p:nvCxnSpPr>
        <p:spPr>
          <a:xfrm>
            <a:off x="0" y="480767"/>
            <a:ext cx="12192000"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19" name="スライド番号プレースホルダー 18">
            <a:extLst>
              <a:ext uri="{FF2B5EF4-FFF2-40B4-BE49-F238E27FC236}">
                <a16:creationId xmlns:a16="http://schemas.microsoft.com/office/drawing/2014/main" id="{C6146EF7-E978-4213-8DCF-F132A9CB337A}"/>
              </a:ext>
            </a:extLst>
          </p:cNvPr>
          <p:cNvSpPr>
            <a:spLocks noGrp="1"/>
          </p:cNvSpPr>
          <p:nvPr>
            <p:ph type="sldNum" sz="quarter" idx="12"/>
          </p:nvPr>
        </p:nvSpPr>
        <p:spPr>
          <a:xfrm>
            <a:off x="9448800" y="6492875"/>
            <a:ext cx="2743200" cy="365125"/>
          </a:xfrm>
        </p:spPr>
        <p:txBody>
          <a:bodyPr/>
          <a:lstStyle/>
          <a:p>
            <a:fld id="{DB01F4F0-7BB9-4EE2-A9D6-538DC79F4EE8}" type="slidenum">
              <a:rPr kumimoji="1" lang="ja-JP" altLang="en-US" sz="1800" smtClean="0"/>
              <a:t>9</a:t>
            </a:fld>
            <a:endParaRPr kumimoji="1" lang="ja-JP" altLang="en-US" sz="1800"/>
          </a:p>
        </p:txBody>
      </p:sp>
      <p:graphicFrame>
        <p:nvGraphicFramePr>
          <p:cNvPr id="2" name="表 1">
            <a:extLst>
              <a:ext uri="{FF2B5EF4-FFF2-40B4-BE49-F238E27FC236}">
                <a16:creationId xmlns:a16="http://schemas.microsoft.com/office/drawing/2014/main" id="{F941560C-922E-4838-8A49-9FE036F3DFFE}"/>
              </a:ext>
            </a:extLst>
          </p:cNvPr>
          <p:cNvGraphicFramePr>
            <a:graphicFrameLocks noGrp="1"/>
          </p:cNvGraphicFramePr>
          <p:nvPr>
            <p:extLst>
              <p:ext uri="{D42A27DB-BD31-4B8C-83A1-F6EECF244321}">
                <p14:modId xmlns:p14="http://schemas.microsoft.com/office/powerpoint/2010/main" val="386557104"/>
              </p:ext>
            </p:extLst>
          </p:nvPr>
        </p:nvGraphicFramePr>
        <p:xfrm>
          <a:off x="482111" y="876066"/>
          <a:ext cx="11227778" cy="5105867"/>
        </p:xfrm>
        <a:graphic>
          <a:graphicData uri="http://schemas.openxmlformats.org/drawingml/2006/table">
            <a:tbl>
              <a:tblPr firstRow="1" firstCol="1" bandRow="1">
                <a:tableStyleId>{5C22544A-7EE6-4342-B048-85BDC9FD1C3A}</a:tableStyleId>
              </a:tblPr>
              <a:tblGrid>
                <a:gridCol w="506386">
                  <a:extLst>
                    <a:ext uri="{9D8B030D-6E8A-4147-A177-3AD203B41FA5}">
                      <a16:colId xmlns:a16="http://schemas.microsoft.com/office/drawing/2014/main" val="3553782103"/>
                    </a:ext>
                  </a:extLst>
                </a:gridCol>
                <a:gridCol w="10721392">
                  <a:extLst>
                    <a:ext uri="{9D8B030D-6E8A-4147-A177-3AD203B41FA5}">
                      <a16:colId xmlns:a16="http://schemas.microsoft.com/office/drawing/2014/main" val="2962806972"/>
                    </a:ext>
                  </a:extLst>
                </a:gridCol>
              </a:tblGrid>
              <a:tr h="305145">
                <a:tc>
                  <a:txBody>
                    <a:bodyPr/>
                    <a:lstStyle/>
                    <a:p>
                      <a:pPr algn="r">
                        <a:lnSpc>
                          <a:spcPts val="1800"/>
                        </a:lnSpc>
                        <a:spcAft>
                          <a:spcPts val="0"/>
                        </a:spcAft>
                      </a:pPr>
                      <a:r>
                        <a:rPr lang="en-US" sz="1600" kern="100" dirty="0">
                          <a:effectLst/>
                        </a:rPr>
                        <a:t>Q1</a:t>
                      </a:r>
                      <a:r>
                        <a:rPr lang="ja-JP" sz="1600" kern="100" dirty="0">
                          <a:effectLst/>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algn="just">
                        <a:lnSpc>
                          <a:spcPts val="1800"/>
                        </a:lnSpc>
                        <a:spcAft>
                          <a:spcPts val="0"/>
                        </a:spcAft>
                      </a:pPr>
                      <a:r>
                        <a:rPr lang="ja-JP" sz="1600" kern="100" dirty="0">
                          <a:effectLst/>
                        </a:rPr>
                        <a:t>令和５年度から電磁的方法（エクセルファイル）による報告が必須ですか？</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extLst>
                  <a:ext uri="{0D108BD9-81ED-4DB2-BD59-A6C34878D82A}">
                    <a16:rowId xmlns:a16="http://schemas.microsoft.com/office/drawing/2014/main" val="575380435"/>
                  </a:ext>
                </a:extLst>
              </a:tr>
              <a:tr h="756260">
                <a:tc>
                  <a:txBody>
                    <a:bodyPr/>
                    <a:lstStyle/>
                    <a:p>
                      <a:pPr algn="r">
                        <a:lnSpc>
                          <a:spcPts val="1800"/>
                        </a:lnSpc>
                        <a:spcAft>
                          <a:spcPts val="0"/>
                        </a:spcAft>
                      </a:pPr>
                      <a:r>
                        <a:rPr lang="en-US" sz="1600" kern="100" dirty="0">
                          <a:effectLst/>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marL="342900" lvl="0" indent="-342900" algn="just">
                        <a:lnSpc>
                          <a:spcPts val="1800"/>
                        </a:lnSpc>
                        <a:spcAft>
                          <a:spcPts val="0"/>
                        </a:spcAft>
                        <a:buFont typeface="Wingdings" panose="05000000000000000000" pitchFamily="2" charset="2"/>
                        <a:buChar char=""/>
                      </a:pPr>
                      <a:r>
                        <a:rPr lang="ja-JP" sz="1600" kern="100" dirty="0">
                          <a:effectLst/>
                        </a:rPr>
                        <a:t>既に紙や</a:t>
                      </a:r>
                      <a:r>
                        <a:rPr lang="en-US" sz="1600" kern="100" dirty="0">
                          <a:effectLst/>
                        </a:rPr>
                        <a:t>FAX</a:t>
                      </a:r>
                      <a:r>
                        <a:rPr lang="ja-JP" sz="1600" kern="100" dirty="0">
                          <a:effectLst/>
                        </a:rPr>
                        <a:t>等による報告を済まされている施設</a:t>
                      </a:r>
                      <a:r>
                        <a:rPr lang="ja-JP" altLang="en-US" sz="1600" kern="100" dirty="0">
                          <a:effectLst/>
                        </a:rPr>
                        <a:t>は</a:t>
                      </a:r>
                      <a:r>
                        <a:rPr lang="ja-JP" sz="1600" kern="100" dirty="0">
                          <a:effectLst/>
                        </a:rPr>
                        <a:t>、再度、電磁的方法による報告は不要です。</a:t>
                      </a:r>
                      <a:endParaRPr lang="en-US" altLang="ja-JP" sz="1600" kern="100" dirty="0">
                        <a:effectLst/>
                      </a:endParaRPr>
                    </a:p>
                    <a:p>
                      <a:pPr marL="342900" lvl="0" indent="-342900" algn="just">
                        <a:lnSpc>
                          <a:spcPts val="1800"/>
                        </a:lnSpc>
                        <a:spcAft>
                          <a:spcPts val="0"/>
                        </a:spcAft>
                        <a:buFont typeface="Wingdings" panose="05000000000000000000" pitchFamily="2" charset="2"/>
                        <a:buChar char=""/>
                      </a:pPr>
                      <a:r>
                        <a:rPr lang="ja-JP" altLang="en-US" sz="1600" kern="100" dirty="0">
                          <a:effectLst/>
                        </a:rPr>
                        <a:t>令和５年度は移行期間となり、電磁的方法による報告も可能としています。</a:t>
                      </a:r>
                      <a:endParaRPr lang="en-US" altLang="ja-JP" sz="1600" kern="100" dirty="0">
                        <a:effectLst/>
                      </a:endParaRPr>
                    </a:p>
                  </a:txBody>
                  <a:tcPr marL="47914" marR="47914" marT="0" marB="0" anchor="ctr"/>
                </a:tc>
                <a:extLst>
                  <a:ext uri="{0D108BD9-81ED-4DB2-BD59-A6C34878D82A}">
                    <a16:rowId xmlns:a16="http://schemas.microsoft.com/office/drawing/2014/main" val="696131445"/>
                  </a:ext>
                </a:extLst>
              </a:tr>
              <a:tr h="229261">
                <a:tc>
                  <a:txBody>
                    <a:bodyPr/>
                    <a:lstStyle/>
                    <a:p>
                      <a:pPr algn="r">
                        <a:lnSpc>
                          <a:spcPts val="1800"/>
                        </a:lnSpc>
                        <a:spcAft>
                          <a:spcPts val="0"/>
                        </a:spcAft>
                      </a:pPr>
                      <a:r>
                        <a:rPr lang="en-US" sz="1600" kern="100" dirty="0">
                          <a:effectLst/>
                        </a:rPr>
                        <a:t>Q2</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algn="just">
                        <a:lnSpc>
                          <a:spcPts val="1800"/>
                        </a:lnSpc>
                        <a:spcAft>
                          <a:spcPts val="0"/>
                        </a:spcAft>
                      </a:pPr>
                      <a:r>
                        <a:rPr lang="en-US" sz="1600" b="1" kern="100" dirty="0">
                          <a:solidFill>
                            <a:schemeClr val="bg1"/>
                          </a:solidFill>
                          <a:effectLst/>
                        </a:rPr>
                        <a:t>PC</a:t>
                      </a:r>
                      <a:r>
                        <a:rPr lang="ja-JP" sz="1600" b="1" kern="100" dirty="0">
                          <a:solidFill>
                            <a:schemeClr val="bg1"/>
                          </a:solidFill>
                          <a:effectLst/>
                        </a:rPr>
                        <a:t>や対応ソフトがない等の場合の</a:t>
                      </a:r>
                      <a:r>
                        <a:rPr lang="ja-JP" altLang="en-US" sz="1600" b="1" kern="100" dirty="0">
                          <a:solidFill>
                            <a:schemeClr val="bg1"/>
                          </a:solidFill>
                          <a:effectLst/>
                        </a:rPr>
                        <a:t>紙</a:t>
                      </a:r>
                      <a:r>
                        <a:rPr lang="ja-JP" sz="1600" b="1" kern="100" dirty="0">
                          <a:solidFill>
                            <a:schemeClr val="bg1"/>
                          </a:solidFill>
                          <a:effectLst/>
                        </a:rPr>
                        <a:t>様式</a:t>
                      </a:r>
                      <a:r>
                        <a:rPr lang="ja-JP" altLang="en-US" sz="1600" b="1" kern="100" dirty="0">
                          <a:solidFill>
                            <a:schemeClr val="bg1"/>
                          </a:solidFill>
                          <a:effectLst/>
                        </a:rPr>
                        <a:t>や電磁様式</a:t>
                      </a:r>
                      <a:r>
                        <a:rPr lang="ja-JP" sz="1600" b="1" kern="100" dirty="0">
                          <a:solidFill>
                            <a:schemeClr val="bg1"/>
                          </a:solidFill>
                          <a:effectLst/>
                        </a:rPr>
                        <a:t>に改正はあ</a:t>
                      </a:r>
                      <a:r>
                        <a:rPr lang="ja-JP" altLang="en-US" sz="1600" b="1" kern="100" dirty="0">
                          <a:solidFill>
                            <a:schemeClr val="bg1"/>
                          </a:solidFill>
                          <a:effectLst/>
                        </a:rPr>
                        <a:t>りますか</a:t>
                      </a:r>
                      <a:r>
                        <a:rPr lang="ja-JP" sz="1600" b="1" kern="100" dirty="0">
                          <a:solidFill>
                            <a:schemeClr val="bg1"/>
                          </a:solidFill>
                          <a:effectLst/>
                        </a:rPr>
                        <a:t>？</a:t>
                      </a:r>
                      <a:endParaRPr lang="ja-JP" sz="160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solidFill>
                      <a:schemeClr val="accent1"/>
                    </a:solidFill>
                  </a:tcPr>
                </a:tc>
                <a:extLst>
                  <a:ext uri="{0D108BD9-81ED-4DB2-BD59-A6C34878D82A}">
                    <a16:rowId xmlns:a16="http://schemas.microsoft.com/office/drawing/2014/main" val="315636961"/>
                  </a:ext>
                </a:extLst>
              </a:tr>
              <a:tr h="758126">
                <a:tc>
                  <a:txBody>
                    <a:bodyPr/>
                    <a:lstStyle/>
                    <a:p>
                      <a:pPr algn="r">
                        <a:lnSpc>
                          <a:spcPts val="1800"/>
                        </a:lnSpc>
                        <a:spcAft>
                          <a:spcPts val="0"/>
                        </a:spcAft>
                      </a:pPr>
                      <a:r>
                        <a:rPr lang="en-US" sz="1600" kern="100" dirty="0">
                          <a:effectLst/>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marL="342900" lvl="0" indent="-342900" algn="just">
                        <a:lnSpc>
                          <a:spcPts val="1800"/>
                        </a:lnSpc>
                        <a:spcAft>
                          <a:spcPts val="0"/>
                        </a:spcAft>
                        <a:buFont typeface="Wingdings" panose="05000000000000000000" pitchFamily="2" charset="2"/>
                        <a:buChar char=""/>
                      </a:pPr>
                      <a:r>
                        <a:rPr lang="ja-JP" sz="1600" kern="100" dirty="0">
                          <a:effectLst/>
                        </a:rPr>
                        <a:t>あります</a:t>
                      </a:r>
                    </a:p>
                    <a:p>
                      <a:pPr marL="342900" lvl="0" indent="-342900" algn="just">
                        <a:lnSpc>
                          <a:spcPts val="1800"/>
                        </a:lnSpc>
                        <a:spcAft>
                          <a:spcPts val="0"/>
                        </a:spcAft>
                        <a:buFont typeface="Wingdings" panose="05000000000000000000" pitchFamily="2" charset="2"/>
                        <a:buChar char=""/>
                      </a:pPr>
                      <a:r>
                        <a:rPr lang="ja-JP" sz="1600" kern="100" dirty="0">
                          <a:effectLst/>
                        </a:rPr>
                        <a:t>従来からの</a:t>
                      </a:r>
                      <a:r>
                        <a:rPr lang="ja-JP" altLang="en-US" sz="1600" kern="100" dirty="0">
                          <a:effectLst/>
                        </a:rPr>
                        <a:t>主な</a:t>
                      </a:r>
                      <a:r>
                        <a:rPr lang="ja-JP" sz="1600" kern="100" dirty="0">
                          <a:effectLst/>
                        </a:rPr>
                        <a:t>改正点として、</a:t>
                      </a:r>
                      <a:r>
                        <a:rPr lang="ja-JP" altLang="en-US" sz="1600" kern="100" dirty="0">
                          <a:effectLst/>
                        </a:rPr>
                        <a:t>①代表者名の削除、②連絡用メールアドレスの記載、③</a:t>
                      </a:r>
                      <a:r>
                        <a:rPr lang="en-US" altLang="ja-JP" sz="1600" kern="100" dirty="0">
                          <a:effectLst/>
                        </a:rPr>
                        <a:t>FAX</a:t>
                      </a:r>
                      <a:r>
                        <a:rPr lang="ja-JP" altLang="en-US" sz="1600" kern="100" dirty="0">
                          <a:effectLst/>
                        </a:rPr>
                        <a:t>番号の追記、④Ｘ線撮影者数欄を直接撮影とし、その他の検査者数欄の検査方法例を記載（間接撮影や</a:t>
                      </a:r>
                      <a:r>
                        <a:rPr lang="en-US" altLang="ja-JP" sz="1600" kern="100" dirty="0">
                          <a:effectLst/>
                        </a:rPr>
                        <a:t>IGRA</a:t>
                      </a:r>
                      <a:r>
                        <a:rPr lang="ja-JP" altLang="en-US" sz="1600" kern="100" dirty="0">
                          <a:effectLst/>
                        </a:rPr>
                        <a:t>検査の</a:t>
                      </a:r>
                      <a:r>
                        <a:rPr lang="en-US" altLang="ja-JP" sz="1600" kern="100" dirty="0">
                          <a:effectLst/>
                        </a:rPr>
                        <a:t>QFT</a:t>
                      </a:r>
                      <a:r>
                        <a:rPr lang="ja-JP" altLang="en-US" sz="1600" kern="100" dirty="0">
                          <a:effectLst/>
                        </a:rPr>
                        <a:t>など）</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extLst>
                  <a:ext uri="{0D108BD9-81ED-4DB2-BD59-A6C34878D82A}">
                    <a16:rowId xmlns:a16="http://schemas.microsoft.com/office/drawing/2014/main" val="2439013971"/>
                  </a:ext>
                </a:extLst>
              </a:tr>
              <a:tr h="229261">
                <a:tc>
                  <a:txBody>
                    <a:bodyPr/>
                    <a:lstStyle/>
                    <a:p>
                      <a:pPr algn="r">
                        <a:lnSpc>
                          <a:spcPts val="1800"/>
                        </a:lnSpc>
                        <a:spcAft>
                          <a:spcPts val="0"/>
                        </a:spcAft>
                      </a:pPr>
                      <a:r>
                        <a:rPr lang="en-US" sz="1600" kern="100" dirty="0">
                          <a:effectLst/>
                        </a:rPr>
                        <a:t>Q3</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algn="just">
                        <a:lnSpc>
                          <a:spcPts val="1800"/>
                        </a:lnSpc>
                        <a:spcAft>
                          <a:spcPts val="0"/>
                        </a:spcAft>
                      </a:pPr>
                      <a:r>
                        <a:rPr lang="ja-JP" altLang="en-US" sz="1600" b="1" kern="100"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rPr>
                        <a:t>いつ提出すればよいですか？</a:t>
                      </a:r>
                      <a:endParaRPr lang="ja-JP" sz="1600" b="1" kern="100" dirty="0">
                        <a:solidFill>
                          <a:schemeClr val="bg1"/>
                        </a:solidFill>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47914" marR="47914" marT="0" marB="0" anchor="ctr">
                    <a:solidFill>
                      <a:schemeClr val="accent1"/>
                    </a:solidFill>
                  </a:tcPr>
                </a:tc>
                <a:extLst>
                  <a:ext uri="{0D108BD9-81ED-4DB2-BD59-A6C34878D82A}">
                    <a16:rowId xmlns:a16="http://schemas.microsoft.com/office/drawing/2014/main" val="2775153119"/>
                  </a:ext>
                </a:extLst>
              </a:tr>
              <a:tr h="685804">
                <a:tc>
                  <a:txBody>
                    <a:bodyPr/>
                    <a:lstStyle/>
                    <a:p>
                      <a:pPr algn="r">
                        <a:lnSpc>
                          <a:spcPts val="1800"/>
                        </a:lnSpc>
                        <a:spcAft>
                          <a:spcPts val="0"/>
                        </a:spcAft>
                      </a:pPr>
                      <a:r>
                        <a:rPr lang="en-US" sz="1600" kern="100" dirty="0">
                          <a:effectLst/>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marL="342900" lvl="0" indent="-342900" algn="just">
                        <a:lnSpc>
                          <a:spcPts val="1800"/>
                        </a:lnSpc>
                        <a:spcAft>
                          <a:spcPts val="0"/>
                        </a:spcAft>
                        <a:buFont typeface="Wingdings" panose="05000000000000000000" pitchFamily="2" charset="2"/>
                        <a:buChar char=""/>
                      </a:pPr>
                      <a:r>
                        <a:rPr lang="ja-JP" altLang="en-US" sz="1600" kern="100" dirty="0">
                          <a:effectLst/>
                        </a:rPr>
                        <a:t>法的には月報となっています（翌月の</a:t>
                      </a:r>
                      <a:r>
                        <a:rPr lang="en-US" altLang="ja-JP" sz="1600" kern="100" dirty="0">
                          <a:effectLst/>
                        </a:rPr>
                        <a:t>10</a:t>
                      </a:r>
                      <a:r>
                        <a:rPr lang="ja-JP" altLang="en-US" sz="1600" kern="100" dirty="0">
                          <a:effectLst/>
                        </a:rPr>
                        <a:t>日までに通報又は報告）</a:t>
                      </a:r>
                      <a:endPar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42900" lvl="0" indent="-342900" algn="just">
                        <a:lnSpc>
                          <a:spcPts val="1800"/>
                        </a:lnSpc>
                        <a:spcAft>
                          <a:spcPts val="0"/>
                        </a:spcAft>
                        <a:buFont typeface="Wingdings" panose="05000000000000000000" pitchFamily="2" charset="2"/>
                        <a:buChar char=""/>
                      </a:pPr>
                      <a:r>
                        <a:rPr lang="ja-JP" altLang="en-US" sz="1600" kern="100" dirty="0">
                          <a:effectLst/>
                        </a:rPr>
                        <a:t>管轄の健康福祉事務所が指示する期限を遵守してください</a:t>
                      </a:r>
                      <a:endParaRPr lang="en-US" altLang="ja-JP" sz="1600" kern="100" dirty="0">
                        <a:effectLst/>
                      </a:endParaRPr>
                    </a:p>
                  </a:txBody>
                  <a:tcPr marL="47914" marR="47914" marT="0" marB="0" anchor="ctr"/>
                </a:tc>
                <a:extLst>
                  <a:ext uri="{0D108BD9-81ED-4DB2-BD59-A6C34878D82A}">
                    <a16:rowId xmlns:a16="http://schemas.microsoft.com/office/drawing/2014/main" val="2535595307"/>
                  </a:ext>
                </a:extLst>
              </a:tr>
              <a:tr h="229261">
                <a:tc>
                  <a:txBody>
                    <a:bodyPr/>
                    <a:lstStyle/>
                    <a:p>
                      <a:pPr algn="r">
                        <a:lnSpc>
                          <a:spcPts val="1800"/>
                        </a:lnSpc>
                        <a:spcAft>
                          <a:spcPts val="0"/>
                        </a:spcAft>
                      </a:pPr>
                      <a:r>
                        <a:rPr lang="en-US" sz="1600" kern="100" dirty="0">
                          <a:effectLst/>
                        </a:rPr>
                        <a:t>Q4</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algn="just">
                        <a:lnSpc>
                          <a:spcPts val="1800"/>
                        </a:lnSpc>
                        <a:spcAft>
                          <a:spcPts val="0"/>
                        </a:spcAft>
                      </a:pPr>
                      <a:r>
                        <a:rPr lang="ja-JP" altLang="en-US" sz="1600" b="1" kern="100" dirty="0">
                          <a:solidFill>
                            <a:schemeClr val="bg1"/>
                          </a:solidFill>
                          <a:effectLst/>
                        </a:rPr>
                        <a:t>妊娠の疑いで受診しない者の取り扱いは？</a:t>
                      </a:r>
                      <a:endParaRPr lang="ja-JP" sz="160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solidFill>
                      <a:schemeClr val="accent1"/>
                    </a:solidFill>
                  </a:tcPr>
                </a:tc>
                <a:extLst>
                  <a:ext uri="{0D108BD9-81ED-4DB2-BD59-A6C34878D82A}">
                    <a16:rowId xmlns:a16="http://schemas.microsoft.com/office/drawing/2014/main" val="3072355984"/>
                  </a:ext>
                </a:extLst>
              </a:tr>
              <a:tr h="789604">
                <a:tc>
                  <a:txBody>
                    <a:bodyPr/>
                    <a:lstStyle/>
                    <a:p>
                      <a:pPr algn="r">
                        <a:lnSpc>
                          <a:spcPts val="1800"/>
                        </a:lnSpc>
                        <a:spcAft>
                          <a:spcPts val="0"/>
                        </a:spcAft>
                      </a:pPr>
                      <a:r>
                        <a:rPr lang="en-US" sz="1600" kern="100" dirty="0">
                          <a:effectLst/>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marL="342900" lvl="0" indent="-342900" algn="just">
                        <a:lnSpc>
                          <a:spcPts val="1800"/>
                        </a:lnSpc>
                        <a:spcAft>
                          <a:spcPts val="0"/>
                        </a:spcAft>
                        <a:buFont typeface="Wingdings" panose="05000000000000000000" pitchFamily="2" charset="2"/>
                        <a:buChar char=""/>
                      </a:pPr>
                      <a:r>
                        <a:rPr lang="ja-JP" altLang="en-US" sz="1600" kern="100" dirty="0">
                          <a:effectLst/>
                        </a:rPr>
                        <a:t>強制的に受検させることはよくありません</a:t>
                      </a:r>
                      <a:endParaRPr lang="en-US" alt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342900" lvl="0" indent="-342900" algn="just">
                        <a:lnSpc>
                          <a:spcPts val="1800"/>
                        </a:lnSpc>
                        <a:spcAft>
                          <a:spcPts val="0"/>
                        </a:spcAft>
                        <a:buFont typeface="Wingdings" panose="05000000000000000000" pitchFamily="2" charset="2"/>
                        <a:buChar char=""/>
                      </a:pPr>
                      <a:r>
                        <a:rPr lang="ja-JP" altLang="en-US" sz="1600" kern="100" dirty="0">
                          <a:effectLst/>
                        </a:rPr>
                        <a:t>できる限り健診の時期をずらすなどの対応をお願いします</a:t>
                      </a:r>
                      <a:endParaRPr lang="en-US" altLang="ja-JP" sz="1600" kern="100" dirty="0">
                        <a:effectLst/>
                      </a:endParaRPr>
                    </a:p>
                    <a:p>
                      <a:pPr marL="342900" lvl="0" indent="-342900" algn="just">
                        <a:lnSpc>
                          <a:spcPts val="1800"/>
                        </a:lnSpc>
                        <a:spcAft>
                          <a:spcPts val="0"/>
                        </a:spcAft>
                        <a:buFont typeface="Wingdings" panose="05000000000000000000" pitchFamily="2" charset="2"/>
                        <a:buChar char=""/>
                      </a:pPr>
                      <a:r>
                        <a:rPr lang="ja-JP" altLang="en-US" sz="1600" kern="100" dirty="0">
                          <a:effectLst/>
                        </a:rPr>
                        <a:t>原則、疑いや妊娠で受検できなかった場合は未受診扱いとなります。</a:t>
                      </a:r>
                      <a:endParaRPr lang="en-US" altLang="ja-JP" sz="1600" kern="100" dirty="0">
                        <a:effectLst/>
                      </a:endParaRPr>
                    </a:p>
                  </a:txBody>
                  <a:tcPr marL="47914" marR="47914" marT="0" marB="0" anchor="ctr"/>
                </a:tc>
                <a:extLst>
                  <a:ext uri="{0D108BD9-81ED-4DB2-BD59-A6C34878D82A}">
                    <a16:rowId xmlns:a16="http://schemas.microsoft.com/office/drawing/2014/main" val="331636854"/>
                  </a:ext>
                </a:extLst>
              </a:tr>
              <a:tr h="229261">
                <a:tc>
                  <a:txBody>
                    <a:bodyPr/>
                    <a:lstStyle/>
                    <a:p>
                      <a:pPr algn="r">
                        <a:lnSpc>
                          <a:spcPts val="1800"/>
                        </a:lnSpc>
                        <a:spcAft>
                          <a:spcPts val="0"/>
                        </a:spcAft>
                      </a:pPr>
                      <a:r>
                        <a:rPr lang="en-US" sz="1600" kern="100" dirty="0">
                          <a:effectLst/>
                        </a:rPr>
                        <a:t>Q5</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algn="just">
                        <a:lnSpc>
                          <a:spcPts val="1800"/>
                        </a:lnSpc>
                        <a:spcAft>
                          <a:spcPts val="0"/>
                        </a:spcAft>
                      </a:pPr>
                      <a:r>
                        <a:rPr lang="ja-JP" altLang="en-US" sz="1600" b="1" kern="100" dirty="0">
                          <a:solidFill>
                            <a:schemeClr val="bg1"/>
                          </a:solidFill>
                          <a:effectLst/>
                        </a:rPr>
                        <a:t>報告用エクセルファイルを編集したいのですが、解除パスワードを教えてもらえませんか</a:t>
                      </a:r>
                      <a:r>
                        <a:rPr lang="ja-JP" sz="1600" b="1" kern="100" dirty="0">
                          <a:solidFill>
                            <a:schemeClr val="bg1"/>
                          </a:solidFill>
                          <a:effectLst/>
                        </a:rPr>
                        <a:t>？</a:t>
                      </a:r>
                      <a:endParaRPr lang="ja-JP" sz="1600" b="1" kern="100" dirty="0">
                        <a:solidFill>
                          <a:schemeClr val="bg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solidFill>
                      <a:schemeClr val="accent1"/>
                    </a:solidFill>
                  </a:tcPr>
                </a:tc>
                <a:extLst>
                  <a:ext uri="{0D108BD9-81ED-4DB2-BD59-A6C34878D82A}">
                    <a16:rowId xmlns:a16="http://schemas.microsoft.com/office/drawing/2014/main" val="2804193099"/>
                  </a:ext>
                </a:extLst>
              </a:tr>
              <a:tr h="893884">
                <a:tc>
                  <a:txBody>
                    <a:bodyPr/>
                    <a:lstStyle/>
                    <a:p>
                      <a:pPr algn="r">
                        <a:lnSpc>
                          <a:spcPts val="1800"/>
                        </a:lnSpc>
                        <a:spcAft>
                          <a:spcPts val="0"/>
                        </a:spcAft>
                      </a:pPr>
                      <a:r>
                        <a:rPr lang="en-US" sz="1600" kern="100" dirty="0">
                          <a:effectLst/>
                        </a:rPr>
                        <a:t> </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47914" marR="47914" marT="0" marB="0" anchor="ctr"/>
                </a:tc>
                <a:tc>
                  <a:txBody>
                    <a:bodyPr/>
                    <a:lstStyle/>
                    <a:p>
                      <a:pPr marL="342900" lvl="0" indent="-342900" algn="just">
                        <a:lnSpc>
                          <a:spcPts val="1800"/>
                        </a:lnSpc>
                        <a:spcAft>
                          <a:spcPts val="0"/>
                        </a:spcAft>
                        <a:buFont typeface="Wingdings" panose="05000000000000000000" pitchFamily="2" charset="2"/>
                        <a:buChar char=""/>
                      </a:pPr>
                      <a:r>
                        <a:rPr lang="ja-JP" altLang="en-US" sz="1600" kern="100" dirty="0">
                          <a:effectLst/>
                        </a:rPr>
                        <a:t>当該ファイルの列や行の削除、セルの内容編集等をしてしまうと集計ができなくなりますので、そのままご使用ください。</a:t>
                      </a:r>
                      <a:endParaRPr lang="en-US" altLang="ja-JP" sz="1600" kern="100" dirty="0">
                        <a:effectLst/>
                      </a:endParaRPr>
                    </a:p>
                    <a:p>
                      <a:pPr marL="342900" lvl="0" indent="-342900" algn="just">
                        <a:lnSpc>
                          <a:spcPts val="1800"/>
                        </a:lnSpc>
                        <a:spcAft>
                          <a:spcPts val="0"/>
                        </a:spcAft>
                        <a:buFont typeface="Wingdings" panose="05000000000000000000" pitchFamily="2" charset="2"/>
                        <a:buChar char=""/>
                      </a:pPr>
                      <a:r>
                        <a:rPr lang="ja-JP" altLang="en-US" sz="1600" kern="100" dirty="0">
                          <a:effectLst/>
                        </a:rPr>
                        <a:t>計算式等に不具合があった場合、更新したファイルを提供する予定ですので、常に最新版をご使用願います。</a:t>
                      </a:r>
                      <a:endParaRPr lang="ja-JP" sz="1600" kern="100" dirty="0">
                        <a:effectLst/>
                      </a:endParaRPr>
                    </a:p>
                  </a:txBody>
                  <a:tcPr marL="47914" marR="47914" marT="0" marB="0" anchor="ctr"/>
                </a:tc>
                <a:extLst>
                  <a:ext uri="{0D108BD9-81ED-4DB2-BD59-A6C34878D82A}">
                    <a16:rowId xmlns:a16="http://schemas.microsoft.com/office/drawing/2014/main" val="72033993"/>
                  </a:ext>
                </a:extLst>
              </a:tr>
            </a:tbl>
          </a:graphicData>
        </a:graphic>
      </p:graphicFrame>
    </p:spTree>
    <p:extLst>
      <p:ext uri="{BB962C8B-B14F-4D97-AF65-F5344CB8AC3E}">
        <p14:creationId xmlns:p14="http://schemas.microsoft.com/office/powerpoint/2010/main" val="39646274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E1A8D6EC0AF444981B2D6D6A497FF97" ma:contentTypeVersion="" ma:contentTypeDescription="新しいドキュメントを作成します。" ma:contentTypeScope="" ma:versionID="238514492912f78be85e7ba4ee7a5423">
  <xsd:schema xmlns:xsd="http://www.w3.org/2001/XMLSchema" xmlns:xs="http://www.w3.org/2001/XMLSchema" xmlns:p="http://schemas.microsoft.com/office/2006/metadata/properties" targetNamespace="http://schemas.microsoft.com/office/2006/metadata/properties" ma:root="true" ma:fieldsID="80d68df1d8f8eef02213e8263687140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F81866-6E9A-41A9-99E3-3462054F47E0}">
  <ds:schemaRefs>
    <ds:schemaRef ds:uri="http://schemas.microsoft.com/sharepoint/v3/contenttype/forms"/>
  </ds:schemaRefs>
</ds:datastoreItem>
</file>

<file path=customXml/itemProps2.xml><?xml version="1.0" encoding="utf-8"?>
<ds:datastoreItem xmlns:ds="http://schemas.openxmlformats.org/officeDocument/2006/customXml" ds:itemID="{7219C011-33F1-4CC9-965B-4AB053E36F40}">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purl.org/dc/terms/"/>
    <ds:schemaRef ds:uri="http://purl.org/dc/dcmitype/"/>
    <ds:schemaRef ds:uri="http://www.w3.org/XML/1998/namespace"/>
    <ds:schemaRef ds:uri="http://schemas.microsoft.com/office/2006/metadata/properties"/>
  </ds:schemaRefs>
</ds:datastoreItem>
</file>

<file path=customXml/itemProps3.xml><?xml version="1.0" encoding="utf-8"?>
<ds:datastoreItem xmlns:ds="http://schemas.openxmlformats.org/officeDocument/2006/customXml" ds:itemID="{7D460BF5-17EB-446C-85C2-5476BBA692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4079</TotalTime>
  <Words>1133</Words>
  <Application>Microsoft Office PowerPoint</Application>
  <PresentationFormat>ワイド画面</PresentationFormat>
  <Paragraphs>87</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游ゴシック</vt:lpstr>
      <vt:lpstr>游ゴシック Light</vt:lpstr>
      <vt:lpstr>游明朝</vt:lpstr>
      <vt:lpstr>Arial</vt:lpstr>
      <vt:lpstr>Times New Roman</vt:lpstr>
      <vt:lpstr>Wingdings</vt:lpstr>
      <vt:lpstr>Office テーマ</vt:lpstr>
      <vt:lpstr>  結核月報入力時の留意事項</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フォルダ内の全ファイルを 一気に統合する （Excel PowerQuary）</dc:title>
  <dc:creator>近藤 直樹</dc:creator>
  <cp:lastModifiedBy>小林　博之</cp:lastModifiedBy>
  <cp:revision>232</cp:revision>
  <cp:lastPrinted>2023-06-30T05:18:11Z</cp:lastPrinted>
  <dcterms:created xsi:type="dcterms:W3CDTF">2020-12-31T06:14:56Z</dcterms:created>
  <dcterms:modified xsi:type="dcterms:W3CDTF">2023-07-05T03:51:06Z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0x0101005E1A8D6EC0AF444981B2D6D6A497FF97</vt:lpwstr>
  </property>
</Properties>
</file>