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875" r:id="rId2"/>
    <p:sldId id="876" r:id="rId3"/>
  </p:sldIdLst>
  <p:sldSz cx="9144000" cy="6858000" type="screen4x3"/>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639AB67-CF0A-41B1-86D9-7ABF3AEEFC9F}">
          <p14:sldIdLst>
            <p14:sldId id="875"/>
            <p14:sldId id="876"/>
          </p14:sldIdLst>
        </p14:section>
        <p14:section name="タイトルなしのセクション" id="{3EFFFD35-BE39-4EAC-AB03-92E801E1D0AE}">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usuke KOBAYASHI" initials="YK" lastIdx="23" clrIdx="0">
    <p:extLst>
      <p:ext uri="{19B8F6BF-5375-455C-9EA6-DF929625EA0E}">
        <p15:presenceInfo xmlns:p15="http://schemas.microsoft.com/office/powerpoint/2012/main" userId="511531cb279a928c" providerId="Windows Live"/>
      </p:ext>
    </p:extLst>
  </p:cmAuthor>
  <p:cmAuthor id="2" name="井上 大地(inoue-daichi)" initials="井上" lastIdx="4" clrIdx="1">
    <p:extLst>
      <p:ext uri="{19B8F6BF-5375-455C-9EA6-DF929625EA0E}">
        <p15:presenceInfo xmlns:p15="http://schemas.microsoft.com/office/powerpoint/2012/main" userId="S-1-5-21-4175116151-3849908774-3845857867-3440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4F90"/>
    <a:srgbClr val="F5F6F9"/>
    <a:srgbClr val="EAEDF2"/>
    <a:srgbClr val="F0F4FA"/>
    <a:srgbClr val="DFE7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91" autoAdjust="0"/>
    <p:restoredTop sz="59765" autoAdjust="0"/>
  </p:normalViewPr>
  <p:slideViewPr>
    <p:cSldViewPr snapToGrid="0">
      <p:cViewPr varScale="1">
        <p:scale>
          <a:sx n="120" d="100"/>
          <a:sy n="120" d="100"/>
        </p:scale>
        <p:origin x="936" y="126"/>
      </p:cViewPr>
      <p:guideLst/>
    </p:cSldViewPr>
  </p:slideViewPr>
  <p:notesTextViewPr>
    <p:cViewPr>
      <p:scale>
        <a:sx n="3" d="2"/>
        <a:sy n="3" d="2"/>
      </p:scale>
      <p:origin x="0" y="0"/>
    </p:cViewPr>
  </p:notesTextViewPr>
  <p:sorterViewPr>
    <p:cViewPr varScale="1">
      <p:scale>
        <a:sx n="100" d="100"/>
        <a:sy n="100" d="100"/>
      </p:scale>
      <p:origin x="0" y="0"/>
    </p:cViewPr>
  </p:sorterViewPr>
  <p:notesViewPr>
    <p:cSldViewPr snapToGrid="0">
      <p:cViewPr varScale="1">
        <p:scale>
          <a:sx n="74" d="100"/>
          <a:sy n="74" d="100"/>
        </p:scale>
        <p:origin x="213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307047" cy="341542"/>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2" y="0"/>
            <a:ext cx="4307047" cy="341542"/>
          </a:xfrm>
          <a:prstGeom prst="rect">
            <a:avLst/>
          </a:prstGeom>
        </p:spPr>
        <p:txBody>
          <a:bodyPr vert="horz" lIns="92236" tIns="46118" rIns="92236" bIns="46118" rtlCol="0"/>
          <a:lstStyle>
            <a:lvl1pPr algn="r">
              <a:defRPr sz="1200"/>
            </a:lvl1pPr>
          </a:lstStyle>
          <a:p>
            <a:fld id="{C0E0FF79-AA45-4A39-9923-C58F35B97D01}" type="datetimeFigureOut">
              <a:rPr kumimoji="1" lang="ja-JP" altLang="en-US" smtClean="0"/>
              <a:t>2019/8/28</a:t>
            </a:fld>
            <a:endParaRPr kumimoji="1" lang="ja-JP" altLang="en-US"/>
          </a:p>
        </p:txBody>
      </p:sp>
      <p:sp>
        <p:nvSpPr>
          <p:cNvPr id="4" name="スライド イメージ プレースホルダー 3"/>
          <p:cNvSpPr>
            <a:spLocks noGrp="1" noRot="1" noChangeAspect="1"/>
          </p:cNvSpPr>
          <p:nvPr>
            <p:ph type="sldImg" idx="2"/>
          </p:nvPr>
        </p:nvSpPr>
        <p:spPr>
          <a:xfrm>
            <a:off x="3438525" y="850900"/>
            <a:ext cx="3062288" cy="2297113"/>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993935" y="3275966"/>
            <a:ext cx="7951470" cy="2680335"/>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6465660"/>
            <a:ext cx="4307047" cy="341541"/>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2" y="6465660"/>
            <a:ext cx="4307047" cy="341541"/>
          </a:xfrm>
          <a:prstGeom prst="rect">
            <a:avLst/>
          </a:prstGeom>
        </p:spPr>
        <p:txBody>
          <a:bodyPr vert="horz" lIns="92236" tIns="46118" rIns="92236" bIns="46118" rtlCol="0" anchor="b"/>
          <a:lstStyle>
            <a:lvl1pPr algn="r">
              <a:defRPr sz="1200"/>
            </a:lvl1pPr>
          </a:lstStyle>
          <a:p>
            <a:fld id="{03516818-5810-4522-80C4-0C69CAA5984D}" type="slidenum">
              <a:rPr kumimoji="1" lang="ja-JP" altLang="en-US" smtClean="0"/>
              <a:t>‹#›</a:t>
            </a:fld>
            <a:endParaRPr kumimoji="1" lang="ja-JP" altLang="en-US"/>
          </a:p>
        </p:txBody>
      </p:sp>
    </p:spTree>
    <p:extLst>
      <p:ext uri="{BB962C8B-B14F-4D97-AF65-F5344CB8AC3E}">
        <p14:creationId xmlns:p14="http://schemas.microsoft.com/office/powerpoint/2010/main" val="4118038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normAutofit/>
          </a:bodyPr>
          <a:lstStyle>
            <a:lvl1pPr algn="ctr">
              <a:defRPr sz="4400"/>
            </a:lvl1pPr>
          </a:lstStyle>
          <a:p>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5" indent="0" algn="ctr">
              <a:buNone/>
              <a:defRPr sz="2000"/>
            </a:lvl2pPr>
            <a:lvl3pPr marL="914410" indent="0" algn="ctr">
              <a:buNone/>
              <a:defRPr sz="1800"/>
            </a:lvl3pPr>
            <a:lvl4pPr marL="1371616" indent="0" algn="ctr">
              <a:buNone/>
              <a:defRPr sz="1600"/>
            </a:lvl4pPr>
            <a:lvl5pPr marL="1828821" indent="0" algn="ctr">
              <a:buNone/>
              <a:defRPr sz="1600"/>
            </a:lvl5pPr>
            <a:lvl6pPr marL="2286026" indent="0" algn="ctr">
              <a:buNone/>
              <a:defRPr sz="1600"/>
            </a:lvl6pPr>
            <a:lvl7pPr marL="2743231" indent="0" algn="ctr">
              <a:buNone/>
              <a:defRPr sz="1600"/>
            </a:lvl7pPr>
            <a:lvl8pPr marL="3200437" indent="0" algn="ctr">
              <a:buNone/>
              <a:defRPr sz="1600"/>
            </a:lvl8pPr>
            <a:lvl9pPr marL="3657642"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F8FF524-141F-4427-80D1-0378AC9AB4D5}" type="datetime1">
              <a:rPr kumimoji="1" lang="ja-JP" altLang="en-US" smtClean="0"/>
              <a:t>2019/8/28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4206342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09D8DFD-8EE8-4E9B-8F8D-F0EEA6F1BEDE}" type="datetime1">
              <a:rPr kumimoji="1" lang="ja-JP" altLang="en-US" smtClean="0"/>
              <a:t>2019/8/28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7317972" y="6347203"/>
            <a:ext cx="1748204" cy="365125"/>
          </a:xfrm>
          <a:prstGeom prst="rect">
            <a:avLst/>
          </a:prstGeom>
        </p:spPr>
        <p:txBody>
          <a:bodyPr/>
          <a:lstStyle/>
          <a:p>
            <a:fld id="{A902AC09-98F4-4F14-8686-7CF87992F9DA}" type="slidenum">
              <a:rPr kumimoji="1" lang="ja-JP" altLang="en-US" smtClean="0"/>
              <a:t>‹#›</a:t>
            </a:fld>
            <a:endParaRPr kumimoji="1" lang="ja-JP" altLang="en-US"/>
          </a:p>
        </p:txBody>
      </p:sp>
    </p:spTree>
    <p:extLst>
      <p:ext uri="{BB962C8B-B14F-4D97-AF65-F5344CB8AC3E}">
        <p14:creationId xmlns:p14="http://schemas.microsoft.com/office/powerpoint/2010/main" val="2166071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6"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9C9B94D-5795-457E-A7B6-EFFCAFD13DC6}" type="datetime1">
              <a:rPr kumimoji="1" lang="ja-JP" altLang="en-US" smtClean="0"/>
              <a:t>2019/8/28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7317972" y="6347203"/>
            <a:ext cx="1748204" cy="365125"/>
          </a:xfrm>
          <a:prstGeom prst="rect">
            <a:avLst/>
          </a:prstGeom>
        </p:spPr>
        <p:txBody>
          <a:bodyPr/>
          <a:lstStyle/>
          <a:p>
            <a:fld id="{A902AC09-98F4-4F14-8686-7CF87992F9DA}" type="slidenum">
              <a:rPr kumimoji="1" lang="ja-JP" altLang="en-US" smtClean="0"/>
              <a:t>‹#›</a:t>
            </a:fld>
            <a:endParaRPr kumimoji="1" lang="ja-JP" altLang="en-US"/>
          </a:p>
        </p:txBody>
      </p:sp>
    </p:spTree>
    <p:extLst>
      <p:ext uri="{BB962C8B-B14F-4D97-AF65-F5344CB8AC3E}">
        <p14:creationId xmlns:p14="http://schemas.microsoft.com/office/powerpoint/2010/main" val="1768693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365127"/>
            <a:ext cx="7886700" cy="841104"/>
          </a:xfrm>
        </p:spPr>
        <p:txBody>
          <a:bodyPr>
            <a:normAutofit/>
          </a:bodyPr>
          <a:lstStyle>
            <a:lvl1pPr>
              <a:defRPr sz="3601"/>
            </a:lvl1pPr>
          </a:lstStyle>
          <a:p>
            <a:r>
              <a:rPr kumimoji="1" lang="ja-JP" altLang="en-US"/>
              <a:t>マスター タイトルの書式設定</a:t>
            </a:r>
          </a:p>
        </p:txBody>
      </p:sp>
      <p:sp>
        <p:nvSpPr>
          <p:cNvPr id="3" name="コンテンツ プレースホルダー 2"/>
          <p:cNvSpPr>
            <a:spLocks noGrp="1"/>
          </p:cNvSpPr>
          <p:nvPr>
            <p:ph idx="1"/>
          </p:nvPr>
        </p:nvSpPr>
        <p:spPr>
          <a:xfrm>
            <a:off x="628650" y="1371602"/>
            <a:ext cx="7886700" cy="4805363"/>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D0746F2F-B233-4EDB-8ADC-C8E05DC84BDD}" type="datetime1">
              <a:rPr kumimoji="1" lang="ja-JP" altLang="en-US" smtClean="0"/>
              <a:t>2019/8/28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7317972" y="6347203"/>
            <a:ext cx="1748204" cy="365125"/>
          </a:xfrm>
          <a:prstGeom prst="rect">
            <a:avLst/>
          </a:prstGeom>
        </p:spPr>
        <p:txBody>
          <a:bodyPr/>
          <a:lstStyle/>
          <a:p>
            <a:fld id="{A902AC09-98F4-4F14-8686-7CF87992F9DA}" type="slidenum">
              <a:rPr kumimoji="1" lang="ja-JP" altLang="en-US" smtClean="0"/>
              <a:t>‹#›</a:t>
            </a:fld>
            <a:endParaRPr kumimoji="1" lang="ja-JP" altLang="en-US"/>
          </a:p>
        </p:txBody>
      </p:sp>
    </p:spTree>
    <p:extLst>
      <p:ext uri="{BB962C8B-B14F-4D97-AF65-F5344CB8AC3E}">
        <p14:creationId xmlns:p14="http://schemas.microsoft.com/office/powerpoint/2010/main" val="501266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1"/>
            <a:ext cx="7886700" cy="2852737"/>
          </a:xfrm>
        </p:spPr>
        <p:txBody>
          <a:bodyPr anchor="b">
            <a:normAutofit/>
          </a:bodyPr>
          <a:lstStyle>
            <a:lvl1pPr>
              <a:defRPr sz="44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6"/>
            <a:ext cx="7886700" cy="1500187"/>
          </a:xfrm>
        </p:spPr>
        <p:txBody>
          <a:bodyPr/>
          <a:lstStyle>
            <a:lvl1pPr marL="0" indent="0">
              <a:buNone/>
              <a:defRPr sz="2400">
                <a:solidFill>
                  <a:schemeClr val="tx1">
                    <a:tint val="75000"/>
                  </a:schemeClr>
                </a:solidFill>
              </a:defRPr>
            </a:lvl1pPr>
            <a:lvl2pPr marL="457205" indent="0">
              <a:buNone/>
              <a:defRPr sz="2000">
                <a:solidFill>
                  <a:schemeClr val="tx1">
                    <a:tint val="75000"/>
                  </a:schemeClr>
                </a:solidFill>
              </a:defRPr>
            </a:lvl2pPr>
            <a:lvl3pPr marL="914410" indent="0">
              <a:buNone/>
              <a:defRPr sz="1800">
                <a:solidFill>
                  <a:schemeClr val="tx1">
                    <a:tint val="75000"/>
                  </a:schemeClr>
                </a:solidFill>
              </a:defRPr>
            </a:lvl3pPr>
            <a:lvl4pPr marL="1371616" indent="0">
              <a:buNone/>
              <a:defRPr sz="1600">
                <a:solidFill>
                  <a:schemeClr val="tx1">
                    <a:tint val="75000"/>
                  </a:schemeClr>
                </a:solidFill>
              </a:defRPr>
            </a:lvl4pPr>
            <a:lvl5pPr marL="1828821" indent="0">
              <a:buNone/>
              <a:defRPr sz="1600">
                <a:solidFill>
                  <a:schemeClr val="tx1">
                    <a:tint val="75000"/>
                  </a:schemeClr>
                </a:solidFill>
              </a:defRPr>
            </a:lvl5pPr>
            <a:lvl6pPr marL="2286026" indent="0">
              <a:buNone/>
              <a:defRPr sz="1600">
                <a:solidFill>
                  <a:schemeClr val="tx1">
                    <a:tint val="75000"/>
                  </a:schemeClr>
                </a:solidFill>
              </a:defRPr>
            </a:lvl6pPr>
            <a:lvl7pPr marL="2743231" indent="0">
              <a:buNone/>
              <a:defRPr sz="1600">
                <a:solidFill>
                  <a:schemeClr val="tx1">
                    <a:tint val="75000"/>
                  </a:schemeClr>
                </a:solidFill>
              </a:defRPr>
            </a:lvl7pPr>
            <a:lvl8pPr marL="3200437" indent="0">
              <a:buNone/>
              <a:defRPr sz="1600">
                <a:solidFill>
                  <a:schemeClr val="tx1">
                    <a:tint val="75000"/>
                  </a:schemeClr>
                </a:solidFill>
              </a:defRPr>
            </a:lvl8pPr>
            <a:lvl9pPr marL="3657642"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4DD3882-372D-468F-B8E1-5334AB487FCC}" type="datetime1">
              <a:rPr kumimoji="1" lang="ja-JP" altLang="en-US" smtClean="0"/>
              <a:t>2019/8/28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7317972" y="6347203"/>
            <a:ext cx="1748204" cy="365125"/>
          </a:xfrm>
          <a:prstGeom prst="rect">
            <a:avLst/>
          </a:prstGeom>
        </p:spPr>
        <p:txBody>
          <a:bodyPr/>
          <a:lstStyle/>
          <a:p>
            <a:fld id="{A902AC09-98F4-4F14-8686-7CF87992F9DA}" type="slidenum">
              <a:rPr kumimoji="1" lang="ja-JP" altLang="en-US" smtClean="0"/>
              <a:t>‹#›</a:t>
            </a:fld>
            <a:endParaRPr kumimoji="1" lang="ja-JP" altLang="en-US"/>
          </a:p>
        </p:txBody>
      </p:sp>
    </p:spTree>
    <p:extLst>
      <p:ext uri="{BB962C8B-B14F-4D97-AF65-F5344CB8AC3E}">
        <p14:creationId xmlns:p14="http://schemas.microsoft.com/office/powerpoint/2010/main" val="1832765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365128"/>
            <a:ext cx="7886700" cy="850831"/>
          </a:xfrm>
        </p:spPr>
        <p:txBody>
          <a:bodyPr>
            <a:normAutofit/>
          </a:bodyPr>
          <a:lstStyle>
            <a:lvl1pPr>
              <a:defRPr sz="3601"/>
            </a:lvl1p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395345"/>
            <a:ext cx="3886200" cy="4781618"/>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1" y="1395345"/>
            <a:ext cx="3886200" cy="4781618"/>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28138E4-68CD-4C17-B9F3-0ED3B2690514}" type="datetime1">
              <a:rPr kumimoji="1" lang="ja-JP" altLang="en-US" smtClean="0"/>
              <a:t>2019/8/28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a:xfrm>
            <a:off x="7317972" y="6347203"/>
            <a:ext cx="1748204" cy="365125"/>
          </a:xfrm>
          <a:prstGeom prst="rect">
            <a:avLst/>
          </a:prstGeom>
        </p:spPr>
        <p:txBody>
          <a:bodyPr/>
          <a:lstStyle/>
          <a:p>
            <a:fld id="{A902AC09-98F4-4F14-8686-7CF87992F9DA}" type="slidenum">
              <a:rPr kumimoji="1" lang="ja-JP" altLang="en-US" smtClean="0"/>
              <a:t>‹#›</a:t>
            </a:fld>
            <a:endParaRPr kumimoji="1" lang="ja-JP" altLang="en-US"/>
          </a:p>
        </p:txBody>
      </p:sp>
    </p:spTree>
    <p:extLst>
      <p:ext uri="{BB962C8B-B14F-4D97-AF65-F5344CB8AC3E}">
        <p14:creationId xmlns:p14="http://schemas.microsoft.com/office/powerpoint/2010/main" val="182035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7"/>
            <a:ext cx="7886700" cy="721212"/>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210250"/>
            <a:ext cx="3868340" cy="501321"/>
          </a:xfrm>
        </p:spPr>
        <p:txBody>
          <a:bodyPr anchor="b"/>
          <a:lstStyle>
            <a:lvl1pPr marL="0" indent="0">
              <a:buNone/>
              <a:defRPr sz="2400" b="1"/>
            </a:lvl1pPr>
            <a:lvl2pPr marL="457205" indent="0">
              <a:buNone/>
              <a:defRPr sz="2000" b="1"/>
            </a:lvl2pPr>
            <a:lvl3pPr marL="914410" indent="0">
              <a:buNone/>
              <a:defRPr sz="1800" b="1"/>
            </a:lvl3pPr>
            <a:lvl4pPr marL="1371616" indent="0">
              <a:buNone/>
              <a:defRPr sz="1600" b="1"/>
            </a:lvl4pPr>
            <a:lvl5pPr marL="1828821" indent="0">
              <a:buNone/>
              <a:defRPr sz="1600" b="1"/>
            </a:lvl5pPr>
            <a:lvl6pPr marL="2286026" indent="0">
              <a:buNone/>
              <a:defRPr sz="1600" b="1"/>
            </a:lvl6pPr>
            <a:lvl7pPr marL="2743231" indent="0">
              <a:buNone/>
              <a:defRPr sz="1600" b="1"/>
            </a:lvl7pPr>
            <a:lvl8pPr marL="3200437" indent="0">
              <a:buNone/>
              <a:defRPr sz="1600" b="1"/>
            </a:lvl8pPr>
            <a:lvl9pPr marL="3657642"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3" y="1835478"/>
            <a:ext cx="3868340" cy="435418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218919"/>
            <a:ext cx="3887391" cy="492650"/>
          </a:xfrm>
        </p:spPr>
        <p:txBody>
          <a:bodyPr anchor="b"/>
          <a:lstStyle>
            <a:lvl1pPr marL="0" indent="0">
              <a:buNone/>
              <a:defRPr sz="2400" b="1"/>
            </a:lvl1pPr>
            <a:lvl2pPr marL="457205" indent="0">
              <a:buNone/>
              <a:defRPr sz="2000" b="1"/>
            </a:lvl2pPr>
            <a:lvl3pPr marL="914410" indent="0">
              <a:buNone/>
              <a:defRPr sz="1800" b="1"/>
            </a:lvl3pPr>
            <a:lvl4pPr marL="1371616" indent="0">
              <a:buNone/>
              <a:defRPr sz="1600" b="1"/>
            </a:lvl4pPr>
            <a:lvl5pPr marL="1828821" indent="0">
              <a:buNone/>
              <a:defRPr sz="1600" b="1"/>
            </a:lvl5pPr>
            <a:lvl6pPr marL="2286026" indent="0">
              <a:buNone/>
              <a:defRPr sz="1600" b="1"/>
            </a:lvl6pPr>
            <a:lvl7pPr marL="2743231" indent="0">
              <a:buNone/>
              <a:defRPr sz="1600" b="1"/>
            </a:lvl7pPr>
            <a:lvl8pPr marL="3200437" indent="0">
              <a:buNone/>
              <a:defRPr sz="1600" b="1"/>
            </a:lvl8pPr>
            <a:lvl9pPr marL="3657642"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1844149"/>
            <a:ext cx="3887391" cy="4345514"/>
          </a:xfrm>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日付プレースホルダー 6"/>
          <p:cNvSpPr>
            <a:spLocks noGrp="1"/>
          </p:cNvSpPr>
          <p:nvPr>
            <p:ph type="dt" sz="half" idx="10"/>
          </p:nvPr>
        </p:nvSpPr>
        <p:spPr/>
        <p:txBody>
          <a:bodyPr/>
          <a:lstStyle/>
          <a:p>
            <a:fld id="{39106886-FBDB-4DEF-938B-B836A2823C6C}" type="datetime1">
              <a:rPr kumimoji="1" lang="ja-JP" altLang="en-US" smtClean="0"/>
              <a:t>2019/8/28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a:xfrm>
            <a:off x="7317972" y="6347203"/>
            <a:ext cx="1748204" cy="365125"/>
          </a:xfrm>
          <a:prstGeom prst="rect">
            <a:avLst/>
          </a:prstGeom>
        </p:spPr>
        <p:txBody>
          <a:bodyPr/>
          <a:lstStyle/>
          <a:p>
            <a:fld id="{A902AC09-98F4-4F14-8686-7CF87992F9DA}" type="slidenum">
              <a:rPr kumimoji="1" lang="ja-JP" altLang="en-US" smtClean="0"/>
              <a:t>‹#›</a:t>
            </a:fld>
            <a:endParaRPr kumimoji="1" lang="ja-JP" altLang="en-US"/>
          </a:p>
        </p:txBody>
      </p:sp>
    </p:spTree>
    <p:extLst>
      <p:ext uri="{BB962C8B-B14F-4D97-AF65-F5344CB8AC3E}">
        <p14:creationId xmlns:p14="http://schemas.microsoft.com/office/powerpoint/2010/main" val="3482806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D66DBAC-37B4-40D4-89B0-19386B2CB0AA}" type="datetime1">
              <a:rPr kumimoji="1" lang="ja-JP" altLang="en-US" smtClean="0"/>
              <a:t>2019/8/28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a:xfrm>
            <a:off x="7317972" y="6347203"/>
            <a:ext cx="1748204" cy="365125"/>
          </a:xfrm>
          <a:prstGeom prst="rect">
            <a:avLst/>
          </a:prstGeom>
        </p:spPr>
        <p:txBody>
          <a:bodyPr/>
          <a:lstStyle/>
          <a:p>
            <a:fld id="{A902AC09-98F4-4F14-8686-7CF87992F9DA}" type="slidenum">
              <a:rPr kumimoji="1" lang="ja-JP" altLang="en-US" smtClean="0"/>
              <a:t>‹#›</a:t>
            </a:fld>
            <a:endParaRPr kumimoji="1" lang="ja-JP" altLang="en-US"/>
          </a:p>
        </p:txBody>
      </p:sp>
    </p:spTree>
    <p:extLst>
      <p:ext uri="{BB962C8B-B14F-4D97-AF65-F5344CB8AC3E}">
        <p14:creationId xmlns:p14="http://schemas.microsoft.com/office/powerpoint/2010/main" val="444617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644F5DA-F17F-4A86-9DBB-76004E3EFB95}" type="datetime1">
              <a:rPr kumimoji="1" lang="ja-JP" altLang="en-US" smtClean="0"/>
              <a:t>2019/8/28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a:xfrm>
            <a:off x="7317972" y="6347203"/>
            <a:ext cx="1748204" cy="365125"/>
          </a:xfrm>
          <a:prstGeom prst="rect">
            <a:avLst/>
          </a:prstGeom>
        </p:spPr>
        <p:txBody>
          <a:bodyPr/>
          <a:lstStyle/>
          <a:p>
            <a:fld id="{A902AC09-98F4-4F14-8686-7CF87992F9DA}" type="slidenum">
              <a:rPr kumimoji="1" lang="ja-JP" altLang="en-US" smtClean="0"/>
              <a:t>‹#›</a:t>
            </a:fld>
            <a:endParaRPr kumimoji="1" lang="ja-JP" altLang="en-US"/>
          </a:p>
        </p:txBody>
      </p:sp>
    </p:spTree>
    <p:extLst>
      <p:ext uri="{BB962C8B-B14F-4D97-AF65-F5344CB8AC3E}">
        <p14:creationId xmlns:p14="http://schemas.microsoft.com/office/powerpoint/2010/main" val="3894905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2"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5" indent="0">
              <a:buNone/>
              <a:defRPr sz="1400"/>
            </a:lvl2pPr>
            <a:lvl3pPr marL="914410" indent="0">
              <a:buNone/>
              <a:defRPr sz="1200"/>
            </a:lvl3pPr>
            <a:lvl4pPr marL="1371616" indent="0">
              <a:buNone/>
              <a:defRPr sz="1000"/>
            </a:lvl4pPr>
            <a:lvl5pPr marL="1828821" indent="0">
              <a:buNone/>
              <a:defRPr sz="1000"/>
            </a:lvl5pPr>
            <a:lvl6pPr marL="2286026" indent="0">
              <a:buNone/>
              <a:defRPr sz="1000"/>
            </a:lvl6pPr>
            <a:lvl7pPr marL="2743231" indent="0">
              <a:buNone/>
              <a:defRPr sz="1000"/>
            </a:lvl7pPr>
            <a:lvl8pPr marL="3200437" indent="0">
              <a:buNone/>
              <a:defRPr sz="1000"/>
            </a:lvl8pPr>
            <a:lvl9pPr marL="3657642"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412E5C4-3E81-46DF-8F42-E766AF9DE67F}" type="datetime1">
              <a:rPr kumimoji="1" lang="ja-JP" altLang="en-US" smtClean="0"/>
              <a:t>2019/8/28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a:xfrm>
            <a:off x="7317972" y="6347203"/>
            <a:ext cx="1748204" cy="365125"/>
          </a:xfrm>
          <a:prstGeom prst="rect">
            <a:avLst/>
          </a:prstGeom>
        </p:spPr>
        <p:txBody>
          <a:bodyPr/>
          <a:lstStyle/>
          <a:p>
            <a:fld id="{A902AC09-98F4-4F14-8686-7CF87992F9DA}" type="slidenum">
              <a:rPr kumimoji="1" lang="ja-JP" altLang="en-US" smtClean="0"/>
              <a:t>‹#›</a:t>
            </a:fld>
            <a:endParaRPr kumimoji="1" lang="ja-JP" altLang="en-US"/>
          </a:p>
        </p:txBody>
      </p:sp>
    </p:spTree>
    <p:extLst>
      <p:ext uri="{BB962C8B-B14F-4D97-AF65-F5344CB8AC3E}">
        <p14:creationId xmlns:p14="http://schemas.microsoft.com/office/powerpoint/2010/main" val="212538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3887392" y="987428"/>
            <a:ext cx="4629150" cy="4873625"/>
          </a:xfrm>
        </p:spPr>
        <p:txBody>
          <a:bodyPr/>
          <a:lstStyle>
            <a:lvl1pPr marL="0" indent="0">
              <a:buNone/>
              <a:defRPr sz="3200"/>
            </a:lvl1pPr>
            <a:lvl2pPr marL="457205" indent="0">
              <a:buNone/>
              <a:defRPr sz="2800"/>
            </a:lvl2pPr>
            <a:lvl3pPr marL="914410" indent="0">
              <a:buNone/>
              <a:defRPr sz="2400"/>
            </a:lvl3pPr>
            <a:lvl4pPr marL="1371616" indent="0">
              <a:buNone/>
              <a:defRPr sz="2000"/>
            </a:lvl4pPr>
            <a:lvl5pPr marL="1828821" indent="0">
              <a:buNone/>
              <a:defRPr sz="2000"/>
            </a:lvl5pPr>
            <a:lvl6pPr marL="2286026" indent="0">
              <a:buNone/>
              <a:defRPr sz="2000"/>
            </a:lvl6pPr>
            <a:lvl7pPr marL="2743231" indent="0">
              <a:buNone/>
              <a:defRPr sz="2000"/>
            </a:lvl7pPr>
            <a:lvl8pPr marL="3200437" indent="0">
              <a:buNone/>
              <a:defRPr sz="2000"/>
            </a:lvl8pPr>
            <a:lvl9pPr marL="3657642"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5" indent="0">
              <a:buNone/>
              <a:defRPr sz="1400"/>
            </a:lvl2pPr>
            <a:lvl3pPr marL="914410" indent="0">
              <a:buNone/>
              <a:defRPr sz="1200"/>
            </a:lvl3pPr>
            <a:lvl4pPr marL="1371616" indent="0">
              <a:buNone/>
              <a:defRPr sz="1000"/>
            </a:lvl4pPr>
            <a:lvl5pPr marL="1828821" indent="0">
              <a:buNone/>
              <a:defRPr sz="1000"/>
            </a:lvl5pPr>
            <a:lvl6pPr marL="2286026" indent="0">
              <a:buNone/>
              <a:defRPr sz="1000"/>
            </a:lvl6pPr>
            <a:lvl7pPr marL="2743231" indent="0">
              <a:buNone/>
              <a:defRPr sz="1000"/>
            </a:lvl7pPr>
            <a:lvl8pPr marL="3200437" indent="0">
              <a:buNone/>
              <a:defRPr sz="1000"/>
            </a:lvl8pPr>
            <a:lvl9pPr marL="3657642"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C285096-DB48-4B30-AA2B-428E21B9914E}" type="datetime1">
              <a:rPr kumimoji="1" lang="ja-JP" altLang="en-US" smtClean="0"/>
              <a:t>2019/8/28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a:xfrm>
            <a:off x="7317972" y="6347203"/>
            <a:ext cx="1748204" cy="365125"/>
          </a:xfrm>
          <a:prstGeom prst="rect">
            <a:avLst/>
          </a:prstGeom>
        </p:spPr>
        <p:txBody>
          <a:bodyPr/>
          <a:lstStyle/>
          <a:p>
            <a:fld id="{A902AC09-98F4-4F14-8686-7CF87992F9DA}" type="slidenum">
              <a:rPr kumimoji="1" lang="ja-JP" altLang="en-US" smtClean="0"/>
              <a:t>‹#›</a:t>
            </a:fld>
            <a:endParaRPr kumimoji="1" lang="ja-JP" altLang="en-US"/>
          </a:p>
        </p:txBody>
      </p:sp>
    </p:spTree>
    <p:extLst>
      <p:ext uri="{BB962C8B-B14F-4D97-AF65-F5344CB8AC3E}">
        <p14:creationId xmlns:p14="http://schemas.microsoft.com/office/powerpoint/2010/main" val="2300157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gi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pic>
        <p:nvPicPr>
          <p:cNvPr id="12" name="図 11"/>
          <p:cNvPicPr>
            <a:picLocks noChangeAspect="1"/>
          </p:cNvPicPr>
          <p:nvPr userDrawn="1"/>
        </p:nvPicPr>
        <p:blipFill rotWithShape="1">
          <a:blip r:embed="rId13">
            <a:extLst>
              <a:ext uri="{28A0092B-C50C-407E-A947-70E740481C1C}">
                <a14:useLocalDpi xmlns:a14="http://schemas.microsoft.com/office/drawing/2010/main" val="0"/>
              </a:ext>
            </a:extLst>
          </a:blip>
          <a:srcRect t="20149" b="72907"/>
          <a:stretch/>
        </p:blipFill>
        <p:spPr>
          <a:xfrm flipV="1">
            <a:off x="0" y="0"/>
            <a:ext cx="9144000" cy="68094"/>
          </a:xfrm>
          <a:prstGeom prst="rect">
            <a:avLst/>
          </a:prstGeom>
        </p:spPr>
      </p:pic>
      <p:pic>
        <p:nvPicPr>
          <p:cNvPr id="10" name="図 9"/>
          <p:cNvPicPr>
            <a:picLocks noChangeAspect="1"/>
          </p:cNvPicPr>
          <p:nvPr userDrawn="1"/>
        </p:nvPicPr>
        <p:blipFill>
          <a:blip r:embed="rId14">
            <a:clrChange>
              <a:clrFrom>
                <a:srgbClr val="F5FDFF"/>
              </a:clrFrom>
              <a:clrTo>
                <a:srgbClr val="F5FDFF">
                  <a:alpha val="0"/>
                </a:srgbClr>
              </a:clrTo>
            </a:clrChange>
            <a:extLst>
              <a:ext uri="{28A0092B-C50C-407E-A947-70E740481C1C}">
                <a14:useLocalDpi xmlns:a14="http://schemas.microsoft.com/office/drawing/2010/main" val="0"/>
              </a:ext>
            </a:extLst>
          </a:blip>
          <a:stretch>
            <a:fillRect/>
          </a:stretch>
        </p:blipFill>
        <p:spPr>
          <a:xfrm rot="873997">
            <a:off x="3809389" y="935536"/>
            <a:ext cx="4521987" cy="4723862"/>
          </a:xfrm>
          <a:prstGeom prst="rect">
            <a:avLst/>
          </a:prstGeom>
          <a:scene3d>
            <a:camera prst="perspectiveRelaxed" fov="5700000">
              <a:rot lat="20400000" lon="1800000" rev="0"/>
            </a:camera>
            <a:lightRig rig="threePt" dir="t"/>
          </a:scene3d>
          <a:sp3d prstMaterial="translucentPowder"/>
        </p:spPr>
      </p:pic>
      <p:pic>
        <p:nvPicPr>
          <p:cNvPr id="13" name="図 12"/>
          <p:cNvPicPr>
            <a:picLocks noChangeAspect="1"/>
          </p:cNvPicPr>
          <p:nvPr userDrawn="1"/>
        </p:nvPicPr>
        <p:blipFill rotWithShape="1">
          <a:blip r:embed="rId13">
            <a:extLst>
              <a:ext uri="{28A0092B-C50C-407E-A947-70E740481C1C}">
                <a14:useLocalDpi xmlns:a14="http://schemas.microsoft.com/office/drawing/2010/main" val="0"/>
              </a:ext>
            </a:extLst>
          </a:blip>
          <a:srcRect t="20149" b="72907"/>
          <a:stretch/>
        </p:blipFill>
        <p:spPr>
          <a:xfrm flipV="1">
            <a:off x="0" y="6795245"/>
            <a:ext cx="9144000" cy="68094"/>
          </a:xfrm>
          <a:prstGeom prst="rect">
            <a:avLst/>
          </a:prstGeom>
        </p:spPr>
      </p:pic>
      <p:sp>
        <p:nvSpPr>
          <p:cNvPr id="11" name="正方形/長方形 10"/>
          <p:cNvSpPr/>
          <p:nvPr userDrawn="1"/>
        </p:nvSpPr>
        <p:spPr>
          <a:xfrm>
            <a:off x="0" y="-1446"/>
            <a:ext cx="9144000" cy="6863339"/>
          </a:xfrm>
          <a:prstGeom prst="rect">
            <a:avLst/>
          </a:prstGeom>
          <a:gradFill flip="none" rotWithShape="1">
            <a:gsLst>
              <a:gs pos="82000">
                <a:schemeClr val="bg1">
                  <a:alpha val="82000"/>
                </a:schemeClr>
              </a:gs>
              <a:gs pos="21000">
                <a:schemeClr val="bg1">
                  <a:alpha val="84000"/>
                </a:schemeClr>
              </a:gs>
              <a:gs pos="0">
                <a:srgbClr val="EAEDF2">
                  <a:alpha val="77000"/>
                </a:srgbClr>
              </a:gs>
              <a:gs pos="98000">
                <a:srgbClr val="EAEDF2">
                  <a:alpha val="56000"/>
                </a:srgbClr>
              </a:gs>
            </a:gsLst>
            <a:lin ang="4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b="0" dirty="0">
              <a:solidFill>
                <a:schemeClr val="tx2">
                  <a:lumMod val="75000"/>
                </a:schemeClr>
              </a:solidFill>
            </a:endParaRPr>
          </a:p>
        </p:txBody>
      </p:sp>
      <p:pic>
        <p:nvPicPr>
          <p:cNvPr id="15" name="図 14"/>
          <p:cNvPicPr>
            <a:picLocks noChangeAspect="1"/>
          </p:cNvPicPr>
          <p:nvPr userDrawn="1"/>
        </p:nvPicPr>
        <p:blipFill>
          <a:blip r:embed="rId1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456600" y="6547047"/>
            <a:ext cx="569450" cy="235427"/>
          </a:xfrm>
          <a:prstGeom prst="rect">
            <a:avLst/>
          </a:prstGeom>
        </p:spPr>
      </p:pic>
      <p:sp>
        <p:nvSpPr>
          <p:cNvPr id="3" name="テキスト プレースホルダー 2"/>
          <p:cNvSpPr>
            <a:spLocks noGrp="1"/>
          </p:cNvSpPr>
          <p:nvPr>
            <p:ph type="body" idx="1"/>
          </p:nvPr>
        </p:nvSpPr>
        <p:spPr>
          <a:xfrm>
            <a:off x="628650" y="1375517"/>
            <a:ext cx="7886700" cy="4801446"/>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628650" y="6423736"/>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6E229B-BFD2-4C18-8433-79341CFC5DDB}" type="datetime1">
              <a:rPr kumimoji="1" lang="ja-JP" altLang="en-US" smtClean="0"/>
              <a:t>2019/8/28</a:t>
            </a:fld>
            <a:endParaRPr kumimoji="1" lang="ja-JP" altLang="en-US"/>
          </a:p>
        </p:txBody>
      </p:sp>
      <p:sp>
        <p:nvSpPr>
          <p:cNvPr id="5" name="フッター プレースホルダー 4"/>
          <p:cNvSpPr>
            <a:spLocks noGrp="1"/>
          </p:cNvSpPr>
          <p:nvPr>
            <p:ph type="ftr" sz="quarter" idx="3"/>
          </p:nvPr>
        </p:nvSpPr>
        <p:spPr>
          <a:xfrm>
            <a:off x="3054078" y="6403079"/>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2" name="タイトル プレースホルダー 1"/>
          <p:cNvSpPr>
            <a:spLocks noGrp="1"/>
          </p:cNvSpPr>
          <p:nvPr>
            <p:ph type="title"/>
          </p:nvPr>
        </p:nvSpPr>
        <p:spPr>
          <a:xfrm>
            <a:off x="628650" y="365127"/>
            <a:ext cx="7886700" cy="890716"/>
          </a:xfrm>
          <a:prstGeom prst="rect">
            <a:avLst/>
          </a:prstGeom>
        </p:spPr>
        <p:txBody>
          <a:bodyPr vert="horz" lIns="91440" tIns="45720" rIns="91440" bIns="45720" rtlCol="0" anchor="ctr">
            <a:normAutofit/>
          </a:bodyPr>
          <a:lstStyle/>
          <a:p>
            <a:r>
              <a:rPr kumimoji="1" lang="ja-JP" altLang="en-US" dirty="0"/>
              <a:t>マスター タイトルの書式設定</a:t>
            </a:r>
          </a:p>
        </p:txBody>
      </p:sp>
      <p:pic>
        <p:nvPicPr>
          <p:cNvPr id="16" name="図 15"/>
          <p:cNvPicPr>
            <a:picLocks noChangeAspect="1"/>
          </p:cNvPicPr>
          <p:nvPr userDrawn="1"/>
        </p:nvPicPr>
        <p:blipFill>
          <a:blip r:embed="rId16">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073963" y="6551013"/>
            <a:ext cx="721781" cy="263728"/>
          </a:xfrm>
          <a:prstGeom prst="rect">
            <a:avLst/>
          </a:prstGeom>
        </p:spPr>
      </p:pic>
      <p:sp>
        <p:nvSpPr>
          <p:cNvPr id="17" name="六角形 16"/>
          <p:cNvSpPr>
            <a:spLocks/>
          </p:cNvSpPr>
          <p:nvPr userDrawn="1"/>
        </p:nvSpPr>
        <p:spPr>
          <a:xfrm>
            <a:off x="8839319" y="6547047"/>
            <a:ext cx="265994" cy="241813"/>
          </a:xfrm>
          <a:prstGeom prst="hexagon">
            <a:avLst/>
          </a:prstGeom>
          <a:solidFill>
            <a:srgbClr val="134F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lnSpc>
                <a:spcPct val="100000"/>
              </a:lnSpc>
            </a:pPr>
            <a:endParaRPr kumimoji="1" lang="ja-JP" altLang="en-US" sz="1800" b="1" kern="600" spc="-100" baseline="0" dirty="0"/>
          </a:p>
        </p:txBody>
      </p:sp>
      <p:sp>
        <p:nvSpPr>
          <p:cNvPr id="18" name="テキスト ボックス 17"/>
          <p:cNvSpPr txBox="1"/>
          <p:nvPr userDrawn="1"/>
        </p:nvSpPr>
        <p:spPr>
          <a:xfrm>
            <a:off x="8784076" y="6527591"/>
            <a:ext cx="364945" cy="285014"/>
          </a:xfrm>
          <a:prstGeom prst="rect">
            <a:avLst/>
          </a:prstGeom>
          <a:noFill/>
        </p:spPr>
        <p:txBody>
          <a:bodyPr wrap="square" rtlCol="0">
            <a:spAutoFit/>
          </a:bodyPr>
          <a:lstStyle/>
          <a:p>
            <a:pPr algn="ctr"/>
            <a:fld id="{D4C8B6D6-1D63-44F4-946F-918A46326DE1}" type="slidenum">
              <a:rPr kumimoji="1" lang="ja-JP" altLang="en-US" sz="1200" b="1" smtClean="0">
                <a:solidFill>
                  <a:schemeClr val="bg1"/>
                </a:solidFill>
              </a:rPr>
              <a:pPr algn="ctr"/>
              <a:t>‹#›</a:t>
            </a:fld>
            <a:endParaRPr kumimoji="1" lang="ja-JP" altLang="en-US" sz="1200" b="1" dirty="0">
              <a:solidFill>
                <a:schemeClr val="bg1"/>
              </a:solidFill>
            </a:endParaRPr>
          </a:p>
        </p:txBody>
      </p:sp>
    </p:spTree>
    <p:extLst>
      <p:ext uri="{BB962C8B-B14F-4D97-AF65-F5344CB8AC3E}">
        <p14:creationId xmlns:p14="http://schemas.microsoft.com/office/powerpoint/2010/main" val="352546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10" rtl="0" eaLnBrk="1" latinLnBrk="0" hangingPunct="1">
        <a:lnSpc>
          <a:spcPct val="90000"/>
        </a:lnSpc>
        <a:spcBef>
          <a:spcPct val="0"/>
        </a:spcBef>
        <a:buNone/>
        <a:defRPr kumimoji="1" sz="3601" b="1" kern="1200">
          <a:solidFill>
            <a:schemeClr val="accent1">
              <a:lumMod val="50000"/>
            </a:schemeClr>
          </a:solidFill>
          <a:latin typeface="+mj-lt"/>
          <a:ea typeface="+mj-ea"/>
          <a:cs typeface="+mj-cs"/>
        </a:defRPr>
      </a:lvl1pPr>
    </p:titleStyle>
    <p:bodyStyle>
      <a:lvl1pPr marL="228603" indent="-228603" algn="l" defTabSz="914410" rtl="0" eaLnBrk="1" latinLnBrk="0" hangingPunct="1">
        <a:lnSpc>
          <a:spcPct val="90000"/>
        </a:lnSpc>
        <a:spcBef>
          <a:spcPts val="1000"/>
        </a:spcBef>
        <a:buFont typeface="Arial" panose="020B0604020202020204" pitchFamily="34" charset="0"/>
        <a:buChar char="•"/>
        <a:defRPr kumimoji="1" sz="2800" kern="1200">
          <a:solidFill>
            <a:schemeClr val="accent1">
              <a:lumMod val="50000"/>
            </a:schemeClr>
          </a:solidFill>
          <a:latin typeface="+mn-lt"/>
          <a:ea typeface="+mn-ea"/>
          <a:cs typeface="+mn-cs"/>
        </a:defRPr>
      </a:lvl1pPr>
      <a:lvl2pPr marL="685808" indent="-228603" algn="l" defTabSz="914410" rtl="0" eaLnBrk="1" latinLnBrk="0" hangingPunct="1">
        <a:lnSpc>
          <a:spcPct val="90000"/>
        </a:lnSpc>
        <a:spcBef>
          <a:spcPts val="500"/>
        </a:spcBef>
        <a:buFont typeface="Arial" panose="020B0604020202020204" pitchFamily="34" charset="0"/>
        <a:buChar char="•"/>
        <a:defRPr kumimoji="1" sz="2400" kern="1200">
          <a:solidFill>
            <a:schemeClr val="accent1">
              <a:lumMod val="50000"/>
            </a:schemeClr>
          </a:solidFill>
          <a:latin typeface="+mn-lt"/>
          <a:ea typeface="+mn-ea"/>
          <a:cs typeface="+mn-cs"/>
        </a:defRPr>
      </a:lvl2pPr>
      <a:lvl3pPr marL="1143014" indent="-228603" algn="l" defTabSz="914410" rtl="0" eaLnBrk="1" latinLnBrk="0" hangingPunct="1">
        <a:lnSpc>
          <a:spcPct val="90000"/>
        </a:lnSpc>
        <a:spcBef>
          <a:spcPts val="500"/>
        </a:spcBef>
        <a:buFont typeface="Arial" panose="020B0604020202020204" pitchFamily="34" charset="0"/>
        <a:buChar char="•"/>
        <a:defRPr kumimoji="1" sz="2000" kern="1200">
          <a:solidFill>
            <a:schemeClr val="accent1">
              <a:lumMod val="50000"/>
            </a:schemeClr>
          </a:solidFill>
          <a:latin typeface="+mn-lt"/>
          <a:ea typeface="+mn-ea"/>
          <a:cs typeface="+mn-cs"/>
        </a:defRPr>
      </a:lvl3pPr>
      <a:lvl4pPr marL="1600219" indent="-228603" algn="l" defTabSz="914410" rtl="0" eaLnBrk="1" latinLnBrk="0" hangingPunct="1">
        <a:lnSpc>
          <a:spcPct val="90000"/>
        </a:lnSpc>
        <a:spcBef>
          <a:spcPts val="500"/>
        </a:spcBef>
        <a:buFont typeface="Arial" panose="020B0604020202020204" pitchFamily="34" charset="0"/>
        <a:buChar char="•"/>
        <a:defRPr kumimoji="1" sz="1800" kern="1200">
          <a:solidFill>
            <a:schemeClr val="accent1">
              <a:lumMod val="50000"/>
            </a:schemeClr>
          </a:solidFill>
          <a:latin typeface="+mn-lt"/>
          <a:ea typeface="+mn-ea"/>
          <a:cs typeface="+mn-cs"/>
        </a:defRPr>
      </a:lvl4pPr>
      <a:lvl5pPr marL="2057424" indent="-228603" algn="l" defTabSz="914410" rtl="0" eaLnBrk="1" latinLnBrk="0" hangingPunct="1">
        <a:lnSpc>
          <a:spcPct val="90000"/>
        </a:lnSpc>
        <a:spcBef>
          <a:spcPts val="500"/>
        </a:spcBef>
        <a:buFont typeface="Arial" panose="020B0604020202020204" pitchFamily="34" charset="0"/>
        <a:buChar char="•"/>
        <a:defRPr kumimoji="1" sz="1800" kern="1200">
          <a:solidFill>
            <a:schemeClr val="accent1">
              <a:lumMod val="50000"/>
            </a:schemeClr>
          </a:solidFill>
          <a:latin typeface="+mn-lt"/>
          <a:ea typeface="+mn-ea"/>
          <a:cs typeface="+mn-cs"/>
        </a:defRPr>
      </a:lvl5pPr>
      <a:lvl6pPr marL="2514629" indent="-228603" algn="l" defTabSz="91441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34" indent="-228603" algn="l" defTabSz="91441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40" indent="-228603" algn="l" defTabSz="91441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45" indent="-228603" algn="l" defTabSz="91441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10" rtl="0" eaLnBrk="1" latinLnBrk="0" hangingPunct="1">
        <a:defRPr kumimoji="1" sz="1800" kern="1200">
          <a:solidFill>
            <a:schemeClr val="tx1"/>
          </a:solidFill>
          <a:latin typeface="+mn-lt"/>
          <a:ea typeface="+mn-ea"/>
          <a:cs typeface="+mn-cs"/>
        </a:defRPr>
      </a:lvl1pPr>
      <a:lvl2pPr marL="457205" algn="l" defTabSz="914410" rtl="0" eaLnBrk="1" latinLnBrk="0" hangingPunct="1">
        <a:defRPr kumimoji="1" sz="1800" kern="1200">
          <a:solidFill>
            <a:schemeClr val="tx1"/>
          </a:solidFill>
          <a:latin typeface="+mn-lt"/>
          <a:ea typeface="+mn-ea"/>
          <a:cs typeface="+mn-cs"/>
        </a:defRPr>
      </a:lvl2pPr>
      <a:lvl3pPr marL="914410" algn="l" defTabSz="914410" rtl="0" eaLnBrk="1" latinLnBrk="0" hangingPunct="1">
        <a:defRPr kumimoji="1" sz="1800" kern="1200">
          <a:solidFill>
            <a:schemeClr val="tx1"/>
          </a:solidFill>
          <a:latin typeface="+mn-lt"/>
          <a:ea typeface="+mn-ea"/>
          <a:cs typeface="+mn-cs"/>
        </a:defRPr>
      </a:lvl3pPr>
      <a:lvl4pPr marL="1371616" algn="l" defTabSz="914410" rtl="0" eaLnBrk="1" latinLnBrk="0" hangingPunct="1">
        <a:defRPr kumimoji="1" sz="1800" kern="1200">
          <a:solidFill>
            <a:schemeClr val="tx1"/>
          </a:solidFill>
          <a:latin typeface="+mn-lt"/>
          <a:ea typeface="+mn-ea"/>
          <a:cs typeface="+mn-cs"/>
        </a:defRPr>
      </a:lvl4pPr>
      <a:lvl5pPr marL="1828821" algn="l" defTabSz="914410" rtl="0" eaLnBrk="1" latinLnBrk="0" hangingPunct="1">
        <a:defRPr kumimoji="1" sz="1800" kern="1200">
          <a:solidFill>
            <a:schemeClr val="tx1"/>
          </a:solidFill>
          <a:latin typeface="+mn-lt"/>
          <a:ea typeface="+mn-ea"/>
          <a:cs typeface="+mn-cs"/>
        </a:defRPr>
      </a:lvl5pPr>
      <a:lvl6pPr marL="2286026" algn="l" defTabSz="914410" rtl="0" eaLnBrk="1" latinLnBrk="0" hangingPunct="1">
        <a:defRPr kumimoji="1" sz="1800" kern="1200">
          <a:solidFill>
            <a:schemeClr val="tx1"/>
          </a:solidFill>
          <a:latin typeface="+mn-lt"/>
          <a:ea typeface="+mn-ea"/>
          <a:cs typeface="+mn-cs"/>
        </a:defRPr>
      </a:lvl6pPr>
      <a:lvl7pPr marL="2743231" algn="l" defTabSz="914410" rtl="0" eaLnBrk="1" latinLnBrk="0" hangingPunct="1">
        <a:defRPr kumimoji="1" sz="1800" kern="1200">
          <a:solidFill>
            <a:schemeClr val="tx1"/>
          </a:solidFill>
          <a:latin typeface="+mn-lt"/>
          <a:ea typeface="+mn-ea"/>
          <a:cs typeface="+mn-cs"/>
        </a:defRPr>
      </a:lvl7pPr>
      <a:lvl8pPr marL="3200437" algn="l" defTabSz="914410" rtl="0" eaLnBrk="1" latinLnBrk="0" hangingPunct="1">
        <a:defRPr kumimoji="1" sz="1800" kern="1200">
          <a:solidFill>
            <a:schemeClr val="tx1"/>
          </a:solidFill>
          <a:latin typeface="+mn-lt"/>
          <a:ea typeface="+mn-ea"/>
          <a:cs typeface="+mn-cs"/>
        </a:defRPr>
      </a:lvl8pPr>
      <a:lvl9pPr marL="3657642" algn="l" defTabSz="91441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タイトル 1"/>
          <p:cNvSpPr txBox="1">
            <a:spLocks/>
          </p:cNvSpPr>
          <p:nvPr/>
        </p:nvSpPr>
        <p:spPr>
          <a:xfrm>
            <a:off x="-9521" y="0"/>
            <a:ext cx="9144000" cy="394944"/>
          </a:xfrm>
          <a:prstGeom prst="rect">
            <a:avLst/>
          </a:prstGeom>
          <a:solidFill>
            <a:srgbClr val="0070C0"/>
          </a:solidFill>
          <a:ln w="12700" cap="flat" cmpd="sng" algn="ctr">
            <a:solidFill>
              <a:srgbClr val="002060"/>
            </a:solidFill>
            <a:prstDash val="solid"/>
            <a:miter lim="800000"/>
          </a:ln>
        </p:spPr>
        <p:style>
          <a:lnRef idx="2">
            <a:schemeClr val="accent2"/>
          </a:lnRef>
          <a:fillRef idx="1">
            <a:schemeClr val="lt1"/>
          </a:fillRef>
          <a:effectRef idx="0">
            <a:schemeClr val="accent2"/>
          </a:effectRef>
          <a:fontRef idx="minor">
            <a:schemeClr val="dk1"/>
          </a:fontRef>
        </p:style>
        <p:txBody>
          <a:bodyPr>
            <a:normAutofit/>
          </a:bodyPr>
          <a:lstStyle>
            <a:lvl1pPr algn="l" defTabSz="883545" rtl="0" eaLnBrk="1" latinLnBrk="0" hangingPunct="1">
              <a:lnSpc>
                <a:spcPct val="90000"/>
              </a:lnSpc>
              <a:spcBef>
                <a:spcPct val="0"/>
              </a:spcBef>
              <a:buNone/>
              <a:defRPr kumimoji="1" sz="43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ja-JP" altLang="en-US" sz="2102"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感染症発生動向調査の取組強化（ラグビーワールドカップ</a:t>
            </a:r>
            <a:r>
              <a:rPr lang="en-US" altLang="ja-JP" sz="2102"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2102"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日本大会）</a:t>
            </a:r>
          </a:p>
        </p:txBody>
      </p:sp>
      <p:sp>
        <p:nvSpPr>
          <p:cNvPr id="10" name="正方形/長方形 9"/>
          <p:cNvSpPr/>
          <p:nvPr/>
        </p:nvSpPr>
        <p:spPr>
          <a:xfrm>
            <a:off x="46431" y="394944"/>
            <a:ext cx="8914089" cy="6386857"/>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ctr">
            <a:noAutofit/>
          </a:bodyPr>
          <a:lstStyle/>
          <a:p>
            <a:pPr marL="157646" indent="-400421"/>
            <a:r>
              <a:rPr lang="ja-JP" altLang="en-US" sz="1226" b="1" u="sng" dirty="0">
                <a:solidFill>
                  <a:srgbClr val="0070C0"/>
                </a:solidFill>
                <a:latin typeface="メイリオ" panose="020B0604030504040204" pitchFamily="50" charset="-128"/>
                <a:ea typeface="メイリオ" panose="020B0604030504040204" pitchFamily="50" charset="-128"/>
              </a:rPr>
              <a:t>１．実施期間</a:t>
            </a:r>
            <a:endParaRPr lang="en-US" altLang="ja-JP" sz="1226" b="1" u="sng" dirty="0">
              <a:solidFill>
                <a:srgbClr val="0070C0"/>
              </a:solidFill>
              <a:latin typeface="メイリオ" panose="020B0604030504040204" pitchFamily="50" charset="-128"/>
              <a:ea typeface="メイリオ" panose="020B0604030504040204" pitchFamily="50" charset="-128"/>
            </a:endParaRPr>
          </a:p>
          <a:p>
            <a:pPr marL="157646" indent="-400421"/>
            <a:r>
              <a:rPr lang="ja-JP" altLang="en-US" sz="1226" dirty="0" smtClean="0">
                <a:latin typeface="メイリオ" panose="020B0604030504040204" pitchFamily="50" charset="-128"/>
                <a:ea typeface="メイリオ" panose="020B0604030504040204" pitchFamily="50" charset="-128"/>
              </a:rPr>
              <a:t>○　</a:t>
            </a:r>
            <a:r>
              <a:rPr lang="en-US" altLang="ja-JP" sz="1226" dirty="0" smtClean="0">
                <a:latin typeface="メイリオ" panose="020B0604030504040204" pitchFamily="50" charset="-128"/>
                <a:ea typeface="メイリオ" panose="020B0604030504040204" pitchFamily="50" charset="-128"/>
              </a:rPr>
              <a:t>2019</a:t>
            </a:r>
            <a:r>
              <a:rPr lang="ja-JP" altLang="en-US" sz="1226" dirty="0">
                <a:latin typeface="メイリオ" panose="020B0604030504040204" pitchFamily="50" charset="-128"/>
                <a:ea typeface="メイリオ" panose="020B0604030504040204" pitchFamily="50" charset="-128"/>
              </a:rPr>
              <a:t>年９月６日（金）　～　</a:t>
            </a:r>
            <a:r>
              <a:rPr lang="en-US" altLang="ja-JP" sz="1226" dirty="0">
                <a:latin typeface="メイリオ" panose="020B0604030504040204" pitchFamily="50" charset="-128"/>
                <a:ea typeface="メイリオ" panose="020B0604030504040204" pitchFamily="50" charset="-128"/>
              </a:rPr>
              <a:t>2019</a:t>
            </a:r>
            <a:r>
              <a:rPr lang="ja-JP" altLang="en-US" sz="1226" dirty="0">
                <a:latin typeface="メイリオ" panose="020B0604030504040204" pitchFamily="50" charset="-128"/>
                <a:ea typeface="メイリオ" panose="020B0604030504040204" pitchFamily="50" charset="-128"/>
              </a:rPr>
              <a:t>年</a:t>
            </a:r>
            <a:r>
              <a:rPr lang="en-US" altLang="ja-JP" sz="1226" dirty="0">
                <a:latin typeface="メイリオ" panose="020B0604030504040204" pitchFamily="50" charset="-128"/>
                <a:ea typeface="メイリオ" panose="020B0604030504040204" pitchFamily="50" charset="-128"/>
              </a:rPr>
              <a:t>11</a:t>
            </a:r>
            <a:r>
              <a:rPr lang="ja-JP" altLang="en-US" sz="1226" dirty="0">
                <a:latin typeface="メイリオ" panose="020B0604030504040204" pitchFamily="50" charset="-128"/>
                <a:ea typeface="メイリオ" panose="020B0604030504040204" pitchFamily="50" charset="-128"/>
              </a:rPr>
              <a:t>月</a:t>
            </a:r>
            <a:r>
              <a:rPr lang="en-US" altLang="ja-JP" sz="1226" dirty="0">
                <a:latin typeface="メイリオ" panose="020B0604030504040204" pitchFamily="50" charset="-128"/>
                <a:ea typeface="メイリオ" panose="020B0604030504040204" pitchFamily="50" charset="-128"/>
              </a:rPr>
              <a:t>15</a:t>
            </a:r>
            <a:r>
              <a:rPr lang="ja-JP" altLang="en-US" sz="1226" dirty="0">
                <a:latin typeface="メイリオ" panose="020B0604030504040204" pitchFamily="50" charset="-128"/>
                <a:ea typeface="メイリオ" panose="020B0604030504040204" pitchFamily="50" charset="-128"/>
              </a:rPr>
              <a:t>日（金</a:t>
            </a:r>
            <a:r>
              <a:rPr lang="ja-JP" altLang="en-US" sz="1226" dirty="0" smtClean="0">
                <a:latin typeface="メイリオ" panose="020B0604030504040204" pitchFamily="50" charset="-128"/>
                <a:ea typeface="メイリオ" panose="020B0604030504040204" pitchFamily="50" charset="-128"/>
              </a:rPr>
              <a:t>）　（大会開催期間の前後２週間）</a:t>
            </a:r>
            <a:endParaRPr lang="en-US" altLang="ja-JP" sz="1226" dirty="0">
              <a:latin typeface="メイリオ" panose="020B0604030504040204" pitchFamily="50" charset="-128"/>
              <a:ea typeface="メイリオ" panose="020B0604030504040204" pitchFamily="50" charset="-128"/>
            </a:endParaRPr>
          </a:p>
          <a:p>
            <a:pPr marL="157646" indent="-400421"/>
            <a:endParaRPr lang="en-US" altLang="ja-JP" sz="1226" dirty="0">
              <a:latin typeface="メイリオ" panose="020B0604030504040204" pitchFamily="50" charset="-128"/>
              <a:ea typeface="メイリオ" panose="020B0604030504040204" pitchFamily="50" charset="-128"/>
            </a:endParaRPr>
          </a:p>
          <a:p>
            <a:pPr marL="157646" indent="-400421"/>
            <a:r>
              <a:rPr lang="ja-JP" altLang="en-US" sz="1226" b="1" u="sng" dirty="0">
                <a:solidFill>
                  <a:srgbClr val="0070C0"/>
                </a:solidFill>
                <a:latin typeface="メイリオ" panose="020B0604030504040204" pitchFamily="50" charset="-128"/>
                <a:ea typeface="メイリオ" panose="020B0604030504040204" pitchFamily="50" charset="-128"/>
              </a:rPr>
              <a:t>２．取組強化の方針とその方策の具体例</a:t>
            </a:r>
            <a:endParaRPr lang="en-US" altLang="ja-JP" sz="1226" b="1" u="sng" dirty="0">
              <a:solidFill>
                <a:srgbClr val="0070C0"/>
              </a:solidFill>
              <a:latin typeface="メイリオ" panose="020B0604030504040204" pitchFamily="50" charset="-128"/>
              <a:ea typeface="メイリオ" panose="020B0604030504040204" pitchFamily="50" charset="-128"/>
            </a:endParaRPr>
          </a:p>
          <a:p>
            <a:pPr marL="157646" indent="-400421"/>
            <a:r>
              <a:rPr lang="ja-JP" altLang="en-US" sz="1226" dirty="0">
                <a:latin typeface="メイリオ" panose="020B0604030504040204" pitchFamily="50" charset="-128"/>
                <a:ea typeface="メイリオ" panose="020B0604030504040204" pitchFamily="50" charset="-128"/>
              </a:rPr>
              <a:t>○　各自治体の状況に応じ</a:t>
            </a:r>
            <a:r>
              <a:rPr lang="ja-JP" altLang="en-US" sz="1226" dirty="0">
                <a:latin typeface="メイリオ" panose="020B0604030504040204" pitchFamily="50" charset="-128"/>
              </a:rPr>
              <a:t>、以下の事項について感染症</a:t>
            </a:r>
            <a:r>
              <a:rPr lang="ja-JP" altLang="en-US" sz="1226" dirty="0">
                <a:latin typeface="メイリオ" panose="020B0604030504040204" pitchFamily="50" charset="-128"/>
                <a:ea typeface="メイリオ" panose="020B0604030504040204" pitchFamily="50" charset="-128"/>
              </a:rPr>
              <a:t>発生動向調査の取組強化を実施し、感染症発生に対する感度を高めた運用に努めていただきたい</a:t>
            </a:r>
            <a:r>
              <a:rPr lang="ja-JP" altLang="en-US" sz="1226" dirty="0" smtClean="0">
                <a:latin typeface="メイリオ" panose="020B0604030504040204" pitchFamily="50" charset="-128"/>
                <a:ea typeface="メイリオ" panose="020B0604030504040204" pitchFamily="50" charset="-128"/>
              </a:rPr>
              <a:t>。</a:t>
            </a:r>
            <a:endParaRPr lang="en-US" altLang="ja-JP" sz="1226" dirty="0" smtClean="0">
              <a:latin typeface="メイリオ" panose="020B0604030504040204" pitchFamily="50" charset="-128"/>
              <a:ea typeface="メイリオ" panose="020B0604030504040204" pitchFamily="50" charset="-128"/>
            </a:endParaRPr>
          </a:p>
          <a:p>
            <a:pPr marL="157646" indent="-400421"/>
            <a:r>
              <a:rPr lang="ja-JP" altLang="en-US" sz="1226" dirty="0" smtClean="0">
                <a:latin typeface="メイリオ" panose="020B0604030504040204" pitchFamily="50" charset="-128"/>
                <a:ea typeface="メイリオ" panose="020B0604030504040204" pitchFamily="50" charset="-128"/>
              </a:rPr>
              <a:t>○　あわせて、各自治体における感染症発生時の関係者（本庁、保健所、地方衛生研究所、関係医療機関、関係自治体等）間の連絡体制の確保についても、遺漏なきよう改めて留意いただきたい。</a:t>
            </a:r>
            <a:endParaRPr lang="en-US" altLang="ja-JP" sz="1226" dirty="0">
              <a:latin typeface="メイリオ" panose="020B0604030504040204" pitchFamily="50" charset="-128"/>
              <a:ea typeface="メイリオ" panose="020B0604030504040204" pitchFamily="50" charset="-128"/>
            </a:endParaRPr>
          </a:p>
          <a:p>
            <a:pPr marL="157646" indent="-400421"/>
            <a:endParaRPr lang="en-US" altLang="ja-JP" sz="1226" dirty="0">
              <a:latin typeface="メイリオ" panose="020B0604030504040204" pitchFamily="50" charset="-128"/>
              <a:ea typeface="メイリオ" panose="020B0604030504040204" pitchFamily="50" charset="-128"/>
            </a:endParaRPr>
          </a:p>
          <a:p>
            <a:pPr marL="157646" indent="-400421"/>
            <a:r>
              <a:rPr lang="ja-JP" altLang="en-US" sz="1226" b="1" dirty="0">
                <a:latin typeface="メイリオ" panose="020B0604030504040204" pitchFamily="50" charset="-128"/>
                <a:ea typeface="メイリオ" panose="020B0604030504040204" pitchFamily="50" charset="-128"/>
              </a:rPr>
              <a:t>（１）感染症発生動向調査の徹底</a:t>
            </a:r>
            <a:endParaRPr lang="en-US" altLang="ja-JP" sz="1226" b="1" dirty="0">
              <a:latin typeface="メイリオ" panose="020B0604030504040204" pitchFamily="50" charset="-128"/>
              <a:ea typeface="メイリオ" panose="020B0604030504040204" pitchFamily="50" charset="-128"/>
            </a:endParaRPr>
          </a:p>
          <a:p>
            <a:pPr marL="157646" indent="-400421"/>
            <a:r>
              <a:rPr lang="ja-JP" altLang="en-US" sz="1226" dirty="0">
                <a:latin typeface="メイリオ" panose="020B0604030504040204" pitchFamily="50" charset="-128"/>
                <a:ea typeface="メイリオ" panose="020B0604030504040204" pitchFamily="50" charset="-128"/>
              </a:rPr>
              <a:t>　・　管内の医療機関（特に大会関係医療機関・医師等）に対する感染症法に基づく発生届出の徹底</a:t>
            </a:r>
            <a:endParaRPr lang="en-US" altLang="ja-JP" sz="1226" dirty="0">
              <a:latin typeface="メイリオ" panose="020B0604030504040204" pitchFamily="50" charset="-128"/>
              <a:ea typeface="メイリオ" panose="020B0604030504040204" pitchFamily="50" charset="-128"/>
            </a:endParaRPr>
          </a:p>
          <a:p>
            <a:pPr marL="157646" indent="-400421"/>
            <a:r>
              <a:rPr lang="ja-JP" altLang="en-US" sz="1226" dirty="0">
                <a:latin typeface="メイリオ" panose="020B0604030504040204" pitchFamily="50" charset="-128"/>
                <a:ea typeface="メイリオ" panose="020B0604030504040204" pitchFamily="50" charset="-128"/>
              </a:rPr>
              <a:t>　・　全数・定点対象疾患のモニタリング体制の強化（異常を早期に探知）</a:t>
            </a:r>
            <a:endParaRPr lang="en-US" altLang="ja-JP" sz="1226" dirty="0">
              <a:latin typeface="メイリオ" panose="020B0604030504040204" pitchFamily="50" charset="-128"/>
              <a:ea typeface="メイリオ" panose="020B0604030504040204" pitchFamily="50" charset="-128"/>
            </a:endParaRPr>
          </a:p>
          <a:p>
            <a:pPr marL="157646" indent="-400421"/>
            <a:r>
              <a:rPr lang="ja-JP" altLang="en-US" sz="1226" dirty="0">
                <a:latin typeface="メイリオ" panose="020B0604030504040204" pitchFamily="50" charset="-128"/>
                <a:ea typeface="メイリオ" panose="020B0604030504040204" pitchFamily="50" charset="-128"/>
              </a:rPr>
              <a:t>　・　発生届出について、大会関係者に関する情報の追加収集（</a:t>
            </a:r>
            <a:r>
              <a:rPr lang="en-US" altLang="ja-JP" sz="1226" dirty="0">
                <a:latin typeface="メイリオ" panose="020B0604030504040204" pitchFamily="50" charset="-128"/>
                <a:ea typeface="メイリオ" panose="020B0604030504040204" pitchFamily="50" charset="-128"/>
              </a:rPr>
              <a:t>NESID</a:t>
            </a:r>
            <a:r>
              <a:rPr lang="ja-JP" altLang="en-US" sz="1226" dirty="0">
                <a:latin typeface="メイリオ" panose="020B0604030504040204" pitchFamily="50" charset="-128"/>
                <a:ea typeface="メイリオ" panose="020B0604030504040204" pitchFamily="50" charset="-128"/>
              </a:rPr>
              <a:t>の備考欄を活用</a:t>
            </a:r>
            <a:r>
              <a:rPr lang="ja-JP" altLang="en-US" sz="1226" dirty="0" smtClean="0">
                <a:latin typeface="メイリオ" panose="020B0604030504040204" pitchFamily="50" charset="-128"/>
                <a:ea typeface="メイリオ" panose="020B0604030504040204" pitchFamily="50" charset="-128"/>
              </a:rPr>
              <a:t>）</a:t>
            </a:r>
            <a:endParaRPr lang="en-US" altLang="ja-JP" sz="1226" dirty="0" smtClean="0">
              <a:latin typeface="メイリオ" panose="020B0604030504040204" pitchFamily="50" charset="-128"/>
              <a:ea typeface="メイリオ" panose="020B0604030504040204" pitchFamily="50" charset="-128"/>
            </a:endParaRPr>
          </a:p>
          <a:p>
            <a:pPr marL="157646" indent="-400421"/>
            <a:endParaRPr lang="en-US" altLang="ja-JP" sz="1226" dirty="0">
              <a:latin typeface="メイリオ" panose="020B0604030504040204" pitchFamily="50" charset="-128"/>
              <a:ea typeface="メイリオ" panose="020B0604030504040204" pitchFamily="50" charset="-128"/>
            </a:endParaRPr>
          </a:p>
          <a:p>
            <a:pPr marL="157646" indent="-400421"/>
            <a:r>
              <a:rPr lang="ja-JP" altLang="en-US" sz="1226" b="1" dirty="0" smtClean="0">
                <a:latin typeface="メイリオ" panose="020B0604030504040204" pitchFamily="50" charset="-128"/>
              </a:rPr>
              <a:t>（</a:t>
            </a:r>
            <a:r>
              <a:rPr lang="ja-JP" altLang="en-US" sz="1226" b="1" dirty="0">
                <a:latin typeface="メイリオ" panose="020B0604030504040204" pitchFamily="50" charset="-128"/>
              </a:rPr>
              <a:t>２）自治体間情報共有（</a:t>
            </a:r>
            <a:r>
              <a:rPr lang="en-US" altLang="ja-JP" sz="1226" b="1" dirty="0">
                <a:latin typeface="メイリオ" panose="020B0604030504040204" pitchFamily="50" charset="-128"/>
              </a:rPr>
              <a:t>※</a:t>
            </a:r>
            <a:r>
              <a:rPr lang="ja-JP" altLang="en-US" sz="1226" b="1" dirty="0">
                <a:latin typeface="メイリオ" panose="020B0604030504040204" pitchFamily="50" charset="-128"/>
              </a:rPr>
              <a:t>）</a:t>
            </a:r>
            <a:r>
              <a:rPr lang="ja-JP" altLang="en-US" sz="1226" b="1" dirty="0">
                <a:latin typeface="メイリオ" panose="020B0604030504040204" pitchFamily="50" charset="-128"/>
                <a:ea typeface="メイリオ" panose="020B0604030504040204" pitchFamily="50" charset="-128"/>
              </a:rPr>
              <a:t>の積極的な</a:t>
            </a:r>
            <a:r>
              <a:rPr lang="ja-JP" altLang="en-US" sz="1226" b="1" dirty="0" smtClean="0">
                <a:latin typeface="メイリオ" panose="020B0604030504040204" pitchFamily="50" charset="-128"/>
                <a:ea typeface="メイリオ" panose="020B0604030504040204" pitchFamily="50" charset="-128"/>
              </a:rPr>
              <a:t>活用</a:t>
            </a:r>
            <a:endParaRPr lang="en-US" altLang="ja-JP" sz="1226" b="1" dirty="0">
              <a:latin typeface="メイリオ" panose="020B0604030504040204" pitchFamily="50" charset="-128"/>
              <a:ea typeface="メイリオ" panose="020B0604030504040204" pitchFamily="50" charset="-128"/>
            </a:endParaRPr>
          </a:p>
          <a:p>
            <a:pPr marL="157646" indent="-400421"/>
            <a:r>
              <a:rPr lang="ja-JP" altLang="en-US" sz="1226" dirty="0">
                <a:latin typeface="メイリオ" panose="020B0604030504040204" pitchFamily="50" charset="-128"/>
              </a:rPr>
              <a:t>　・　大会開催期間の前後一週間（</a:t>
            </a:r>
            <a:r>
              <a:rPr lang="en-US" altLang="ja-JP" sz="1226" dirty="0">
                <a:latin typeface="メイリオ" panose="020B0604030504040204" pitchFamily="50" charset="-128"/>
              </a:rPr>
              <a:t> 2019</a:t>
            </a:r>
            <a:r>
              <a:rPr lang="ja-JP" altLang="en-US" sz="1226" dirty="0">
                <a:latin typeface="メイリオ" panose="020B0604030504040204" pitchFamily="50" charset="-128"/>
              </a:rPr>
              <a:t>年９月</a:t>
            </a:r>
            <a:r>
              <a:rPr lang="en-US" altLang="ja-JP" sz="1226" dirty="0">
                <a:latin typeface="メイリオ" panose="020B0604030504040204" pitchFamily="50" charset="-128"/>
              </a:rPr>
              <a:t>13</a:t>
            </a:r>
            <a:r>
              <a:rPr lang="ja-JP" altLang="en-US" sz="1226" dirty="0">
                <a:latin typeface="メイリオ" panose="020B0604030504040204" pitchFamily="50" charset="-128"/>
              </a:rPr>
              <a:t>日（金）　～　</a:t>
            </a:r>
            <a:r>
              <a:rPr lang="en-US" altLang="ja-JP" sz="1226" dirty="0">
                <a:latin typeface="メイリオ" panose="020B0604030504040204" pitchFamily="50" charset="-128"/>
              </a:rPr>
              <a:t>2019</a:t>
            </a:r>
            <a:r>
              <a:rPr lang="ja-JP" altLang="en-US" sz="1226" dirty="0">
                <a:latin typeface="メイリオ" panose="020B0604030504040204" pitchFamily="50" charset="-128"/>
              </a:rPr>
              <a:t>年</a:t>
            </a:r>
            <a:r>
              <a:rPr lang="en-US" altLang="ja-JP" sz="1226" dirty="0">
                <a:latin typeface="メイリオ" panose="020B0604030504040204" pitchFamily="50" charset="-128"/>
              </a:rPr>
              <a:t>11</a:t>
            </a:r>
            <a:r>
              <a:rPr lang="ja-JP" altLang="en-US" sz="1226" dirty="0">
                <a:latin typeface="メイリオ" panose="020B0604030504040204" pitchFamily="50" charset="-128"/>
              </a:rPr>
              <a:t>月８日（金））は取組を強化し、毎営業日</a:t>
            </a:r>
            <a:endParaRPr lang="en-US" altLang="ja-JP" sz="1226" dirty="0">
              <a:latin typeface="メイリオ" panose="020B0604030504040204" pitchFamily="50" charset="-128"/>
            </a:endParaRPr>
          </a:p>
          <a:p>
            <a:pPr marL="157646" indent="-400421"/>
            <a:r>
              <a:rPr lang="ja-JP" altLang="en-US" sz="1226" dirty="0">
                <a:latin typeface="メイリオ" panose="020B0604030504040204" pitchFamily="50" charset="-128"/>
              </a:rPr>
              <a:t>　　　</a:t>
            </a:r>
            <a:r>
              <a:rPr lang="ja-JP" altLang="en-US" sz="1226" dirty="0" smtClean="0">
                <a:latin typeface="メイリオ" panose="020B0604030504040204" pitchFamily="50" charset="-128"/>
              </a:rPr>
              <a:t>実施</a:t>
            </a:r>
            <a:endParaRPr lang="en-US" altLang="ja-JP" sz="1226" dirty="0">
              <a:latin typeface="メイリオ" panose="020B0604030504040204" pitchFamily="50" charset="-128"/>
            </a:endParaRPr>
          </a:p>
          <a:p>
            <a:pPr marL="157646" indent="-400421"/>
            <a:r>
              <a:rPr lang="ja-JP" altLang="en-US" sz="1226" dirty="0">
                <a:latin typeface="メイリオ" panose="020B0604030504040204" pitchFamily="50" charset="-128"/>
              </a:rPr>
              <a:t>（</a:t>
            </a:r>
            <a:r>
              <a:rPr lang="en-US" altLang="ja-JP" sz="1226" dirty="0">
                <a:latin typeface="メイリオ" panose="020B0604030504040204" pitchFamily="50" charset="-128"/>
              </a:rPr>
              <a:t>※</a:t>
            </a:r>
            <a:r>
              <a:rPr lang="ja-JP" altLang="en-US" sz="1226" dirty="0">
                <a:latin typeface="メイリオ" panose="020B0604030504040204" pitchFamily="50" charset="-128"/>
              </a:rPr>
              <a:t>）具体的な内容は「感染症サーベイランスシステムを活用した感染症発生動向の自治体間情報共有の運用について」</a:t>
            </a:r>
            <a:endParaRPr lang="en-US" altLang="ja-JP" sz="1226" dirty="0">
              <a:latin typeface="メイリオ" panose="020B0604030504040204" pitchFamily="50" charset="-128"/>
            </a:endParaRPr>
          </a:p>
          <a:p>
            <a:pPr marL="157646" indent="-400421"/>
            <a:r>
              <a:rPr lang="ja-JP" altLang="en-US" sz="1226" dirty="0">
                <a:latin typeface="メイリオ" panose="020B0604030504040204" pitchFamily="50" charset="-128"/>
              </a:rPr>
              <a:t>　　　（令和元年</a:t>
            </a:r>
            <a:r>
              <a:rPr lang="ja-JP" altLang="en-US" sz="1226" dirty="0" smtClean="0">
                <a:latin typeface="メイリオ" panose="020B0604030504040204" pitchFamily="50" charset="-128"/>
              </a:rPr>
              <a:t>８月</a:t>
            </a:r>
            <a:r>
              <a:rPr lang="en-US" altLang="ja-JP" sz="1226" dirty="0" smtClean="0">
                <a:latin typeface="メイリオ" panose="020B0604030504040204" pitchFamily="50" charset="-128"/>
              </a:rPr>
              <a:t>28</a:t>
            </a:r>
            <a:r>
              <a:rPr lang="ja-JP" altLang="en-US" sz="1226" dirty="0" smtClean="0">
                <a:latin typeface="メイリオ" panose="020B0604030504040204" pitchFamily="50" charset="-128"/>
              </a:rPr>
              <a:t>日付</a:t>
            </a:r>
            <a:r>
              <a:rPr lang="ja-JP" altLang="en-US" sz="1226" dirty="0">
                <a:latin typeface="メイリオ" panose="020B0604030504040204" pitchFamily="50" charset="-128"/>
              </a:rPr>
              <a:t>結核感染症課長通知）を参照</a:t>
            </a:r>
            <a:endParaRPr lang="en-US" altLang="ja-JP" sz="1226" dirty="0">
              <a:latin typeface="メイリオ" panose="020B0604030504040204" pitchFamily="50" charset="-128"/>
            </a:endParaRPr>
          </a:p>
          <a:p>
            <a:pPr marL="157646" indent="-400421"/>
            <a:r>
              <a:rPr lang="ja-JP" altLang="en-US" sz="1226" dirty="0">
                <a:latin typeface="メイリオ" panose="020B0604030504040204" pitchFamily="50" charset="-128"/>
              </a:rPr>
              <a:t>　・　自治体間情報共有の対象となる５疾患について</a:t>
            </a:r>
            <a:r>
              <a:rPr lang="en-US" altLang="ja-JP" sz="1226" dirty="0">
                <a:latin typeface="メイリオ" panose="020B0604030504040204" pitchFamily="50" charset="-128"/>
              </a:rPr>
              <a:t>NESID</a:t>
            </a:r>
            <a:r>
              <a:rPr lang="ja-JP" altLang="en-US" sz="1226" dirty="0">
                <a:latin typeface="メイリオ" panose="020B0604030504040204" pitchFamily="50" charset="-128"/>
              </a:rPr>
              <a:t>での「確認処理」を早期</a:t>
            </a:r>
            <a:r>
              <a:rPr lang="ja-JP" altLang="en-US" sz="1226" dirty="0" smtClean="0">
                <a:latin typeface="メイリオ" panose="020B0604030504040204" pitchFamily="50" charset="-128"/>
              </a:rPr>
              <a:t>実施</a:t>
            </a:r>
            <a:endParaRPr lang="en-US" altLang="ja-JP" sz="1226" dirty="0" smtClean="0">
              <a:latin typeface="メイリオ" panose="020B0604030504040204" pitchFamily="50" charset="-128"/>
            </a:endParaRPr>
          </a:p>
          <a:p>
            <a:pPr marL="157646" indent="-400421"/>
            <a:endParaRPr lang="en-US" altLang="ja-JP" sz="1226" dirty="0">
              <a:latin typeface="メイリオ" panose="020B0604030504040204" pitchFamily="50" charset="-128"/>
            </a:endParaRPr>
          </a:p>
          <a:p>
            <a:pPr marL="157646" indent="-400421"/>
            <a:r>
              <a:rPr lang="ja-JP" altLang="en-US" sz="1226" b="1" dirty="0" smtClean="0">
                <a:latin typeface="メイリオ" panose="020B0604030504040204" pitchFamily="50" charset="-128"/>
                <a:ea typeface="メイリオ" panose="020B0604030504040204" pitchFamily="50" charset="-128"/>
              </a:rPr>
              <a:t>（</a:t>
            </a:r>
            <a:r>
              <a:rPr lang="ja-JP" altLang="en-US" sz="1226" b="1" dirty="0">
                <a:latin typeface="メイリオ" panose="020B0604030504040204" pitchFamily="50" charset="-128"/>
                <a:ea typeface="メイリオ" panose="020B0604030504040204" pitchFamily="50" charset="-128"/>
              </a:rPr>
              <a:t>３）疑似症サーベイランスの取組強化</a:t>
            </a:r>
            <a:endParaRPr lang="en-US" altLang="ja-JP" sz="1226" b="1" dirty="0">
              <a:latin typeface="メイリオ" panose="020B0604030504040204" pitchFamily="50" charset="-128"/>
              <a:ea typeface="メイリオ" panose="020B0604030504040204" pitchFamily="50" charset="-128"/>
            </a:endParaRPr>
          </a:p>
          <a:p>
            <a:pPr marL="157646" indent="-400421"/>
            <a:r>
              <a:rPr lang="ja-JP" altLang="en-US" sz="1226" dirty="0">
                <a:latin typeface="メイリオ" panose="020B0604030504040204" pitchFamily="50" charset="-128"/>
                <a:ea typeface="メイリオ" panose="020B0604030504040204" pitchFamily="50" charset="-128"/>
              </a:rPr>
              <a:t>　・　大会関係医療機関に対する疑似症定点の追加指定</a:t>
            </a:r>
            <a:endParaRPr lang="en-US" altLang="ja-JP" sz="1226" dirty="0">
              <a:latin typeface="メイリオ" panose="020B0604030504040204" pitchFamily="50" charset="-128"/>
              <a:ea typeface="メイリオ" panose="020B0604030504040204" pitchFamily="50" charset="-128"/>
            </a:endParaRPr>
          </a:p>
          <a:p>
            <a:pPr marL="157646" indent="-400421"/>
            <a:r>
              <a:rPr lang="ja-JP" altLang="en-US" sz="1226" dirty="0">
                <a:latin typeface="メイリオ" panose="020B0604030504040204" pitchFamily="50" charset="-128"/>
                <a:ea typeface="メイリオ" panose="020B0604030504040204" pitchFamily="50" charset="-128"/>
              </a:rPr>
              <a:t>　・　</a:t>
            </a:r>
            <a:r>
              <a:rPr lang="ja-JP" altLang="en-US" sz="1226" dirty="0" smtClean="0">
                <a:latin typeface="メイリオ" panose="020B0604030504040204" pitchFamily="50" charset="-128"/>
                <a:ea typeface="メイリオ" panose="020B0604030504040204" pitchFamily="50" charset="-128"/>
              </a:rPr>
              <a:t>大会開催期間中</a:t>
            </a:r>
            <a:r>
              <a:rPr lang="ja-JP" altLang="en-US" sz="1226" dirty="0">
                <a:latin typeface="メイリオ" panose="020B0604030504040204" pitchFamily="50" charset="-128"/>
                <a:ea typeface="メイリオ" panose="020B0604030504040204" pitchFamily="50" charset="-128"/>
              </a:rPr>
              <a:t>のゼロ報告の</a:t>
            </a:r>
            <a:r>
              <a:rPr lang="ja-JP" altLang="en-US" sz="1226" dirty="0" smtClean="0">
                <a:latin typeface="メイリオ" panose="020B0604030504040204" pitchFamily="50" charset="-128"/>
                <a:ea typeface="メイリオ" panose="020B0604030504040204" pitchFamily="50" charset="-128"/>
              </a:rPr>
              <a:t>勧奨</a:t>
            </a:r>
            <a:endParaRPr lang="en-US" altLang="ja-JP" sz="1226" dirty="0" smtClean="0">
              <a:latin typeface="メイリオ" panose="020B0604030504040204" pitchFamily="50" charset="-128"/>
              <a:ea typeface="メイリオ" panose="020B0604030504040204" pitchFamily="50" charset="-128"/>
            </a:endParaRPr>
          </a:p>
          <a:p>
            <a:pPr marL="157646" indent="-400421"/>
            <a:endParaRPr lang="en-US" altLang="ja-JP" sz="1226" dirty="0">
              <a:latin typeface="メイリオ" panose="020B0604030504040204" pitchFamily="50" charset="-128"/>
              <a:ea typeface="メイリオ" panose="020B0604030504040204" pitchFamily="50" charset="-128"/>
            </a:endParaRPr>
          </a:p>
          <a:p>
            <a:pPr marL="157646" indent="-400421"/>
            <a:r>
              <a:rPr lang="ja-JP" altLang="en-US" sz="1226" b="1" dirty="0" smtClean="0">
                <a:latin typeface="メイリオ" panose="020B0604030504040204" pitchFamily="50" charset="-128"/>
                <a:ea typeface="メイリオ" panose="020B0604030504040204" pitchFamily="50" charset="-128"/>
              </a:rPr>
              <a:t>（</a:t>
            </a:r>
            <a:r>
              <a:rPr lang="ja-JP" altLang="en-US" sz="1226" b="1" dirty="0">
                <a:latin typeface="メイリオ" panose="020B0604030504040204" pitchFamily="50" charset="-128"/>
                <a:ea typeface="メイリオ" panose="020B0604030504040204" pitchFamily="50" charset="-128"/>
              </a:rPr>
              <a:t>４）その他、各自治体において</a:t>
            </a:r>
            <a:r>
              <a:rPr lang="ja-JP" altLang="en-US" sz="1226" b="1" dirty="0" smtClean="0">
                <a:latin typeface="メイリオ" panose="020B0604030504040204" pitchFamily="50" charset="-128"/>
                <a:ea typeface="メイリオ" panose="020B0604030504040204" pitchFamily="50" charset="-128"/>
              </a:rPr>
              <a:t>大会開催期間中</a:t>
            </a:r>
            <a:r>
              <a:rPr lang="ja-JP" altLang="en-US" sz="1226" b="1" dirty="0">
                <a:latin typeface="メイリオ" panose="020B0604030504040204" pitchFamily="50" charset="-128"/>
                <a:ea typeface="メイリオ" panose="020B0604030504040204" pitchFamily="50" charset="-128"/>
              </a:rPr>
              <a:t>に有益と考えられる</a:t>
            </a:r>
            <a:r>
              <a:rPr lang="ja-JP" altLang="en-US" sz="1226" b="1" dirty="0" smtClean="0">
                <a:latin typeface="メイリオ" panose="020B0604030504040204" pitchFamily="50" charset="-128"/>
                <a:ea typeface="メイリオ" panose="020B0604030504040204" pitchFamily="50" charset="-128"/>
              </a:rPr>
              <a:t>取組</a:t>
            </a:r>
            <a:endParaRPr lang="en-US" altLang="ja-JP" sz="1226" b="1" dirty="0" smtClean="0">
              <a:latin typeface="メイリオ" panose="020B0604030504040204" pitchFamily="50" charset="-128"/>
              <a:ea typeface="メイリオ" panose="020B0604030504040204" pitchFamily="50" charset="-128"/>
            </a:endParaRPr>
          </a:p>
          <a:p>
            <a:pPr marL="157646" indent="-400421"/>
            <a:endParaRPr lang="en-US" altLang="ja-JP" sz="1226" dirty="0">
              <a:latin typeface="メイリオ" panose="020B0604030504040204" pitchFamily="50" charset="-128"/>
              <a:ea typeface="メイリオ" panose="020B0604030504040204" pitchFamily="50" charset="-128"/>
            </a:endParaRPr>
          </a:p>
          <a:p>
            <a:pPr marL="157646" indent="-400421"/>
            <a:r>
              <a:rPr lang="ja-JP" altLang="en-US" sz="1226" b="1" u="sng" dirty="0" smtClean="0">
                <a:solidFill>
                  <a:srgbClr val="0070C0"/>
                </a:solidFill>
                <a:latin typeface="メイリオ" panose="020B0604030504040204" pitchFamily="50" charset="-128"/>
                <a:ea typeface="メイリオ" panose="020B0604030504040204" pitchFamily="50" charset="-128"/>
              </a:rPr>
              <a:t>３．主な関係通知等</a:t>
            </a:r>
            <a:endParaRPr lang="en-US" altLang="ja-JP" sz="1226" b="1" u="sng" dirty="0" smtClean="0">
              <a:solidFill>
                <a:srgbClr val="0070C0"/>
              </a:solidFill>
              <a:latin typeface="メイリオ" panose="020B0604030504040204" pitchFamily="50" charset="-128"/>
              <a:ea typeface="メイリオ" panose="020B0604030504040204" pitchFamily="50" charset="-128"/>
            </a:endParaRPr>
          </a:p>
          <a:p>
            <a:pPr marL="157646" indent="-400421"/>
            <a:r>
              <a:rPr lang="ja-JP" altLang="en-US" sz="1200" dirty="0">
                <a:latin typeface="メイリオ" panose="020B0604030504040204" pitchFamily="50" charset="-128"/>
              </a:rPr>
              <a:t>○　感染症の予防及び感染症の患者に対する医療に関する法律施行規則の一部を改正する省令の施行に伴う各種改正について（平成</a:t>
            </a:r>
            <a:r>
              <a:rPr lang="en-US" altLang="ja-JP" sz="1200" dirty="0">
                <a:latin typeface="メイリオ" panose="020B0604030504040204" pitchFamily="50" charset="-128"/>
              </a:rPr>
              <a:t>31</a:t>
            </a:r>
            <a:r>
              <a:rPr lang="ja-JP" altLang="en-US" sz="1200" dirty="0">
                <a:latin typeface="メイリオ" panose="020B0604030504040204" pitchFamily="50" charset="-128"/>
              </a:rPr>
              <a:t>年２月</a:t>
            </a:r>
            <a:r>
              <a:rPr lang="en-US" altLang="ja-JP" sz="1200" dirty="0">
                <a:latin typeface="メイリオ" panose="020B0604030504040204" pitchFamily="50" charset="-128"/>
              </a:rPr>
              <a:t>21</a:t>
            </a:r>
            <a:r>
              <a:rPr lang="ja-JP" altLang="en-US" sz="1200" dirty="0">
                <a:latin typeface="メイリオ" panose="020B0604030504040204" pitchFamily="50" charset="-128"/>
              </a:rPr>
              <a:t>日付厚生労働省健康局結核感染症課長通知）</a:t>
            </a:r>
            <a:endParaRPr lang="en-US" altLang="ja-JP" sz="1200" dirty="0">
              <a:latin typeface="メイリオ" panose="020B0604030504040204" pitchFamily="50" charset="-128"/>
            </a:endParaRPr>
          </a:p>
          <a:p>
            <a:pPr marL="157646" indent="-400421"/>
            <a:r>
              <a:rPr lang="ja-JP" altLang="en-US" sz="1200" dirty="0">
                <a:latin typeface="メイリオ" panose="020B0604030504040204" pitchFamily="50" charset="-128"/>
              </a:rPr>
              <a:t>○　疑似症サーベイランスに係る関係資料一式の送付について（令和元年</a:t>
            </a:r>
            <a:r>
              <a:rPr lang="ja-JP" altLang="en-US" sz="1200" dirty="0" smtClean="0">
                <a:latin typeface="メイリオ" panose="020B0604030504040204" pitchFamily="50" charset="-128"/>
              </a:rPr>
              <a:t>８月</a:t>
            </a:r>
            <a:r>
              <a:rPr lang="en-US" altLang="ja-JP" sz="1200" dirty="0" smtClean="0">
                <a:latin typeface="メイリオ" panose="020B0604030504040204" pitchFamily="50" charset="-128"/>
              </a:rPr>
              <a:t>28</a:t>
            </a:r>
            <a:r>
              <a:rPr lang="ja-JP" altLang="en-US" sz="1200" dirty="0" smtClean="0">
                <a:latin typeface="メイリオ" panose="020B0604030504040204" pitchFamily="50" charset="-128"/>
              </a:rPr>
              <a:t>日付</a:t>
            </a:r>
            <a:r>
              <a:rPr lang="ja-JP" altLang="en-US" sz="1200" dirty="0">
                <a:latin typeface="メイリオ" panose="020B0604030504040204" pitchFamily="50" charset="-128"/>
              </a:rPr>
              <a:t>厚生労働省健康局結核感染症課事務連絡）</a:t>
            </a:r>
            <a:endParaRPr lang="en-US" altLang="ja-JP" sz="1200" dirty="0">
              <a:latin typeface="メイリオ" panose="020B0604030504040204" pitchFamily="50" charset="-128"/>
            </a:endParaRPr>
          </a:p>
          <a:p>
            <a:pPr marL="157646" indent="-400421"/>
            <a:r>
              <a:rPr lang="ja-JP" altLang="en-US" sz="1200" dirty="0" smtClean="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rPr>
              <a:t>感染症サーベイランスシステムを活用した感染症発生動向の自治体間情報共有の運用に</a:t>
            </a:r>
            <a:r>
              <a:rPr lang="ja-JP" altLang="en-US" sz="1200" dirty="0" smtClean="0">
                <a:latin typeface="メイリオ" panose="020B0604030504040204" pitchFamily="50" charset="-128"/>
              </a:rPr>
              <a:t>ついて（令和元年</a:t>
            </a:r>
            <a:r>
              <a:rPr lang="ja-JP" altLang="en-US" sz="1200" dirty="0" smtClean="0">
                <a:latin typeface="メイリオ" panose="020B0604030504040204" pitchFamily="50" charset="-128"/>
              </a:rPr>
              <a:t>８月</a:t>
            </a:r>
            <a:r>
              <a:rPr lang="en-US" altLang="ja-JP" sz="1200" smtClean="0">
                <a:latin typeface="メイリオ" panose="020B0604030504040204" pitchFamily="50" charset="-128"/>
              </a:rPr>
              <a:t>28</a:t>
            </a:r>
            <a:r>
              <a:rPr lang="ja-JP" altLang="en-US" sz="1200" smtClean="0">
                <a:latin typeface="メイリオ" panose="020B0604030504040204" pitchFamily="50" charset="-128"/>
              </a:rPr>
              <a:t>日付</a:t>
            </a:r>
            <a:r>
              <a:rPr lang="ja-JP" altLang="en-US" sz="1200" dirty="0" smtClean="0">
                <a:latin typeface="メイリオ" panose="020B0604030504040204" pitchFamily="50" charset="-128"/>
              </a:rPr>
              <a:t>厚生労働省健康局結核感染症課長通知）</a:t>
            </a:r>
            <a:endParaRPr lang="en-US" altLang="ja-JP" sz="1200" dirty="0" smtClean="0">
              <a:latin typeface="メイリオ" panose="020B0604030504040204" pitchFamily="50" charset="-128"/>
            </a:endParaRPr>
          </a:p>
        </p:txBody>
      </p:sp>
    </p:spTree>
    <p:extLst>
      <p:ext uri="{BB962C8B-B14F-4D97-AF65-F5344CB8AC3E}">
        <p14:creationId xmlns:p14="http://schemas.microsoft.com/office/powerpoint/2010/main" val="16026954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タイトル 1"/>
          <p:cNvSpPr txBox="1">
            <a:spLocks/>
          </p:cNvSpPr>
          <p:nvPr/>
        </p:nvSpPr>
        <p:spPr>
          <a:xfrm>
            <a:off x="-9521" y="0"/>
            <a:ext cx="9144000" cy="359458"/>
          </a:xfrm>
          <a:prstGeom prst="rect">
            <a:avLst/>
          </a:prstGeom>
          <a:solidFill>
            <a:srgbClr val="0070C0"/>
          </a:solidFill>
          <a:ln w="12700" cap="flat" cmpd="sng" algn="ctr">
            <a:solidFill>
              <a:srgbClr val="002060"/>
            </a:solidFill>
            <a:prstDash val="solid"/>
            <a:miter lim="800000"/>
          </a:ln>
        </p:spPr>
        <p:style>
          <a:lnRef idx="2">
            <a:schemeClr val="accent2"/>
          </a:lnRef>
          <a:fillRef idx="1">
            <a:schemeClr val="lt1"/>
          </a:fillRef>
          <a:effectRef idx="0">
            <a:schemeClr val="accent2"/>
          </a:effectRef>
          <a:fontRef idx="minor">
            <a:schemeClr val="dk1"/>
          </a:fontRef>
        </p:style>
        <p:txBody>
          <a:bodyPr>
            <a:noAutofit/>
          </a:bodyPr>
          <a:lstStyle>
            <a:lvl1pPr algn="l" defTabSz="883545" rtl="0" eaLnBrk="1" latinLnBrk="0" hangingPunct="1">
              <a:lnSpc>
                <a:spcPct val="90000"/>
              </a:lnSpc>
              <a:spcBef>
                <a:spcPct val="0"/>
              </a:spcBef>
              <a:buNone/>
              <a:defRPr kumimoji="1" sz="43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ラグビーワールドカップ</a:t>
            </a:r>
            <a:r>
              <a:rPr lang="en-US" altLang="ja-JP"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日本大会開催期間中の感染症発生動向調査の取組体制イメージ</a:t>
            </a:r>
          </a:p>
        </p:txBody>
      </p:sp>
      <p:sp>
        <p:nvSpPr>
          <p:cNvPr id="4" name="正方形/長方形 3"/>
          <p:cNvSpPr/>
          <p:nvPr/>
        </p:nvSpPr>
        <p:spPr>
          <a:xfrm>
            <a:off x="46431" y="480974"/>
            <a:ext cx="8914089" cy="977659"/>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ctr">
            <a:noAutofit/>
          </a:bodyPr>
          <a:lstStyle/>
          <a:p>
            <a:pPr marL="157646" indent="-400421"/>
            <a:r>
              <a:rPr lang="ja-JP" altLang="en-US" sz="1226" dirty="0">
                <a:latin typeface="メイリオ" panose="020B0604030504040204" pitchFamily="50" charset="-128"/>
                <a:ea typeface="メイリオ" panose="020B0604030504040204" pitchFamily="50" charset="-128"/>
              </a:rPr>
              <a:t>○　ラグビーワールドカップ</a:t>
            </a:r>
            <a:r>
              <a:rPr lang="en-US" altLang="ja-JP" sz="1226" dirty="0">
                <a:latin typeface="メイリオ" panose="020B0604030504040204" pitchFamily="50" charset="-128"/>
                <a:ea typeface="メイリオ" panose="020B0604030504040204" pitchFamily="50" charset="-128"/>
              </a:rPr>
              <a:t>2019</a:t>
            </a:r>
            <a:r>
              <a:rPr lang="ja-JP" altLang="en-US" sz="1226" dirty="0">
                <a:latin typeface="メイリオ" panose="020B0604030504040204" pitchFamily="50" charset="-128"/>
                <a:ea typeface="メイリオ" panose="020B0604030504040204" pitchFamily="50" charset="-128"/>
              </a:rPr>
              <a:t>日本大会の期間中については、様々な国からの訪日客の増加が見込まれ、国内に常在しない感染症が持ち込まれたり、国内で流行している感染症が選手を含む訪日客に波及し、滞在中や帰国後に発症し、感染が拡大するおそれがあることから、感染症発生動向調査に係る取組を強化し、</a:t>
            </a:r>
            <a:r>
              <a:rPr lang="ja-JP" altLang="en-US" sz="1226" b="1" u="sng" dirty="0">
                <a:latin typeface="メイリオ" panose="020B0604030504040204" pitchFamily="50" charset="-128"/>
                <a:ea typeface="メイリオ" panose="020B0604030504040204" pitchFamily="50" charset="-128"/>
              </a:rPr>
              <a:t>国内で発生した感染症を早期に発見し、関係者間で共有する体制を構築</a:t>
            </a:r>
            <a:r>
              <a:rPr lang="ja-JP" altLang="en-US" sz="1226" dirty="0">
                <a:latin typeface="メイリオ" panose="020B0604030504040204" pitchFamily="50" charset="-128"/>
                <a:ea typeface="メイリオ" panose="020B0604030504040204" pitchFamily="50" charset="-128"/>
              </a:rPr>
              <a:t>する。</a:t>
            </a:r>
            <a:endParaRPr lang="en-US" altLang="ja-JP" sz="1226" dirty="0">
              <a:latin typeface="メイリオ" panose="020B0604030504040204" pitchFamily="50" charset="-128"/>
              <a:ea typeface="メイリオ" panose="020B0604030504040204" pitchFamily="50" charset="-128"/>
            </a:endParaRPr>
          </a:p>
        </p:txBody>
      </p:sp>
      <p:sp>
        <p:nvSpPr>
          <p:cNvPr id="2" name="正方形/長方形 1"/>
          <p:cNvSpPr/>
          <p:nvPr/>
        </p:nvSpPr>
        <p:spPr>
          <a:xfrm>
            <a:off x="111901" y="2597926"/>
            <a:ext cx="4173676" cy="40679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a:t>感染症発生動向調査（通常時）</a:t>
            </a:r>
          </a:p>
        </p:txBody>
      </p:sp>
      <p:sp>
        <p:nvSpPr>
          <p:cNvPr id="5" name="正方形/長方形 4"/>
          <p:cNvSpPr/>
          <p:nvPr/>
        </p:nvSpPr>
        <p:spPr>
          <a:xfrm>
            <a:off x="111901" y="3484047"/>
            <a:ext cx="4173676" cy="1139293"/>
          </a:xfrm>
          <a:prstGeom prst="rect">
            <a:avLst/>
          </a:prstGeom>
        </p:spPr>
        <p:style>
          <a:lnRef idx="0">
            <a:schemeClr val="accent1"/>
          </a:lnRef>
          <a:fillRef idx="3">
            <a:schemeClr val="accent1"/>
          </a:fillRef>
          <a:effectRef idx="3">
            <a:schemeClr val="accent1"/>
          </a:effectRef>
          <a:fontRef idx="minor">
            <a:schemeClr val="lt1"/>
          </a:fontRef>
        </p:style>
        <p:txBody>
          <a:bodyPr rtlCol="0" anchor="t"/>
          <a:lstStyle/>
          <a:p>
            <a:pPr algn="ctr"/>
            <a:r>
              <a:rPr lang="ja-JP" altLang="en-US" dirty="0">
                <a:solidFill>
                  <a:schemeClr val="bg1"/>
                </a:solidFill>
              </a:rPr>
              <a:t>①感染症発生動向調査の徹底</a:t>
            </a:r>
            <a:endParaRPr lang="en-US" altLang="ja-JP" dirty="0">
              <a:solidFill>
                <a:schemeClr val="bg1"/>
              </a:solidFill>
            </a:endParaRPr>
          </a:p>
          <a:p>
            <a:pPr algn="ctr"/>
            <a:endParaRPr lang="en-US" altLang="ja-JP" dirty="0"/>
          </a:p>
          <a:p>
            <a:pPr algn="ctr"/>
            <a:endParaRPr lang="en-US" altLang="ja-JP" dirty="0"/>
          </a:p>
        </p:txBody>
      </p:sp>
      <p:sp>
        <p:nvSpPr>
          <p:cNvPr id="8" name="正方形/長方形 7"/>
          <p:cNvSpPr/>
          <p:nvPr/>
        </p:nvSpPr>
        <p:spPr>
          <a:xfrm>
            <a:off x="4998943" y="2262207"/>
            <a:ext cx="453224" cy="4543838"/>
          </a:xfrm>
          <a:prstGeom prst="rect">
            <a:avLst/>
          </a:prstGeom>
        </p:spPr>
        <p:style>
          <a:lnRef idx="0">
            <a:schemeClr val="dk1"/>
          </a:lnRef>
          <a:fillRef idx="3">
            <a:schemeClr val="dk1"/>
          </a:fillRef>
          <a:effectRef idx="3">
            <a:schemeClr val="dk1"/>
          </a:effectRef>
          <a:fontRef idx="minor">
            <a:schemeClr val="lt1"/>
          </a:fontRef>
        </p:style>
        <p:txBody>
          <a:bodyPr vert="eaVert" rtlCol="0" anchor="ctr"/>
          <a:lstStyle/>
          <a:p>
            <a:pPr algn="ctr"/>
            <a:r>
              <a:rPr lang="ja-JP" altLang="en-US" sz="1400" dirty="0"/>
              <a:t>感染症サーベイランスシステム（ＮＥＳＩＤ）</a:t>
            </a:r>
          </a:p>
        </p:txBody>
      </p:sp>
      <p:sp>
        <p:nvSpPr>
          <p:cNvPr id="9" name="正方形/長方形 8"/>
          <p:cNvSpPr/>
          <p:nvPr/>
        </p:nvSpPr>
        <p:spPr>
          <a:xfrm>
            <a:off x="135172" y="1580149"/>
            <a:ext cx="3886879" cy="357809"/>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ja-JP" altLang="en-US" dirty="0"/>
              <a:t>各自治体における取組</a:t>
            </a:r>
          </a:p>
        </p:txBody>
      </p:sp>
      <p:sp>
        <p:nvSpPr>
          <p:cNvPr id="10" name="正方形/長方形 9"/>
          <p:cNvSpPr/>
          <p:nvPr/>
        </p:nvSpPr>
        <p:spPr>
          <a:xfrm>
            <a:off x="6721867" y="5391510"/>
            <a:ext cx="2238652" cy="739471"/>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ja-JP" altLang="en-US" dirty="0"/>
              <a:t>厚生労働省</a:t>
            </a:r>
            <a:endParaRPr lang="en-US" altLang="ja-JP" dirty="0"/>
          </a:p>
          <a:p>
            <a:pPr algn="ctr"/>
            <a:r>
              <a:rPr lang="ja-JP" altLang="en-US" dirty="0"/>
              <a:t>国立感染症研究所</a:t>
            </a:r>
          </a:p>
        </p:txBody>
      </p:sp>
      <p:sp>
        <p:nvSpPr>
          <p:cNvPr id="11" name="正方形/長方形 10"/>
          <p:cNvSpPr/>
          <p:nvPr/>
        </p:nvSpPr>
        <p:spPr>
          <a:xfrm>
            <a:off x="6817887" y="1622502"/>
            <a:ext cx="2238651" cy="501353"/>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ja-JP" altLang="en-US" sz="1400" dirty="0"/>
              <a:t>ラグビーワールドカップ大会関係組織等</a:t>
            </a:r>
          </a:p>
        </p:txBody>
      </p:sp>
      <p:sp>
        <p:nvSpPr>
          <p:cNvPr id="12" name="正方形/長方形 11"/>
          <p:cNvSpPr/>
          <p:nvPr/>
        </p:nvSpPr>
        <p:spPr>
          <a:xfrm>
            <a:off x="111901" y="4623340"/>
            <a:ext cx="4173676" cy="1117226"/>
          </a:xfrm>
          <a:prstGeom prst="rect">
            <a:avLst/>
          </a:prstGeom>
        </p:spPr>
        <p:style>
          <a:lnRef idx="0">
            <a:schemeClr val="accent2"/>
          </a:lnRef>
          <a:fillRef idx="3">
            <a:schemeClr val="accent2"/>
          </a:fillRef>
          <a:effectRef idx="3">
            <a:schemeClr val="accent2"/>
          </a:effectRef>
          <a:fontRef idx="minor">
            <a:schemeClr val="lt1"/>
          </a:fontRef>
        </p:style>
        <p:txBody>
          <a:bodyPr rtlCol="0" anchor="t"/>
          <a:lstStyle/>
          <a:p>
            <a:pPr algn="ctr"/>
            <a:r>
              <a:rPr lang="ja-JP" altLang="en-US" dirty="0"/>
              <a:t>②自治体間情報共有の積極的な活用</a:t>
            </a:r>
            <a:endParaRPr lang="en-US" altLang="ja-JP" dirty="0"/>
          </a:p>
          <a:p>
            <a:pPr algn="ctr"/>
            <a:endParaRPr lang="en-US" altLang="ja-JP" dirty="0"/>
          </a:p>
          <a:p>
            <a:pPr algn="ctr"/>
            <a:endParaRPr lang="ja-JP" altLang="en-US" dirty="0"/>
          </a:p>
        </p:txBody>
      </p:sp>
      <p:sp>
        <p:nvSpPr>
          <p:cNvPr id="13" name="正方形/長方形 12"/>
          <p:cNvSpPr/>
          <p:nvPr/>
        </p:nvSpPr>
        <p:spPr>
          <a:xfrm>
            <a:off x="111901" y="5740567"/>
            <a:ext cx="4173676" cy="1065479"/>
          </a:xfrm>
          <a:prstGeom prst="rect">
            <a:avLst/>
          </a:prstGeom>
        </p:spPr>
        <p:style>
          <a:lnRef idx="0">
            <a:schemeClr val="accent6"/>
          </a:lnRef>
          <a:fillRef idx="3">
            <a:schemeClr val="accent6"/>
          </a:fillRef>
          <a:effectRef idx="3">
            <a:schemeClr val="accent6"/>
          </a:effectRef>
          <a:fontRef idx="minor">
            <a:schemeClr val="lt1"/>
          </a:fontRef>
        </p:style>
        <p:txBody>
          <a:bodyPr rtlCol="0" anchor="t"/>
          <a:lstStyle/>
          <a:p>
            <a:pPr algn="ctr"/>
            <a:r>
              <a:rPr lang="ja-JP" altLang="en-US" dirty="0"/>
              <a:t>③疑似症サーベイランスの取組の強化</a:t>
            </a:r>
            <a:endParaRPr lang="en-US" altLang="ja-JP" dirty="0"/>
          </a:p>
          <a:p>
            <a:pPr algn="ctr"/>
            <a:endParaRPr lang="en-US" altLang="ja-JP" dirty="0"/>
          </a:p>
          <a:p>
            <a:pPr algn="ctr"/>
            <a:endParaRPr lang="ja-JP" altLang="en-US" dirty="0"/>
          </a:p>
        </p:txBody>
      </p:sp>
      <p:sp>
        <p:nvSpPr>
          <p:cNvPr id="3" name="二等辺三角形 2"/>
          <p:cNvSpPr/>
          <p:nvPr/>
        </p:nvSpPr>
        <p:spPr>
          <a:xfrm rot="16200000" flipV="1">
            <a:off x="2833105" y="4384491"/>
            <a:ext cx="3650955" cy="349857"/>
          </a:xfrm>
          <a:prstGeom prst="triangle">
            <a:avLst>
              <a:gd name="adj" fmla="val 50306"/>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a:p>
        </p:txBody>
      </p:sp>
      <p:sp>
        <p:nvSpPr>
          <p:cNvPr id="16" name="正方形/長方形 15"/>
          <p:cNvSpPr/>
          <p:nvPr/>
        </p:nvSpPr>
        <p:spPr>
          <a:xfrm>
            <a:off x="135172" y="1944369"/>
            <a:ext cx="3886879" cy="53928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t>感染症発生動向調査に係る取組を強化することで、</a:t>
            </a:r>
            <a:endParaRPr lang="en-US" altLang="ja-JP" sz="1200" dirty="0"/>
          </a:p>
          <a:p>
            <a:pPr algn="ctr"/>
            <a:r>
              <a:rPr lang="ja-JP" altLang="en-US" sz="1200" dirty="0"/>
              <a:t>感染症の発生動向を早期に探知し、迅速に情報共有</a:t>
            </a:r>
          </a:p>
        </p:txBody>
      </p:sp>
      <p:sp>
        <p:nvSpPr>
          <p:cNvPr id="14" name="左右矢印 13"/>
          <p:cNvSpPr/>
          <p:nvPr/>
        </p:nvSpPr>
        <p:spPr>
          <a:xfrm>
            <a:off x="5595466" y="5518730"/>
            <a:ext cx="918017" cy="485029"/>
          </a:xfrm>
          <a:prstGeom prst="leftRigh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a:p>
        </p:txBody>
      </p:sp>
      <p:sp>
        <p:nvSpPr>
          <p:cNvPr id="17" name="左右矢印 16"/>
          <p:cNvSpPr/>
          <p:nvPr/>
        </p:nvSpPr>
        <p:spPr>
          <a:xfrm rot="5400000">
            <a:off x="7517918" y="3796056"/>
            <a:ext cx="2222283" cy="485029"/>
          </a:xfrm>
          <a:prstGeom prst="leftRigh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a:p>
        </p:txBody>
      </p:sp>
      <p:sp>
        <p:nvSpPr>
          <p:cNvPr id="18" name="正方形/長方形 17"/>
          <p:cNvSpPr/>
          <p:nvPr/>
        </p:nvSpPr>
        <p:spPr>
          <a:xfrm>
            <a:off x="231144" y="3877568"/>
            <a:ext cx="3931857" cy="60415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050" dirty="0"/>
              <a:t>○　感染症発生に係る届出の徹底</a:t>
            </a:r>
            <a:endParaRPr lang="en-US" altLang="ja-JP" sz="1050" dirty="0"/>
          </a:p>
          <a:p>
            <a:r>
              <a:rPr lang="ja-JP" altLang="en-US" sz="1050" dirty="0"/>
              <a:t>○　全数・定点把握対象疾患のモニタリング体制の強化</a:t>
            </a:r>
            <a:endParaRPr lang="en-US" altLang="ja-JP" sz="1050" dirty="0"/>
          </a:p>
          <a:p>
            <a:r>
              <a:rPr lang="ja-JP" altLang="en-US" sz="1050" dirty="0"/>
              <a:t>○　大会関係者に係る情報の追加収集　　等</a:t>
            </a:r>
          </a:p>
        </p:txBody>
      </p:sp>
      <p:sp>
        <p:nvSpPr>
          <p:cNvPr id="19" name="正方形/長方形 18"/>
          <p:cNvSpPr/>
          <p:nvPr/>
        </p:nvSpPr>
        <p:spPr>
          <a:xfrm>
            <a:off x="231144" y="5016859"/>
            <a:ext cx="3931857" cy="60415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050" dirty="0"/>
              <a:t>○　大会期間中</a:t>
            </a:r>
            <a:r>
              <a:rPr lang="ja-JP" altLang="en-US" sz="1050" dirty="0" smtClean="0"/>
              <a:t>は毎営業日自治体間情報共有を実施　等</a:t>
            </a:r>
            <a:endParaRPr lang="ja-JP" altLang="en-US" sz="1050" dirty="0"/>
          </a:p>
        </p:txBody>
      </p:sp>
      <p:sp>
        <p:nvSpPr>
          <p:cNvPr id="20" name="正方形/長方形 19"/>
          <p:cNvSpPr/>
          <p:nvPr/>
        </p:nvSpPr>
        <p:spPr>
          <a:xfrm>
            <a:off x="231144" y="6122373"/>
            <a:ext cx="3931857" cy="60415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050" dirty="0"/>
              <a:t>○　疑似症定点への大会関係医療機関の指定</a:t>
            </a:r>
            <a:endParaRPr lang="en-US" altLang="ja-JP" sz="1050" dirty="0"/>
          </a:p>
          <a:p>
            <a:r>
              <a:rPr lang="ja-JP" altLang="en-US" sz="1050" dirty="0"/>
              <a:t>○　大会期間中のゼロ報告の勧奨　等</a:t>
            </a:r>
          </a:p>
        </p:txBody>
      </p:sp>
      <p:sp>
        <p:nvSpPr>
          <p:cNvPr id="21" name="正方形/長方形 20"/>
          <p:cNvSpPr/>
          <p:nvPr/>
        </p:nvSpPr>
        <p:spPr>
          <a:xfrm>
            <a:off x="5573356" y="6267045"/>
            <a:ext cx="3483183" cy="48840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200" dirty="0"/>
              <a:t>○　</a:t>
            </a:r>
            <a:r>
              <a:rPr lang="en-US" altLang="ja-JP" sz="1200" dirty="0"/>
              <a:t>NESID</a:t>
            </a:r>
            <a:r>
              <a:rPr lang="ja-JP" altLang="en-US" sz="1200" dirty="0"/>
              <a:t>を中心と</a:t>
            </a:r>
            <a:r>
              <a:rPr lang="ja-JP" altLang="en-US" sz="1200" dirty="0" smtClean="0"/>
              <a:t>した各自治体との情報</a:t>
            </a:r>
            <a:r>
              <a:rPr lang="ja-JP" altLang="en-US" sz="1200" dirty="0"/>
              <a:t>連携</a:t>
            </a:r>
            <a:endParaRPr lang="en-US" altLang="ja-JP" sz="1200" dirty="0"/>
          </a:p>
          <a:p>
            <a:r>
              <a:rPr lang="ja-JP" altLang="en-US" sz="1200" dirty="0"/>
              <a:t>○　</a:t>
            </a:r>
            <a:r>
              <a:rPr lang="ja-JP" altLang="en-US" sz="1200" dirty="0" smtClean="0"/>
              <a:t>説明会等</a:t>
            </a:r>
            <a:r>
              <a:rPr lang="ja-JP" altLang="en-US" sz="1200" dirty="0"/>
              <a:t>を通じた</a:t>
            </a:r>
            <a:r>
              <a:rPr lang="ja-JP" altLang="en-US" sz="1200" dirty="0" smtClean="0"/>
              <a:t>各自治体の</a:t>
            </a:r>
            <a:r>
              <a:rPr lang="ja-JP" altLang="en-US" sz="1200" dirty="0"/>
              <a:t>取組支援</a:t>
            </a:r>
          </a:p>
        </p:txBody>
      </p:sp>
      <p:sp>
        <p:nvSpPr>
          <p:cNvPr id="22" name="正方形/長方形 21"/>
          <p:cNvSpPr/>
          <p:nvPr/>
        </p:nvSpPr>
        <p:spPr>
          <a:xfrm>
            <a:off x="6513483" y="2262207"/>
            <a:ext cx="2543055" cy="471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200" dirty="0"/>
              <a:t>○　日報を通じた感染症発生</a:t>
            </a:r>
            <a:r>
              <a:rPr lang="ja-JP" altLang="en-US" sz="1200" dirty="0" smtClean="0"/>
              <a:t>情報</a:t>
            </a:r>
            <a:endParaRPr lang="en-US" altLang="ja-JP" sz="1200" dirty="0" smtClean="0"/>
          </a:p>
          <a:p>
            <a:r>
              <a:rPr lang="ja-JP" altLang="en-US" sz="1200" dirty="0" smtClean="0"/>
              <a:t>　の定期的</a:t>
            </a:r>
            <a:r>
              <a:rPr lang="ja-JP" altLang="en-US" sz="1200" dirty="0"/>
              <a:t>な</a:t>
            </a:r>
            <a:r>
              <a:rPr lang="ja-JP" altLang="en-US" sz="1200" dirty="0" smtClean="0"/>
              <a:t>共有</a:t>
            </a:r>
            <a:endParaRPr lang="en-US" altLang="ja-JP" sz="1200" dirty="0"/>
          </a:p>
        </p:txBody>
      </p:sp>
      <p:sp>
        <p:nvSpPr>
          <p:cNvPr id="23" name="正方形/長方形 22"/>
          <p:cNvSpPr/>
          <p:nvPr/>
        </p:nvSpPr>
        <p:spPr>
          <a:xfrm>
            <a:off x="4108223" y="1807477"/>
            <a:ext cx="2223410" cy="49100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t>感染症発生動向調査に関する</a:t>
            </a:r>
            <a:endParaRPr lang="en-US" altLang="ja-JP" sz="1200" dirty="0"/>
          </a:p>
          <a:p>
            <a:pPr algn="ctr"/>
            <a:r>
              <a:rPr lang="ja-JP" altLang="en-US" sz="1200" dirty="0"/>
              <a:t>情報を一元的に集約</a:t>
            </a:r>
          </a:p>
        </p:txBody>
      </p:sp>
      <p:pic>
        <p:nvPicPr>
          <p:cNvPr id="24" name="図 2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29699" y="2917116"/>
            <a:ext cx="2492446" cy="2219928"/>
          </a:xfrm>
          <a:prstGeom prst="rect">
            <a:avLst/>
          </a:prstGeom>
          <a:noFill/>
          <a:ln>
            <a:noFill/>
          </a:ln>
        </p:spPr>
      </p:pic>
      <p:sp>
        <p:nvSpPr>
          <p:cNvPr id="25" name="正方形/長方形 24"/>
          <p:cNvSpPr/>
          <p:nvPr/>
        </p:nvSpPr>
        <p:spPr>
          <a:xfrm>
            <a:off x="5772820" y="5043776"/>
            <a:ext cx="2349325" cy="245504"/>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50" dirty="0"/>
              <a:t>日報（案）のイメージ</a:t>
            </a:r>
          </a:p>
        </p:txBody>
      </p:sp>
      <p:sp>
        <p:nvSpPr>
          <p:cNvPr id="6" name="加算 5"/>
          <p:cNvSpPr/>
          <p:nvPr/>
        </p:nvSpPr>
        <p:spPr>
          <a:xfrm>
            <a:off x="1950254" y="3004723"/>
            <a:ext cx="493636" cy="430494"/>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554503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469A98D0-3D1F-40B2-9801-CD0EF03504A5}" vid="{61179B28-DB30-42A4-A2F8-9BFBB590A76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7199</TotalTime>
  <Words>132</Words>
  <Application>Microsoft Office PowerPoint</Application>
  <PresentationFormat>画面に合わせる (4:3)</PresentationFormat>
  <Paragraphs>56</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ＭＳ Ｐゴシック</vt:lpstr>
      <vt:lpstr>メイリオ</vt:lpstr>
      <vt:lpstr>Arial</vt:lpstr>
      <vt:lpstr>Calibri</vt:lpstr>
      <vt:lpstr>Century Gothic</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Yusuke KOBAYASHI</dc:creator>
  <cp:lastModifiedBy>井上 大地(inoue-daichi)</cp:lastModifiedBy>
  <cp:revision>667</cp:revision>
  <cp:lastPrinted>2019-08-27T05:19:24Z</cp:lastPrinted>
  <dcterms:created xsi:type="dcterms:W3CDTF">2016-04-16T10:45:11Z</dcterms:created>
  <dcterms:modified xsi:type="dcterms:W3CDTF">2019-08-28T05:24:04Z</dcterms:modified>
</cp:coreProperties>
</file>