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417"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7" autoAdjust="0"/>
  </p:normalViewPr>
  <p:slideViewPr>
    <p:cSldViewPr snapToGrid="0">
      <p:cViewPr varScale="1">
        <p:scale>
          <a:sx n="79" d="100"/>
          <a:sy n="79" d="100"/>
        </p:scale>
        <p:origin x="314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6350" y="-11290"/>
            <a:ext cx="6878487" cy="9166580"/>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847947" y="3206046"/>
            <a:ext cx="4370039" cy="2195069"/>
          </a:xfrm>
        </p:spPr>
        <p:txBody>
          <a:bodyPr anchor="b">
            <a:noAutofit/>
          </a:bodyPr>
          <a:lstStyle>
            <a:lvl1pPr algn="r">
              <a:defRPr sz="405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47947" y="5401113"/>
            <a:ext cx="4370039" cy="1462532"/>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1700067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457200" y="812800"/>
            <a:ext cx="4760786" cy="4538133"/>
          </a:xfrm>
        </p:spPr>
        <p:txBody>
          <a:bodyPr anchor="ctr">
            <a:normAutofit/>
          </a:bodyPr>
          <a:lstStyle>
            <a:lvl1pPr algn="l">
              <a:defRPr sz="33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5960533"/>
            <a:ext cx="4760786" cy="2094616"/>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1022060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581164" y="812800"/>
            <a:ext cx="4554137" cy="4030133"/>
          </a:xfrm>
        </p:spPr>
        <p:txBody>
          <a:bodyPr anchor="ctr">
            <a:normAutofit/>
          </a:bodyPr>
          <a:lstStyle>
            <a:lvl1pPr algn="l">
              <a:defRPr sz="33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825806" y="4842933"/>
            <a:ext cx="4064853" cy="508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57199" y="5960533"/>
            <a:ext cx="4760786" cy="2094616"/>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
        <p:nvSpPr>
          <p:cNvPr id="24" name="TextBox 23"/>
          <p:cNvSpPr txBox="1"/>
          <p:nvPr/>
        </p:nvSpPr>
        <p:spPr>
          <a:xfrm>
            <a:off x="362034" y="1053838"/>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3848742"/>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79087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457199" y="2575984"/>
            <a:ext cx="4760786" cy="3460613"/>
          </a:xfrm>
        </p:spPr>
        <p:txBody>
          <a:bodyPr anchor="b">
            <a:normAutofit/>
          </a:bodyPr>
          <a:lstStyle>
            <a:lvl1pPr algn="l">
              <a:defRPr sz="33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6036597"/>
            <a:ext cx="4760786" cy="2018552"/>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871791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581164" y="812800"/>
            <a:ext cx="4554137" cy="4030133"/>
          </a:xfrm>
        </p:spPr>
        <p:txBody>
          <a:bodyPr anchor="ctr">
            <a:normAutofit/>
          </a:bodyPr>
          <a:lstStyle>
            <a:lvl1pPr algn="l">
              <a:defRPr sz="33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457198" y="5350933"/>
            <a:ext cx="4760787" cy="685664"/>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57199" y="6036597"/>
            <a:ext cx="4760786" cy="2018552"/>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
        <p:nvSpPr>
          <p:cNvPr id="24" name="TextBox 23"/>
          <p:cNvSpPr txBox="1"/>
          <p:nvPr/>
        </p:nvSpPr>
        <p:spPr>
          <a:xfrm>
            <a:off x="362034" y="1053838"/>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3848742"/>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494192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461886" y="812800"/>
            <a:ext cx="4756099" cy="4030133"/>
          </a:xfrm>
        </p:spPr>
        <p:txBody>
          <a:bodyPr anchor="ctr">
            <a:normAutofit/>
          </a:bodyPr>
          <a:lstStyle>
            <a:lvl1pPr algn="l">
              <a:defRPr sz="33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457198" y="5350933"/>
            <a:ext cx="4760787" cy="685664"/>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457199" y="6036597"/>
            <a:ext cx="4760786" cy="2018552"/>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26584221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23233711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82984" y="812801"/>
            <a:ext cx="734109" cy="7001935"/>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57199" y="812801"/>
            <a:ext cx="3896270" cy="700193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455115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406056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57199" y="3601158"/>
            <a:ext cx="4760786" cy="2435441"/>
          </a:xfrm>
        </p:spPr>
        <p:txBody>
          <a:bodyPr anchor="b"/>
          <a:lstStyle>
            <a:lvl1pPr algn="l">
              <a:defRPr sz="3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6036597"/>
            <a:ext cx="4760786" cy="11472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952843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812800"/>
            <a:ext cx="4760786" cy="176106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57200" y="2880785"/>
            <a:ext cx="2316082" cy="51743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2901903" y="2880787"/>
            <a:ext cx="2316083" cy="517436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158762595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57200" y="812800"/>
            <a:ext cx="4760785" cy="1761067"/>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2881311"/>
            <a:ext cx="2318004" cy="768349"/>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57199" y="3649662"/>
            <a:ext cx="2318004" cy="4405489"/>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2899980" y="2881311"/>
            <a:ext cx="2318004" cy="768349"/>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2899980" y="3649662"/>
            <a:ext cx="2318004" cy="4405489"/>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32198239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457199" y="812800"/>
            <a:ext cx="4760786" cy="1761067"/>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468066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2712091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199" y="1998139"/>
            <a:ext cx="2092637" cy="1704621"/>
          </a:xfrm>
        </p:spPr>
        <p:txBody>
          <a:bodyPr anchor="b">
            <a:normAutofit/>
          </a:bodyPr>
          <a:lstStyle>
            <a:lvl1pPr>
              <a:defRPr sz="1500"/>
            </a:lvl1pPr>
          </a:lstStyle>
          <a:p>
            <a:r>
              <a:rPr lang="ja-JP" altLang="en-US"/>
              <a:t>マスター タイトルの書式設定</a:t>
            </a:r>
            <a:endParaRPr lang="en-US" dirty="0"/>
          </a:p>
        </p:txBody>
      </p:sp>
      <p:sp>
        <p:nvSpPr>
          <p:cNvPr id="3" name="Content Placeholder 2"/>
          <p:cNvSpPr>
            <a:spLocks noGrp="1"/>
          </p:cNvSpPr>
          <p:nvPr>
            <p:ph idx="1"/>
          </p:nvPr>
        </p:nvSpPr>
        <p:spPr>
          <a:xfrm>
            <a:off x="2678456" y="686567"/>
            <a:ext cx="2539528" cy="736858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199" y="3702759"/>
            <a:ext cx="2092637" cy="3445932"/>
          </a:xfrm>
        </p:spPr>
        <p:txBody>
          <a:bodyPr>
            <a:normAutofit/>
          </a:bodyPr>
          <a:lstStyle>
            <a:lvl1pPr marL="0" indent="0">
              <a:buNone/>
              <a:defRPr sz="105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114732503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199" y="6400800"/>
            <a:ext cx="4760786" cy="755651"/>
          </a:xfrm>
        </p:spPr>
        <p:txBody>
          <a:bodyPr anchor="b">
            <a:normAutofit/>
          </a:bodyPr>
          <a:lstStyle>
            <a:lvl1pPr algn="l">
              <a:defRPr sz="18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7199" y="812800"/>
            <a:ext cx="4760786" cy="5127624"/>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57199" y="7156451"/>
            <a:ext cx="4760786" cy="898699"/>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25E02E7-C2AA-4B2A-B348-FED4A6B34DC8}" type="datetimeFigureOut">
              <a:rPr kumimoji="1" lang="ja-JP" altLang="en-US" smtClean="0"/>
              <a:t>2025/10/8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3622556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6350" y="-11290"/>
            <a:ext cx="6878488" cy="9166580"/>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457200" y="812800"/>
            <a:ext cx="4760785" cy="1761067"/>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57199" y="2880787"/>
            <a:ext cx="4760786" cy="517436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053944" y="8055152"/>
            <a:ext cx="513099"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F25E02E7-C2AA-4B2A-B348-FED4A6B34DC8}" type="datetimeFigureOut">
              <a:rPr kumimoji="1" lang="ja-JP" altLang="en-US" smtClean="0"/>
              <a:t>2025/10/8</a:t>
            </a:fld>
            <a:endParaRPr kumimoji="1" lang="ja-JP" altLang="en-US"/>
          </a:p>
        </p:txBody>
      </p:sp>
      <p:sp>
        <p:nvSpPr>
          <p:cNvPr id="5" name="Footer Placeholder 4"/>
          <p:cNvSpPr>
            <a:spLocks noGrp="1"/>
          </p:cNvSpPr>
          <p:nvPr>
            <p:ph type="ftr" sz="quarter" idx="3"/>
          </p:nvPr>
        </p:nvSpPr>
        <p:spPr>
          <a:xfrm>
            <a:off x="457200" y="8055152"/>
            <a:ext cx="3467230" cy="48683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33507" y="8055152"/>
            <a:ext cx="384479" cy="486833"/>
          </a:xfrm>
          <a:prstGeom prst="rect">
            <a:avLst/>
          </a:prstGeom>
        </p:spPr>
        <p:txBody>
          <a:bodyPr vert="horz" lIns="91440" tIns="45720" rIns="91440" bIns="45720" rtlCol="0" anchor="ctr"/>
          <a:lstStyle>
            <a:lvl1pPr algn="r">
              <a:defRPr sz="675">
                <a:solidFill>
                  <a:schemeClr val="accent1"/>
                </a:solidFill>
              </a:defRPr>
            </a:lvl1pPr>
          </a:lstStyle>
          <a:p>
            <a:fld id="{57114E26-2483-49A6-BD16-549090905E5E}" type="slidenum">
              <a:rPr kumimoji="1" lang="ja-JP" altLang="en-US" smtClean="0"/>
              <a:t>‹#›</a:t>
            </a:fld>
            <a:endParaRPr kumimoji="1" lang="ja-JP" altLang="en-US"/>
          </a:p>
        </p:txBody>
      </p:sp>
    </p:spTree>
    <p:extLst>
      <p:ext uri="{BB962C8B-B14F-4D97-AF65-F5344CB8AC3E}">
        <p14:creationId xmlns:p14="http://schemas.microsoft.com/office/powerpoint/2010/main" val="942911481"/>
      </p:ext>
    </p:extLst>
  </p:cSld>
  <p:clrMap bg1="lt1" tx1="dk1" bg2="lt2" tx2="dk2" accent1="accent1" accent2="accent2" accent3="accent3" accent4="accent4" accent5="accent5" accent6="accent6" hlink="hlink" folHlink="folHlink"/>
  <p:sldLayoutIdLst>
    <p:sldLayoutId id="2147485418" r:id="rId1"/>
    <p:sldLayoutId id="2147485419" r:id="rId2"/>
    <p:sldLayoutId id="2147485420" r:id="rId3"/>
    <p:sldLayoutId id="2147485421" r:id="rId4"/>
    <p:sldLayoutId id="2147485422" r:id="rId5"/>
    <p:sldLayoutId id="2147485423" r:id="rId6"/>
    <p:sldLayoutId id="2147485424" r:id="rId7"/>
    <p:sldLayoutId id="2147485425" r:id="rId8"/>
    <p:sldLayoutId id="2147485426" r:id="rId9"/>
    <p:sldLayoutId id="2147485427" r:id="rId10"/>
    <p:sldLayoutId id="2147485428" r:id="rId11"/>
    <p:sldLayoutId id="2147485429" r:id="rId12"/>
    <p:sldLayoutId id="2147485430" r:id="rId13"/>
    <p:sldLayoutId id="2147485431" r:id="rId14"/>
    <p:sldLayoutId id="2147485432" r:id="rId15"/>
    <p:sldLayoutId id="2147485433" r:id="rId16"/>
  </p:sldLayoutIdLst>
  <p:txStyles>
    <p:titleStyle>
      <a:lvl1pPr algn="l" defTabSz="342900" rtl="0" eaLnBrk="1" latinLnBrk="0" hangingPunct="1">
        <a:spcBef>
          <a:spcPct val="0"/>
        </a:spcBef>
        <a:buNone/>
        <a:defRPr kumimoji="1" sz="27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kumimoji="1" sz="1350" kern="1200">
          <a:solidFill>
            <a:schemeClr val="tx1"/>
          </a:solidFill>
          <a:latin typeface="+mn-lt"/>
          <a:ea typeface="+mn-ea"/>
          <a:cs typeface="+mn-cs"/>
        </a:defRPr>
      </a:lvl1pPr>
      <a:lvl2pPr marL="342900" algn="l" defTabSz="342900" rtl="0" eaLnBrk="1" latinLnBrk="0" hangingPunct="1">
        <a:defRPr kumimoji="1" sz="1350" kern="1200">
          <a:solidFill>
            <a:schemeClr val="tx1"/>
          </a:solidFill>
          <a:latin typeface="+mn-lt"/>
          <a:ea typeface="+mn-ea"/>
          <a:cs typeface="+mn-cs"/>
        </a:defRPr>
      </a:lvl2pPr>
      <a:lvl3pPr marL="685800" algn="l" defTabSz="342900" rtl="0" eaLnBrk="1" latinLnBrk="0" hangingPunct="1">
        <a:defRPr kumimoji="1" sz="1350" kern="1200">
          <a:solidFill>
            <a:schemeClr val="tx1"/>
          </a:solidFill>
          <a:latin typeface="+mn-lt"/>
          <a:ea typeface="+mn-ea"/>
          <a:cs typeface="+mn-cs"/>
        </a:defRPr>
      </a:lvl3pPr>
      <a:lvl4pPr marL="1028700" algn="l" defTabSz="342900" rtl="0" eaLnBrk="1" latinLnBrk="0" hangingPunct="1">
        <a:defRPr kumimoji="1" sz="1350" kern="1200">
          <a:solidFill>
            <a:schemeClr val="tx1"/>
          </a:solidFill>
          <a:latin typeface="+mn-lt"/>
          <a:ea typeface="+mn-ea"/>
          <a:cs typeface="+mn-cs"/>
        </a:defRPr>
      </a:lvl4pPr>
      <a:lvl5pPr marL="1371600" algn="l" defTabSz="342900" rtl="0" eaLnBrk="1" latinLnBrk="0" hangingPunct="1">
        <a:defRPr kumimoji="1" sz="1350" kern="1200">
          <a:solidFill>
            <a:schemeClr val="tx1"/>
          </a:solidFill>
          <a:latin typeface="+mn-lt"/>
          <a:ea typeface="+mn-ea"/>
          <a:cs typeface="+mn-cs"/>
        </a:defRPr>
      </a:lvl5pPr>
      <a:lvl6pPr marL="1714500" algn="l" defTabSz="342900" rtl="0" eaLnBrk="1" latinLnBrk="0" hangingPunct="1">
        <a:defRPr kumimoji="1" sz="1350" kern="1200">
          <a:solidFill>
            <a:schemeClr val="tx1"/>
          </a:solidFill>
          <a:latin typeface="+mn-lt"/>
          <a:ea typeface="+mn-ea"/>
          <a:cs typeface="+mn-cs"/>
        </a:defRPr>
      </a:lvl6pPr>
      <a:lvl7pPr marL="2057400" algn="l" defTabSz="342900" rtl="0" eaLnBrk="1" latinLnBrk="0" hangingPunct="1">
        <a:defRPr kumimoji="1" sz="1350" kern="1200">
          <a:solidFill>
            <a:schemeClr val="tx1"/>
          </a:solidFill>
          <a:latin typeface="+mn-lt"/>
          <a:ea typeface="+mn-ea"/>
          <a:cs typeface="+mn-cs"/>
        </a:defRPr>
      </a:lvl7pPr>
      <a:lvl8pPr marL="2400300" algn="l" defTabSz="342900" rtl="0" eaLnBrk="1" latinLnBrk="0" hangingPunct="1">
        <a:defRPr kumimoji="1" sz="1350" kern="1200">
          <a:solidFill>
            <a:schemeClr val="tx1"/>
          </a:solidFill>
          <a:latin typeface="+mn-lt"/>
          <a:ea typeface="+mn-ea"/>
          <a:cs typeface="+mn-cs"/>
        </a:defRPr>
      </a:lvl8pPr>
      <a:lvl9pPr marL="2743200" algn="l" defTabSz="3429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descr="マップ&#10;&#10;自動的に生成された説明">
            <a:extLst>
              <a:ext uri="{FF2B5EF4-FFF2-40B4-BE49-F238E27FC236}">
                <a16:creationId xmlns:a16="http://schemas.microsoft.com/office/drawing/2014/main" id="{B2A03A5F-76CC-8C93-0DE1-E7C1E92BE8E5}"/>
              </a:ext>
            </a:extLst>
          </p:cNvPr>
          <p:cNvPicPr>
            <a:picLocks noChangeAspect="1"/>
          </p:cNvPicPr>
          <p:nvPr/>
        </p:nvPicPr>
        <p:blipFill rotWithShape="1">
          <a:blip r:embed="rId2">
            <a:clrChange>
              <a:clrFrom>
                <a:srgbClr val="FFFFFF"/>
              </a:clrFrom>
              <a:clrTo>
                <a:srgbClr val="FFFFFF">
                  <a:alpha val="0"/>
                </a:srgbClr>
              </a:clrTo>
            </a:clrChange>
            <a:alphaModFix/>
            <a:duotone>
              <a:prstClr val="black"/>
              <a:schemeClr val="accent2">
                <a:tint val="45000"/>
                <a:satMod val="400000"/>
              </a:schemeClr>
            </a:duotone>
            <a:extLst>
              <a:ext uri="{28A0092B-C50C-407E-A947-70E740481C1C}">
                <a14:useLocalDpi xmlns:a14="http://schemas.microsoft.com/office/drawing/2010/main" val="0"/>
              </a:ext>
            </a:extLst>
          </a:blip>
          <a:srcRect l="12744" t="4748" r="14779" b="3310"/>
          <a:stretch/>
        </p:blipFill>
        <p:spPr>
          <a:xfrm>
            <a:off x="3523488" y="2345247"/>
            <a:ext cx="3651504" cy="4632174"/>
          </a:xfrm>
          <a:prstGeom prst="rect">
            <a:avLst/>
          </a:prstGeom>
          <a:noFill/>
        </p:spPr>
      </p:pic>
      <p:sp>
        <p:nvSpPr>
          <p:cNvPr id="23" name="サブタイトル 2">
            <a:extLst>
              <a:ext uri="{FF2B5EF4-FFF2-40B4-BE49-F238E27FC236}">
                <a16:creationId xmlns:a16="http://schemas.microsoft.com/office/drawing/2014/main" id="{1B1A015E-754C-EDE4-9919-B38E2BA813AD}"/>
              </a:ext>
            </a:extLst>
          </p:cNvPr>
          <p:cNvSpPr txBox="1">
            <a:spLocks/>
          </p:cNvSpPr>
          <p:nvPr/>
        </p:nvSpPr>
        <p:spPr>
          <a:xfrm>
            <a:off x="-1" y="7456626"/>
            <a:ext cx="6918251" cy="1729099"/>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vert="horz" lIns="91440" tIns="45720" rIns="91440" bIns="45720" rtlCol="0" anchor="b" anchorCtr="0">
            <a:normAutofit lnSpcReduction="10000"/>
          </a:bodyPr>
          <a:lstStyle>
            <a:lvl1pPr marL="0" indent="0" algn="ctr" defTabSz="514350" rtl="0" eaLnBrk="1" latinLnBrk="0" hangingPunct="1">
              <a:lnSpc>
                <a:spcPct val="90000"/>
              </a:lnSpc>
              <a:spcBef>
                <a:spcPts val="563"/>
              </a:spcBef>
              <a:buFont typeface="Arial" panose="020B0604020202020204" pitchFamily="34" charset="0"/>
              <a:buNone/>
              <a:defRPr kumimoji="1"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kumimoji="1"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kumimoji="1"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9pPr>
          </a:lstStyle>
          <a:p>
            <a:pPr algn="l"/>
            <a:r>
              <a:rPr lang="en-US" altLang="ja-JP" sz="1300" dirty="0"/>
              <a:t>【</a:t>
            </a:r>
            <a:r>
              <a:rPr lang="ja-JP" altLang="en-US" sz="1300" dirty="0"/>
              <a:t>定　　員</a:t>
            </a:r>
            <a:r>
              <a:rPr lang="en-US" altLang="ja-JP" sz="1300" dirty="0"/>
              <a:t>】</a:t>
            </a:r>
            <a:r>
              <a:rPr lang="ja-JP" altLang="en-US" sz="1300" dirty="0"/>
              <a:t>５０名（先着順・無料）</a:t>
            </a:r>
            <a:endParaRPr lang="en-US" altLang="ja-JP" sz="1300" dirty="0"/>
          </a:p>
          <a:p>
            <a:pPr algn="l"/>
            <a:r>
              <a:rPr kumimoji="1" lang="en-US" altLang="ja-JP" sz="1300" dirty="0"/>
              <a:t>【</a:t>
            </a:r>
            <a:r>
              <a:rPr kumimoji="1" lang="ja-JP" altLang="en-US" sz="1300" dirty="0"/>
              <a:t>申込方法</a:t>
            </a:r>
            <a:r>
              <a:rPr kumimoji="1" lang="en-US" altLang="ja-JP" sz="1300" dirty="0"/>
              <a:t>】</a:t>
            </a:r>
            <a:r>
              <a:rPr kumimoji="1" lang="ja-JP" altLang="en-US" sz="1300" dirty="0"/>
              <a:t>下記</a:t>
            </a:r>
            <a:r>
              <a:rPr kumimoji="1" lang="en-US" altLang="ja-JP" sz="1300" dirty="0">
                <a:latin typeface="+mn-ea"/>
              </a:rPr>
              <a:t>URL</a:t>
            </a:r>
            <a:r>
              <a:rPr kumimoji="1" lang="ja-JP" altLang="en-US" sz="1300" dirty="0">
                <a:latin typeface="+mn-ea"/>
              </a:rPr>
              <a:t>または右の</a:t>
            </a:r>
            <a:r>
              <a:rPr kumimoji="1" lang="en-US" altLang="ja-JP" sz="1300" dirty="0">
                <a:latin typeface="+mn-ea"/>
              </a:rPr>
              <a:t>QR</a:t>
            </a:r>
            <a:r>
              <a:rPr kumimoji="1" lang="ja-JP" altLang="en-US" sz="1300" dirty="0">
                <a:latin typeface="+mn-ea"/>
              </a:rPr>
              <a:t>コード</a:t>
            </a:r>
            <a:r>
              <a:rPr kumimoji="1" lang="ja-JP" altLang="en-US" sz="1300" dirty="0"/>
              <a:t>からお申込みください</a:t>
            </a:r>
            <a:endParaRPr kumimoji="1" lang="en-US" altLang="ja-JP" sz="1300" dirty="0"/>
          </a:p>
          <a:p>
            <a:pPr algn="l"/>
            <a:r>
              <a:rPr kumimoji="1" lang="ja-JP" altLang="en-US" sz="1200" dirty="0"/>
              <a:t>　</a:t>
            </a:r>
            <a:r>
              <a:rPr kumimoji="1" lang="en-US" altLang="ja-JP" sz="1200" dirty="0"/>
              <a:t>https://apply.e-tumo.jp/pref-hyogo-u/offer/offerList_detail?tempSeq=1214</a:t>
            </a:r>
          </a:p>
          <a:p>
            <a:pPr algn="l"/>
            <a:r>
              <a:rPr kumimoji="1" lang="en-US" altLang="ja-JP" sz="1300" dirty="0"/>
              <a:t>【</a:t>
            </a:r>
            <a:r>
              <a:rPr kumimoji="1" lang="ja-JP" altLang="en-US" sz="1300" dirty="0"/>
              <a:t>申込締切</a:t>
            </a:r>
            <a:r>
              <a:rPr kumimoji="1" lang="en-US" altLang="ja-JP" sz="1300" dirty="0"/>
              <a:t>】</a:t>
            </a:r>
            <a:r>
              <a:rPr kumimoji="1" lang="ja-JP" altLang="en-US" sz="1300" dirty="0"/>
              <a:t>令和</a:t>
            </a:r>
            <a:r>
              <a:rPr lang="ja-JP" altLang="en-US" sz="1300" dirty="0"/>
              <a:t>７</a:t>
            </a:r>
            <a:r>
              <a:rPr kumimoji="1" lang="ja-JP" altLang="en-US" sz="1300" dirty="0"/>
              <a:t>年１１月２５日（火）</a:t>
            </a:r>
            <a:endParaRPr kumimoji="1" lang="en-US" altLang="ja-JP" sz="1300" dirty="0"/>
          </a:p>
          <a:p>
            <a:pPr algn="l"/>
            <a:r>
              <a:rPr lang="en-US" altLang="ja-JP" sz="1300" dirty="0"/>
              <a:t>【</a:t>
            </a:r>
            <a:r>
              <a:rPr lang="ja-JP" altLang="en-US" sz="1300" dirty="0"/>
              <a:t>問合せ先</a:t>
            </a:r>
            <a:r>
              <a:rPr lang="en-US" altLang="ja-JP" sz="1300" dirty="0"/>
              <a:t>】</a:t>
            </a:r>
            <a:r>
              <a:rPr lang="ja-JP" altLang="en-US" sz="1300" dirty="0"/>
              <a:t>東播磨県民局県民躍動室県民課（ビジョン・青少年担当）</a:t>
            </a:r>
            <a:endParaRPr lang="en-US" altLang="ja-JP" sz="1300" dirty="0"/>
          </a:p>
          <a:p>
            <a:pPr algn="l"/>
            <a:r>
              <a:rPr lang="ja-JP" altLang="en-US" sz="1300" dirty="0"/>
              <a:t>　</a:t>
            </a:r>
            <a:r>
              <a:rPr lang="en-US" altLang="ja-JP" sz="1300" dirty="0">
                <a:latin typeface="+mn-ea"/>
              </a:rPr>
              <a:t>TEL</a:t>
            </a:r>
            <a:r>
              <a:rPr lang="ja-JP" altLang="en-US" sz="1300" dirty="0">
                <a:latin typeface="+mn-ea"/>
              </a:rPr>
              <a:t>：</a:t>
            </a:r>
            <a:r>
              <a:rPr lang="en-US" altLang="ja-JP" sz="1300" dirty="0">
                <a:latin typeface="+mn-ea"/>
              </a:rPr>
              <a:t>079-421-9105</a:t>
            </a:r>
            <a:r>
              <a:rPr lang="ja-JP" altLang="en-US" sz="1300" dirty="0">
                <a:latin typeface="+mn-ea"/>
              </a:rPr>
              <a:t>　　</a:t>
            </a:r>
            <a:r>
              <a:rPr lang="en-US" altLang="ja-JP" sz="1300" dirty="0">
                <a:latin typeface="+mn-ea"/>
              </a:rPr>
              <a:t> FAX</a:t>
            </a:r>
            <a:r>
              <a:rPr lang="ja-JP" altLang="en-US" sz="1300" dirty="0">
                <a:latin typeface="+mn-ea"/>
              </a:rPr>
              <a:t>：</a:t>
            </a:r>
            <a:r>
              <a:rPr lang="en-US" altLang="ja-JP" sz="1300" dirty="0">
                <a:latin typeface="+mn-ea"/>
              </a:rPr>
              <a:t>079-424-9977</a:t>
            </a:r>
          </a:p>
          <a:p>
            <a:pPr algn="l"/>
            <a:r>
              <a:rPr lang="ja-JP" altLang="en-US" sz="1300" dirty="0">
                <a:latin typeface="+mn-ea"/>
              </a:rPr>
              <a:t>　メール：</a:t>
            </a:r>
            <a:r>
              <a:rPr lang="en-US" altLang="ja-JP" sz="1300" dirty="0">
                <a:latin typeface="+mn-ea"/>
              </a:rPr>
              <a:t>hharimakem@pref.hyogo.lg.jp</a:t>
            </a:r>
          </a:p>
        </p:txBody>
      </p:sp>
      <p:sp>
        <p:nvSpPr>
          <p:cNvPr id="2" name="タイトル 1"/>
          <p:cNvSpPr>
            <a:spLocks noGrp="1"/>
          </p:cNvSpPr>
          <p:nvPr>
            <p:ph type="ctrTitle"/>
          </p:nvPr>
        </p:nvSpPr>
        <p:spPr>
          <a:xfrm>
            <a:off x="0" y="40971"/>
            <a:ext cx="6858000" cy="1137982"/>
          </a:xfrm>
        </p:spPr>
        <p:txBody>
          <a:bodyPr>
            <a:noAutofit/>
          </a:bodyPr>
          <a:lstStyle/>
          <a:p>
            <a:pPr algn="l"/>
            <a:r>
              <a:rPr kumimoji="1" lang="ja-JP" altLang="en-US" sz="3600" b="1" dirty="0">
                <a:ln w="22225">
                  <a:solidFill>
                    <a:schemeClr val="accent1">
                      <a:lumMod val="50000"/>
                    </a:schemeClr>
                  </a:solidFill>
                  <a:prstDash val="solid"/>
                </a:ln>
                <a:solidFill>
                  <a:schemeClr val="accent1">
                    <a:lumMod val="40000"/>
                    <a:lumOff val="60000"/>
                  </a:schemeClr>
                </a:solidFill>
                <a:latin typeface="HGP創英角ﾎﾟｯﾌﾟ体" panose="040B0A00000000000000" pitchFamily="50" charset="-128"/>
                <a:ea typeface="HGP創英角ﾎﾟｯﾌﾟ体" panose="040B0A00000000000000" pitchFamily="50" charset="-128"/>
                <a:cs typeface="ADLaM Display" panose="02010000000000000000" pitchFamily="2" charset="0"/>
              </a:rPr>
              <a:t> 東播磨</a:t>
            </a:r>
            <a:br>
              <a:rPr kumimoji="1" lang="en-US" altLang="ja-JP" sz="3600" b="1" dirty="0">
                <a:ln w="22225">
                  <a:solidFill>
                    <a:schemeClr val="accent1">
                      <a:lumMod val="50000"/>
                    </a:schemeClr>
                  </a:solidFill>
                  <a:prstDash val="solid"/>
                </a:ln>
                <a:solidFill>
                  <a:schemeClr val="accent1">
                    <a:lumMod val="40000"/>
                    <a:lumOff val="60000"/>
                  </a:schemeClr>
                </a:solidFill>
                <a:latin typeface="HGP創英角ﾎﾟｯﾌﾟ体" panose="040B0A00000000000000" pitchFamily="50" charset="-128"/>
                <a:ea typeface="HGP創英角ﾎﾟｯﾌﾟ体" panose="040B0A00000000000000" pitchFamily="50" charset="-128"/>
                <a:cs typeface="ADLaM Display" panose="02010000000000000000" pitchFamily="2" charset="0"/>
              </a:rPr>
            </a:br>
            <a:r>
              <a:rPr kumimoji="1" lang="en-US" altLang="ja-JP" sz="3600" b="1" dirty="0">
                <a:ln w="22225">
                  <a:solidFill>
                    <a:schemeClr val="accent1">
                      <a:lumMod val="50000"/>
                    </a:schemeClr>
                  </a:solidFill>
                  <a:prstDash val="solid"/>
                </a:ln>
                <a:solidFill>
                  <a:schemeClr val="accent1">
                    <a:lumMod val="40000"/>
                    <a:lumOff val="60000"/>
                  </a:schemeClr>
                </a:solidFill>
                <a:latin typeface="HGP創英角ﾎﾟｯﾌﾟ体" panose="040B0A00000000000000" pitchFamily="50" charset="-128"/>
                <a:ea typeface="HGP創英角ﾎﾟｯﾌﾟ体" panose="040B0A00000000000000" pitchFamily="50" charset="-128"/>
                <a:cs typeface="ADLaM Display" panose="02010000000000000000" pitchFamily="2" charset="0"/>
              </a:rPr>
              <a:t> </a:t>
            </a:r>
            <a:r>
              <a:rPr kumimoji="1" lang="ja-JP" altLang="en-US" sz="3600" b="1" dirty="0">
                <a:ln w="22225">
                  <a:solidFill>
                    <a:schemeClr val="accent1">
                      <a:lumMod val="50000"/>
                    </a:schemeClr>
                  </a:solidFill>
                  <a:prstDash val="solid"/>
                </a:ln>
                <a:solidFill>
                  <a:schemeClr val="accent1">
                    <a:lumMod val="40000"/>
                    <a:lumOff val="60000"/>
                  </a:schemeClr>
                </a:solidFill>
                <a:latin typeface="HGP創英角ﾎﾟｯﾌﾟ体" panose="040B0A00000000000000" pitchFamily="50" charset="-128"/>
                <a:ea typeface="HGP創英角ﾎﾟｯﾌﾟ体" panose="040B0A00000000000000" pitchFamily="50" charset="-128"/>
                <a:cs typeface="ADLaM Display" panose="02010000000000000000" pitchFamily="2" charset="0"/>
              </a:rPr>
              <a:t>ワクワクする未来づくりフォーラム</a:t>
            </a:r>
          </a:p>
        </p:txBody>
      </p:sp>
      <p:sp>
        <p:nvSpPr>
          <p:cNvPr id="3" name="サブタイトル 2"/>
          <p:cNvSpPr>
            <a:spLocks noGrp="1"/>
          </p:cNvSpPr>
          <p:nvPr>
            <p:ph type="subTitle" idx="1"/>
          </p:nvPr>
        </p:nvSpPr>
        <p:spPr>
          <a:xfrm>
            <a:off x="220041" y="1251171"/>
            <a:ext cx="6368181" cy="1292351"/>
          </a:xfrm>
        </p:spPr>
        <p:txBody>
          <a:bodyPr>
            <a:normAutofit fontScale="92500"/>
          </a:bodyPr>
          <a:lstStyle/>
          <a:p>
            <a:pPr algn="l"/>
            <a:r>
              <a:rPr lang="ja-JP" altLang="en-US" sz="1600" dirty="0">
                <a:solidFill>
                  <a:schemeClr val="tx1"/>
                </a:solidFill>
              </a:rPr>
              <a:t>👉</a:t>
            </a:r>
            <a:r>
              <a:rPr kumimoji="1" lang="ja-JP" altLang="en-US" sz="1600" dirty="0">
                <a:solidFill>
                  <a:schemeClr val="tx1"/>
                </a:solidFill>
              </a:rPr>
              <a:t>日時　令和７年１２月１３日（土）１３時～１６時</a:t>
            </a:r>
            <a:r>
              <a:rPr kumimoji="1" lang="ja-JP" altLang="en-US" sz="1600" dirty="0">
                <a:solidFill>
                  <a:schemeClr val="tx1"/>
                </a:solidFill>
                <a:latin typeface="+mn-ea"/>
              </a:rPr>
              <a:t>（受付</a:t>
            </a:r>
            <a:r>
              <a:rPr kumimoji="1" lang="en-US" altLang="ja-JP" sz="1600">
                <a:solidFill>
                  <a:schemeClr val="tx1"/>
                </a:solidFill>
                <a:latin typeface="+mn-ea"/>
              </a:rPr>
              <a:t>12:30</a:t>
            </a:r>
            <a:r>
              <a:rPr kumimoji="1" lang="ja-JP" altLang="en-US" sz="1600">
                <a:solidFill>
                  <a:schemeClr val="tx1"/>
                </a:solidFill>
                <a:latin typeface="+mn-ea"/>
              </a:rPr>
              <a:t>～</a:t>
            </a:r>
            <a:r>
              <a:rPr kumimoji="1" lang="ja-JP" altLang="en-US" sz="1600" dirty="0">
                <a:solidFill>
                  <a:schemeClr val="tx1"/>
                </a:solidFill>
                <a:latin typeface="+mn-ea"/>
              </a:rPr>
              <a:t>）</a:t>
            </a:r>
            <a:endParaRPr kumimoji="1" lang="en-US" altLang="ja-JP" sz="1600" dirty="0">
              <a:solidFill>
                <a:schemeClr val="tx1"/>
              </a:solidFill>
              <a:latin typeface="+mn-ea"/>
            </a:endParaRPr>
          </a:p>
          <a:p>
            <a:pPr algn="l"/>
            <a:r>
              <a:rPr lang="ja-JP" altLang="en-US" sz="1600" dirty="0">
                <a:solidFill>
                  <a:schemeClr val="tx1"/>
                </a:solidFill>
              </a:rPr>
              <a:t>👉場所　兵庫県加古川総合庁舎　２階会議室</a:t>
            </a:r>
            <a:endParaRPr lang="en-US" altLang="ja-JP" sz="1600" dirty="0">
              <a:solidFill>
                <a:schemeClr val="tx1"/>
              </a:solidFill>
            </a:endParaRPr>
          </a:p>
          <a:p>
            <a:pPr algn="l"/>
            <a:r>
              <a:rPr kumimoji="1" lang="ja-JP" altLang="en-US" sz="1400" dirty="0">
                <a:solidFill>
                  <a:schemeClr val="tx1"/>
                </a:solidFill>
              </a:rPr>
              <a:t>　　　　　（加古川市加古川町寺家町天神木</a:t>
            </a:r>
            <a:r>
              <a:rPr kumimoji="1" lang="en-US" altLang="ja-JP" sz="1400" dirty="0">
                <a:solidFill>
                  <a:schemeClr val="tx1"/>
                </a:solidFill>
                <a:latin typeface="+mn-ea"/>
              </a:rPr>
              <a:t>97-1</a:t>
            </a:r>
            <a:r>
              <a:rPr kumimoji="1" lang="ja-JP" altLang="en-US" sz="1400" dirty="0">
                <a:solidFill>
                  <a:schemeClr val="tx1"/>
                </a:solidFill>
              </a:rPr>
              <a:t>）</a:t>
            </a:r>
            <a:endParaRPr lang="en-US" altLang="ja-JP" sz="1400" dirty="0">
              <a:solidFill>
                <a:schemeClr val="tx1"/>
              </a:solidFill>
            </a:endParaRPr>
          </a:p>
          <a:p>
            <a:pPr algn="l"/>
            <a:r>
              <a:rPr kumimoji="1" lang="ja-JP" altLang="en-US" sz="1400" dirty="0">
                <a:solidFill>
                  <a:schemeClr val="tx1"/>
                </a:solidFill>
              </a:rPr>
              <a:t>　　　　　　</a:t>
            </a:r>
            <a:r>
              <a:rPr kumimoji="1" lang="en-US" altLang="ja-JP" sz="1400" dirty="0">
                <a:solidFill>
                  <a:schemeClr val="tx1"/>
                </a:solidFill>
                <a:latin typeface="+mn-ea"/>
              </a:rPr>
              <a:t>※JR</a:t>
            </a:r>
            <a:r>
              <a:rPr kumimoji="1" lang="ja-JP" altLang="en-US" sz="1400" dirty="0">
                <a:solidFill>
                  <a:schemeClr val="tx1"/>
                </a:solidFill>
                <a:latin typeface="+mn-ea"/>
              </a:rPr>
              <a:t>加</a:t>
            </a:r>
            <a:r>
              <a:rPr kumimoji="1" lang="ja-JP" altLang="en-US" sz="1400" dirty="0">
                <a:solidFill>
                  <a:schemeClr val="tx1"/>
                </a:solidFill>
              </a:rPr>
              <a:t>古川駅より徒歩５分　公共交通機関をご利用ください</a:t>
            </a:r>
          </a:p>
        </p:txBody>
      </p:sp>
      <p:sp>
        <p:nvSpPr>
          <p:cNvPr id="4" name="サブタイトル 2">
            <a:extLst>
              <a:ext uri="{FF2B5EF4-FFF2-40B4-BE49-F238E27FC236}">
                <a16:creationId xmlns:a16="http://schemas.microsoft.com/office/drawing/2014/main" id="{B3983B6A-BC49-85A9-B4BB-51C8F6122EB9}"/>
              </a:ext>
            </a:extLst>
          </p:cNvPr>
          <p:cNvSpPr txBox="1">
            <a:spLocks/>
          </p:cNvSpPr>
          <p:nvPr/>
        </p:nvSpPr>
        <p:spPr>
          <a:xfrm>
            <a:off x="269778" y="3230522"/>
            <a:ext cx="6144291" cy="1513655"/>
          </a:xfrm>
          <a:prstGeom prst="rect">
            <a:avLst/>
          </a:prstGeom>
        </p:spPr>
        <p:txBody>
          <a:bodyPr vert="horz" lIns="91440" tIns="45720" rIns="91440" bIns="45720" rtlCol="0">
            <a:normAutofit/>
          </a:bodyPr>
          <a:lstStyle>
            <a:lvl1pPr marL="0" indent="0" algn="ctr" defTabSz="514350" rtl="0" eaLnBrk="1" latinLnBrk="0" hangingPunct="1">
              <a:lnSpc>
                <a:spcPct val="90000"/>
              </a:lnSpc>
              <a:spcBef>
                <a:spcPts val="563"/>
              </a:spcBef>
              <a:buFont typeface="Arial" panose="020B0604020202020204" pitchFamily="34" charset="0"/>
              <a:buNone/>
              <a:defRPr kumimoji="1"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kumimoji="1"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kumimoji="1"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9pPr>
          </a:lstStyle>
          <a:p>
            <a:pPr algn="l"/>
            <a:r>
              <a:rPr lang="ja-JP" altLang="en-US" sz="1500" dirty="0"/>
              <a:t>〇第一部（</a:t>
            </a:r>
            <a:r>
              <a:rPr lang="en-US" altLang="ja-JP" sz="1500" dirty="0">
                <a:latin typeface="+mn-ea"/>
              </a:rPr>
              <a:t>13:00</a:t>
            </a:r>
            <a:r>
              <a:rPr lang="ja-JP" altLang="en-US" sz="1500" dirty="0">
                <a:latin typeface="+mn-ea"/>
              </a:rPr>
              <a:t>～</a:t>
            </a:r>
            <a:r>
              <a:rPr lang="en-US" altLang="ja-JP" sz="1500" dirty="0">
                <a:latin typeface="+mn-ea"/>
              </a:rPr>
              <a:t>13:40</a:t>
            </a:r>
            <a:r>
              <a:rPr lang="ja-JP" altLang="en-US" sz="1500" dirty="0"/>
              <a:t>）　実践活動報告会</a:t>
            </a:r>
            <a:endParaRPr lang="en-US" altLang="ja-JP" sz="1500" dirty="0"/>
          </a:p>
          <a:p>
            <a:pPr algn="l"/>
            <a:r>
              <a:rPr lang="ja-JP" altLang="en-US" sz="1500" dirty="0"/>
              <a:t>　１</a:t>
            </a:r>
            <a:r>
              <a:rPr lang="en-US" altLang="ja-JP" sz="1500" dirty="0"/>
              <a:t>. </a:t>
            </a:r>
            <a:r>
              <a:rPr lang="ja-JP" altLang="en-US" sz="1500" dirty="0"/>
              <a:t>加古川つながりの会</a:t>
            </a:r>
            <a:endParaRPr lang="en-US" altLang="ja-JP" sz="1500" dirty="0"/>
          </a:p>
          <a:p>
            <a:pPr algn="l"/>
            <a:r>
              <a:rPr lang="ja-JP" altLang="en-US" sz="1500" dirty="0"/>
              <a:t>　２</a:t>
            </a:r>
            <a:r>
              <a:rPr lang="en-US" altLang="ja-JP" sz="1500" dirty="0"/>
              <a:t>. </a:t>
            </a:r>
            <a:r>
              <a:rPr lang="ja-JP" altLang="en-US" sz="1500" dirty="0"/>
              <a:t>フリースクール「こどり～む」</a:t>
            </a:r>
            <a:endParaRPr lang="en-US" altLang="ja-JP" sz="1500" dirty="0"/>
          </a:p>
          <a:p>
            <a:pPr algn="l"/>
            <a:r>
              <a:rPr lang="ja-JP" altLang="en-US" sz="1500" dirty="0"/>
              <a:t>　３</a:t>
            </a:r>
            <a:r>
              <a:rPr lang="en-US" altLang="ja-JP" sz="1500" dirty="0"/>
              <a:t>. </a:t>
            </a:r>
            <a:r>
              <a:rPr lang="ja-JP" altLang="en-US" sz="1500" dirty="0"/>
              <a:t>稲美演劇サークル「龍の子」</a:t>
            </a:r>
            <a:endParaRPr lang="en-US" altLang="ja-JP" sz="1500" dirty="0"/>
          </a:p>
          <a:p>
            <a:pPr algn="l"/>
            <a:r>
              <a:rPr lang="ja-JP" altLang="en-US" sz="1500" dirty="0"/>
              <a:t>　４</a:t>
            </a:r>
            <a:r>
              <a:rPr lang="en-US" altLang="ja-JP" sz="1500" dirty="0"/>
              <a:t>. </a:t>
            </a:r>
            <a:r>
              <a:rPr lang="ja-JP" altLang="en-US" sz="1500"/>
              <a:t>播磨畦師</a:t>
            </a:r>
            <a:endParaRPr lang="en-US" altLang="ja-JP" sz="1500" dirty="0"/>
          </a:p>
          <a:p>
            <a:pPr algn="l"/>
            <a:endParaRPr lang="en-US" altLang="ja-JP" sz="1600" dirty="0"/>
          </a:p>
          <a:p>
            <a:pPr algn="l"/>
            <a:endParaRPr lang="en-US" altLang="ja-JP" sz="1600" dirty="0"/>
          </a:p>
        </p:txBody>
      </p:sp>
      <p:sp>
        <p:nvSpPr>
          <p:cNvPr id="5" name="サブタイトル 2">
            <a:extLst>
              <a:ext uri="{FF2B5EF4-FFF2-40B4-BE49-F238E27FC236}">
                <a16:creationId xmlns:a16="http://schemas.microsoft.com/office/drawing/2014/main" id="{C52C8115-E8F6-F04F-B003-72C399ACD0D6}"/>
              </a:ext>
            </a:extLst>
          </p:cNvPr>
          <p:cNvSpPr txBox="1">
            <a:spLocks/>
          </p:cNvSpPr>
          <p:nvPr/>
        </p:nvSpPr>
        <p:spPr>
          <a:xfrm>
            <a:off x="275966" y="4551304"/>
            <a:ext cx="4302222" cy="2174208"/>
          </a:xfrm>
          <a:prstGeom prst="rect">
            <a:avLst/>
          </a:prstGeom>
        </p:spPr>
        <p:txBody>
          <a:bodyPr vert="horz" lIns="91440" tIns="45720" rIns="91440" bIns="45720" rtlCol="0">
            <a:normAutofit/>
          </a:bodyPr>
          <a:lstStyle>
            <a:lvl1pPr marL="0" indent="0" algn="ctr" defTabSz="514350" rtl="0" eaLnBrk="1" latinLnBrk="0" hangingPunct="1">
              <a:lnSpc>
                <a:spcPct val="90000"/>
              </a:lnSpc>
              <a:spcBef>
                <a:spcPts val="563"/>
              </a:spcBef>
              <a:buFont typeface="Arial" panose="020B0604020202020204" pitchFamily="34" charset="0"/>
              <a:buNone/>
              <a:defRPr kumimoji="1"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kumimoji="1"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kumimoji="1"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9pPr>
          </a:lstStyle>
          <a:p>
            <a:pPr algn="l"/>
            <a:endParaRPr lang="en-US" altLang="ja-JP" sz="1600" dirty="0"/>
          </a:p>
          <a:p>
            <a:pPr algn="l"/>
            <a:r>
              <a:rPr lang="ja-JP" altLang="en-US" sz="1500" dirty="0"/>
              <a:t>〇第二部（</a:t>
            </a:r>
            <a:r>
              <a:rPr lang="en-US" altLang="ja-JP" sz="1500" dirty="0">
                <a:latin typeface="+mn-ea"/>
              </a:rPr>
              <a:t>13:50</a:t>
            </a:r>
            <a:r>
              <a:rPr lang="ja-JP" altLang="en-US" sz="1500" dirty="0">
                <a:latin typeface="+mn-ea"/>
              </a:rPr>
              <a:t>～</a:t>
            </a:r>
            <a:r>
              <a:rPr lang="en-US" altLang="ja-JP" sz="1500" dirty="0">
                <a:latin typeface="+mn-ea"/>
              </a:rPr>
              <a:t>16:00</a:t>
            </a:r>
            <a:r>
              <a:rPr lang="ja-JP" altLang="en-US" sz="1500" dirty="0"/>
              <a:t>）　意見交換会</a:t>
            </a:r>
            <a:endParaRPr lang="en-US" altLang="ja-JP" sz="1500" dirty="0"/>
          </a:p>
          <a:p>
            <a:pPr algn="l"/>
            <a:r>
              <a:rPr lang="ja-JP" altLang="en-US" sz="1500" dirty="0"/>
              <a:t>　テーマ「未来へつなぐ～地域の元気づくり」</a:t>
            </a:r>
            <a:endParaRPr lang="en-US" altLang="ja-JP" sz="1500" dirty="0"/>
          </a:p>
          <a:p>
            <a:pPr algn="l"/>
            <a:r>
              <a:rPr lang="ja-JP" altLang="en-US" sz="1500" dirty="0"/>
              <a:t>　コーディネーター</a:t>
            </a:r>
            <a:endParaRPr lang="en-US" altLang="ja-JP" sz="1500" dirty="0"/>
          </a:p>
          <a:p>
            <a:pPr algn="l"/>
            <a:r>
              <a:rPr lang="ja-JP" altLang="en-US" sz="1500" dirty="0"/>
              <a:t>　　</a:t>
            </a:r>
            <a:r>
              <a:rPr lang="en-US" altLang="ja-JP" sz="1500" dirty="0">
                <a:latin typeface="+mn-ea"/>
              </a:rPr>
              <a:t>NPO</a:t>
            </a:r>
            <a:r>
              <a:rPr lang="ja-JP" altLang="en-US" sz="1500" dirty="0"/>
              <a:t>法人シミンズシーズ</a:t>
            </a:r>
            <a:endParaRPr lang="en-US" altLang="ja-JP" sz="1500" dirty="0"/>
          </a:p>
          <a:p>
            <a:pPr algn="l"/>
            <a:r>
              <a:rPr lang="ja-JP" altLang="en-US" sz="1500" dirty="0"/>
              <a:t>　　　サブマネージャー</a:t>
            </a:r>
            <a:endParaRPr lang="en-US" altLang="ja-JP" sz="1500" dirty="0"/>
          </a:p>
          <a:p>
            <a:pPr algn="l"/>
            <a:r>
              <a:rPr lang="ja-JP" altLang="en-US" sz="1500" dirty="0"/>
              <a:t>　　　　小笹 雄一郎 氏</a:t>
            </a:r>
            <a:endParaRPr lang="en-US" altLang="ja-JP" sz="1500" dirty="0"/>
          </a:p>
          <a:p>
            <a:pPr algn="l"/>
            <a:endParaRPr lang="en-US" altLang="ja-JP" sz="1600" dirty="0"/>
          </a:p>
        </p:txBody>
      </p:sp>
      <p:cxnSp>
        <p:nvCxnSpPr>
          <p:cNvPr id="8" name="直線コネクタ 7">
            <a:extLst>
              <a:ext uri="{FF2B5EF4-FFF2-40B4-BE49-F238E27FC236}">
                <a16:creationId xmlns:a16="http://schemas.microsoft.com/office/drawing/2014/main" id="{9A819220-4CE7-038B-AD36-64259592BDF9}"/>
              </a:ext>
            </a:extLst>
          </p:cNvPr>
          <p:cNvCxnSpPr>
            <a:cxnSpLocks/>
          </p:cNvCxnSpPr>
          <p:nvPr/>
        </p:nvCxnSpPr>
        <p:spPr>
          <a:xfrm>
            <a:off x="311673" y="4804113"/>
            <a:ext cx="3679080" cy="0"/>
          </a:xfrm>
          <a:prstGeom prst="line">
            <a:avLst/>
          </a:prstGeom>
          <a:ln cmpd="dbl">
            <a:solidFill>
              <a:schemeClr val="accent1">
                <a:lumMod val="50000"/>
              </a:schemeClr>
            </a:solidFill>
            <a:prstDash val="lgDashDot"/>
          </a:ln>
        </p:spPr>
        <p:style>
          <a:lnRef idx="2">
            <a:schemeClr val="accent1"/>
          </a:lnRef>
          <a:fillRef idx="0">
            <a:schemeClr val="accent1"/>
          </a:fillRef>
          <a:effectRef idx="1">
            <a:schemeClr val="accent1"/>
          </a:effectRef>
          <a:fontRef idx="minor">
            <a:schemeClr val="tx1"/>
          </a:fontRef>
        </p:style>
      </p:cxnSp>
      <p:sp>
        <p:nvSpPr>
          <p:cNvPr id="10" name="スクロール: 横 9">
            <a:extLst>
              <a:ext uri="{FF2B5EF4-FFF2-40B4-BE49-F238E27FC236}">
                <a16:creationId xmlns:a16="http://schemas.microsoft.com/office/drawing/2014/main" id="{C85FB5B2-80BE-26AD-7447-3FD754D0B40C}"/>
              </a:ext>
            </a:extLst>
          </p:cNvPr>
          <p:cNvSpPr/>
          <p:nvPr/>
        </p:nvSpPr>
        <p:spPr>
          <a:xfrm>
            <a:off x="178147" y="2471493"/>
            <a:ext cx="1759786" cy="724025"/>
          </a:xfrm>
          <a:prstGeom prst="horizontalScroll">
            <a:avLst>
              <a:gd name="adj" fmla="val 25000"/>
            </a:avLst>
          </a:prstGeom>
          <a:solidFill>
            <a:schemeClr val="accent2">
              <a:lumMod val="40000"/>
              <a:lumOff val="60000"/>
            </a:schemeClr>
          </a:solidFill>
          <a:ln>
            <a:solidFill>
              <a:srgbClr val="0070C0"/>
            </a:solidFill>
          </a:ln>
          <a:effectLst>
            <a:outerShdw blurRad="50800" dist="50800" dir="5400000" algn="ctr" rotWithShape="0">
              <a:schemeClr val="bg1"/>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プログラム</a:t>
            </a:r>
          </a:p>
        </p:txBody>
      </p:sp>
      <p:sp>
        <p:nvSpPr>
          <p:cNvPr id="22" name="サブタイトル 2">
            <a:extLst>
              <a:ext uri="{FF2B5EF4-FFF2-40B4-BE49-F238E27FC236}">
                <a16:creationId xmlns:a16="http://schemas.microsoft.com/office/drawing/2014/main" id="{EAF77E4D-1298-0C83-492F-5485FA82848E}"/>
              </a:ext>
            </a:extLst>
          </p:cNvPr>
          <p:cNvSpPr txBox="1">
            <a:spLocks/>
          </p:cNvSpPr>
          <p:nvPr/>
        </p:nvSpPr>
        <p:spPr>
          <a:xfrm>
            <a:off x="-72157" y="7300294"/>
            <a:ext cx="6144291" cy="1842397"/>
          </a:xfrm>
          <a:prstGeom prst="rect">
            <a:avLst/>
          </a:prstGeom>
        </p:spPr>
        <p:txBody>
          <a:bodyPr vert="horz" lIns="91440" tIns="45720" rIns="91440" bIns="45720" rtlCol="0">
            <a:normAutofit/>
          </a:bodyPr>
          <a:lstStyle>
            <a:lvl1pPr marL="0" indent="0" algn="ctr" defTabSz="514350" rtl="0" eaLnBrk="1" latinLnBrk="0" hangingPunct="1">
              <a:lnSpc>
                <a:spcPct val="90000"/>
              </a:lnSpc>
              <a:spcBef>
                <a:spcPts val="563"/>
              </a:spcBef>
              <a:buFont typeface="Arial" panose="020B0604020202020204" pitchFamily="34" charset="0"/>
              <a:buNone/>
              <a:defRPr kumimoji="1"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kumimoji="1"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kumimoji="1"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9pPr>
          </a:lstStyle>
          <a:p>
            <a:pPr algn="l"/>
            <a:endParaRPr lang="en-US" altLang="ja-JP" sz="1600" dirty="0"/>
          </a:p>
          <a:p>
            <a:pPr algn="l"/>
            <a:endParaRPr lang="en-US" altLang="ja-JP" sz="1600" dirty="0"/>
          </a:p>
        </p:txBody>
      </p:sp>
      <p:pic>
        <p:nvPicPr>
          <p:cNvPr id="1026" name="Picture 2" descr="山のイラスト">
            <a:extLst>
              <a:ext uri="{FF2B5EF4-FFF2-40B4-BE49-F238E27FC236}">
                <a16:creationId xmlns:a16="http://schemas.microsoft.com/office/drawing/2014/main" id="{8C744C45-4070-A1E0-CE35-977474F98FD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48475" y="2448333"/>
            <a:ext cx="690056" cy="71168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池のイラスト">
            <a:extLst>
              <a:ext uri="{FF2B5EF4-FFF2-40B4-BE49-F238E27FC236}">
                <a16:creationId xmlns:a16="http://schemas.microsoft.com/office/drawing/2014/main" id="{C7EC1A70-6BF5-A2C7-3774-211D447761E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68259" y="4194817"/>
            <a:ext cx="819963" cy="75436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工場のベルトコンベアのイラスト">
            <a:extLst>
              <a:ext uri="{FF2B5EF4-FFF2-40B4-BE49-F238E27FC236}">
                <a16:creationId xmlns:a16="http://schemas.microsoft.com/office/drawing/2014/main" id="{0207488D-0CFE-EFBA-F2BF-C623A60F3A1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10926" y="3729757"/>
            <a:ext cx="1020105" cy="95963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集合している人たちのイラスト">
            <a:extLst>
              <a:ext uri="{FF2B5EF4-FFF2-40B4-BE49-F238E27FC236}">
                <a16:creationId xmlns:a16="http://schemas.microsoft.com/office/drawing/2014/main" id="{F2814108-DD02-CDDA-2447-7B3273C2D60B}"/>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860069" y="3133677"/>
            <a:ext cx="1203449" cy="1047000"/>
          </a:xfrm>
          <a:prstGeom prst="rect">
            <a:avLst/>
          </a:prstGeom>
          <a:noFill/>
          <a:extLst>
            <a:ext uri="{909E8E84-426E-40DD-AFC4-6F175D3DCCD1}">
              <a14:hiddenFill xmlns:a14="http://schemas.microsoft.com/office/drawing/2010/main">
                <a:solidFill>
                  <a:srgbClr val="FFFFFF"/>
                </a:solidFill>
              </a14:hiddenFill>
            </a:ext>
          </a:extLst>
        </p:spPr>
      </p:pic>
      <p:pic>
        <p:nvPicPr>
          <p:cNvPr id="6" name="図 5">
            <a:extLst>
              <a:ext uri="{FF2B5EF4-FFF2-40B4-BE49-F238E27FC236}">
                <a16:creationId xmlns:a16="http://schemas.microsoft.com/office/drawing/2014/main" id="{13DC0A30-0A89-59EF-456D-2156B40B322E}"/>
              </a:ext>
            </a:extLst>
          </p:cNvPr>
          <p:cNvPicPr>
            <a:picLocks noChangeAspect="1"/>
          </p:cNvPicPr>
          <p:nvPr/>
        </p:nvPicPr>
        <p:blipFill>
          <a:blip r:embed="rId7"/>
          <a:stretch>
            <a:fillRect/>
          </a:stretch>
        </p:blipFill>
        <p:spPr>
          <a:xfrm>
            <a:off x="3004610" y="5475292"/>
            <a:ext cx="1133333" cy="1380952"/>
          </a:xfrm>
          <a:prstGeom prst="rect">
            <a:avLst/>
          </a:prstGeom>
        </p:spPr>
      </p:pic>
      <p:sp>
        <p:nvSpPr>
          <p:cNvPr id="9" name="サブタイトル 2">
            <a:extLst>
              <a:ext uri="{FF2B5EF4-FFF2-40B4-BE49-F238E27FC236}">
                <a16:creationId xmlns:a16="http://schemas.microsoft.com/office/drawing/2014/main" id="{C0E59CB5-C246-6FA9-7C6E-01A87809E43E}"/>
              </a:ext>
            </a:extLst>
          </p:cNvPr>
          <p:cNvSpPr txBox="1">
            <a:spLocks/>
          </p:cNvSpPr>
          <p:nvPr/>
        </p:nvSpPr>
        <p:spPr>
          <a:xfrm>
            <a:off x="635432" y="6877678"/>
            <a:ext cx="4629874" cy="785051"/>
          </a:xfrm>
          <a:prstGeom prst="rect">
            <a:avLst/>
          </a:prstGeom>
        </p:spPr>
        <p:txBody>
          <a:bodyPr vert="horz" lIns="91440" tIns="45720" rIns="91440" bIns="45720" rtlCol="0" anchor="t">
            <a:noAutofit/>
          </a:bodyPr>
          <a:lstStyle>
            <a:lvl1pPr marL="0" indent="0" algn="r" defTabSz="342900" rtl="0" eaLnBrk="1" latinLnBrk="0" hangingPunct="1">
              <a:spcBef>
                <a:spcPts val="750"/>
              </a:spcBef>
              <a:spcAft>
                <a:spcPts val="0"/>
              </a:spcAft>
              <a:buClr>
                <a:schemeClr val="accent1"/>
              </a:buClr>
              <a:buSzPct val="80000"/>
              <a:buFont typeface="Wingdings 3" charset="2"/>
              <a:buNone/>
              <a:defRPr kumimoji="1" sz="1350" kern="1200">
                <a:solidFill>
                  <a:schemeClr val="tx1">
                    <a:lumMod val="50000"/>
                    <a:lumOff val="50000"/>
                  </a:schemeClr>
                </a:solidFill>
                <a:latin typeface="+mn-lt"/>
                <a:ea typeface="+mn-ea"/>
                <a:cs typeface="+mn-cs"/>
              </a:defRPr>
            </a:lvl1pPr>
            <a:lvl2pPr marL="342900" indent="0" algn="ctr" defTabSz="342900" rtl="0" eaLnBrk="1" latinLnBrk="0" hangingPunct="1">
              <a:spcBef>
                <a:spcPts val="75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2pPr>
            <a:lvl3pPr marL="685800" indent="0" algn="ctr" defTabSz="342900" rtl="0" eaLnBrk="1" latinLnBrk="0" hangingPunct="1">
              <a:spcBef>
                <a:spcPts val="750"/>
              </a:spcBef>
              <a:spcAft>
                <a:spcPts val="0"/>
              </a:spcAft>
              <a:buClr>
                <a:schemeClr val="accent1"/>
              </a:buClr>
              <a:buSzPct val="80000"/>
              <a:buFont typeface="Wingdings 3" charset="2"/>
              <a:buNone/>
              <a:defRPr kumimoji="1" sz="1050" kern="1200">
                <a:solidFill>
                  <a:schemeClr val="tx1">
                    <a:tint val="75000"/>
                  </a:schemeClr>
                </a:solidFill>
                <a:latin typeface="+mn-lt"/>
                <a:ea typeface="+mn-ea"/>
                <a:cs typeface="+mn-cs"/>
              </a:defRPr>
            </a:lvl3pPr>
            <a:lvl4pPr marL="1028700" indent="0" algn="ctr" defTabSz="342900" rtl="0" eaLnBrk="1" latinLnBrk="0" hangingPunct="1">
              <a:spcBef>
                <a:spcPts val="750"/>
              </a:spcBef>
              <a:spcAft>
                <a:spcPts val="0"/>
              </a:spcAft>
              <a:buClr>
                <a:schemeClr val="accent1"/>
              </a:buClr>
              <a:buSzPct val="80000"/>
              <a:buFont typeface="Wingdings 3" charset="2"/>
              <a:buNone/>
              <a:defRPr kumimoji="1" sz="900" kern="1200">
                <a:solidFill>
                  <a:schemeClr val="tx1">
                    <a:tint val="75000"/>
                  </a:schemeClr>
                </a:solidFill>
                <a:latin typeface="+mn-lt"/>
                <a:ea typeface="+mn-ea"/>
                <a:cs typeface="+mn-cs"/>
              </a:defRPr>
            </a:lvl4pPr>
            <a:lvl5pPr marL="1371600" indent="0" algn="ctr" defTabSz="342900" rtl="0" eaLnBrk="1" latinLnBrk="0" hangingPunct="1">
              <a:spcBef>
                <a:spcPts val="750"/>
              </a:spcBef>
              <a:spcAft>
                <a:spcPts val="0"/>
              </a:spcAft>
              <a:buClr>
                <a:schemeClr val="accent1"/>
              </a:buClr>
              <a:buSzPct val="80000"/>
              <a:buFont typeface="Wingdings 3" charset="2"/>
              <a:buNone/>
              <a:defRPr kumimoji="1" sz="900" kern="1200">
                <a:solidFill>
                  <a:schemeClr val="tx1">
                    <a:tint val="75000"/>
                  </a:schemeClr>
                </a:solidFill>
                <a:latin typeface="+mn-lt"/>
                <a:ea typeface="+mn-ea"/>
                <a:cs typeface="+mn-cs"/>
              </a:defRPr>
            </a:lvl5pPr>
            <a:lvl6pPr marL="1714500" indent="0" algn="ctr" defTabSz="342900" rtl="0" eaLnBrk="1" latinLnBrk="0" hangingPunct="1">
              <a:spcBef>
                <a:spcPts val="750"/>
              </a:spcBef>
              <a:spcAft>
                <a:spcPts val="0"/>
              </a:spcAft>
              <a:buClr>
                <a:schemeClr val="accent1"/>
              </a:buClr>
              <a:buSzPct val="80000"/>
              <a:buFont typeface="Wingdings 3" charset="2"/>
              <a:buNone/>
              <a:defRPr kumimoji="1" sz="900" kern="1200">
                <a:solidFill>
                  <a:schemeClr val="tx1">
                    <a:tint val="75000"/>
                  </a:schemeClr>
                </a:solidFill>
                <a:latin typeface="+mn-lt"/>
                <a:ea typeface="+mn-ea"/>
                <a:cs typeface="+mn-cs"/>
              </a:defRPr>
            </a:lvl6pPr>
            <a:lvl7pPr marL="2057400" indent="0" algn="ctr" defTabSz="342900" rtl="0" eaLnBrk="1" latinLnBrk="0" hangingPunct="1">
              <a:spcBef>
                <a:spcPts val="750"/>
              </a:spcBef>
              <a:spcAft>
                <a:spcPts val="0"/>
              </a:spcAft>
              <a:buClr>
                <a:schemeClr val="accent1"/>
              </a:buClr>
              <a:buSzPct val="80000"/>
              <a:buFont typeface="Wingdings 3" charset="2"/>
              <a:buNone/>
              <a:defRPr kumimoji="1" sz="900" kern="1200">
                <a:solidFill>
                  <a:schemeClr val="tx1">
                    <a:tint val="75000"/>
                  </a:schemeClr>
                </a:solidFill>
                <a:latin typeface="+mn-lt"/>
                <a:ea typeface="+mn-ea"/>
                <a:cs typeface="+mn-cs"/>
              </a:defRPr>
            </a:lvl7pPr>
            <a:lvl8pPr marL="2400300" indent="0" algn="ctr" defTabSz="342900" rtl="0" eaLnBrk="1" latinLnBrk="0" hangingPunct="1">
              <a:spcBef>
                <a:spcPts val="750"/>
              </a:spcBef>
              <a:spcAft>
                <a:spcPts val="0"/>
              </a:spcAft>
              <a:buClr>
                <a:schemeClr val="accent1"/>
              </a:buClr>
              <a:buSzPct val="80000"/>
              <a:buFont typeface="Wingdings 3" charset="2"/>
              <a:buNone/>
              <a:defRPr kumimoji="1" sz="900" kern="1200">
                <a:solidFill>
                  <a:schemeClr val="tx1">
                    <a:tint val="75000"/>
                  </a:schemeClr>
                </a:solidFill>
                <a:latin typeface="+mn-lt"/>
                <a:ea typeface="+mn-ea"/>
                <a:cs typeface="+mn-cs"/>
              </a:defRPr>
            </a:lvl8pPr>
            <a:lvl9pPr marL="2743200" indent="0" algn="ctr" defTabSz="342900" rtl="0" eaLnBrk="1" latinLnBrk="0" hangingPunct="1">
              <a:spcBef>
                <a:spcPts val="750"/>
              </a:spcBef>
              <a:spcAft>
                <a:spcPts val="0"/>
              </a:spcAft>
              <a:buClr>
                <a:schemeClr val="accent1"/>
              </a:buClr>
              <a:buSzPct val="80000"/>
              <a:buFont typeface="Wingdings 3" charset="2"/>
              <a:buNone/>
              <a:defRPr kumimoji="1" sz="900" kern="1200">
                <a:solidFill>
                  <a:schemeClr val="tx1">
                    <a:tint val="75000"/>
                  </a:schemeClr>
                </a:solidFill>
                <a:latin typeface="+mn-lt"/>
                <a:ea typeface="+mn-ea"/>
                <a:cs typeface="+mn-cs"/>
              </a:defRPr>
            </a:lvl9pPr>
          </a:lstStyle>
          <a:p>
            <a:pPr algn="l"/>
            <a:r>
              <a:rPr lang="en-US" altLang="ja-JP" sz="1000" dirty="0">
                <a:solidFill>
                  <a:schemeClr val="tx1"/>
                </a:solidFill>
                <a:latin typeface="+mn-ea"/>
              </a:rPr>
              <a:t>2011</a:t>
            </a:r>
            <a:r>
              <a:rPr lang="ja-JP" altLang="en-US" sz="1000" dirty="0">
                <a:solidFill>
                  <a:schemeClr val="tx1"/>
                </a:solidFill>
                <a:latin typeface="+mn-ea"/>
              </a:rPr>
              <a:t>年より鹿児島県にて離島支援や商品開発事業に携わる。その後加古川へ移住し、</a:t>
            </a:r>
            <a:r>
              <a:rPr lang="en-US" altLang="ja-JP" sz="1000" dirty="0">
                <a:solidFill>
                  <a:schemeClr val="tx1"/>
                </a:solidFill>
                <a:latin typeface="+mn-ea"/>
              </a:rPr>
              <a:t>2019</a:t>
            </a:r>
            <a:r>
              <a:rPr lang="ja-JP" altLang="en-US" sz="1000" dirty="0">
                <a:solidFill>
                  <a:schemeClr val="tx1"/>
                </a:solidFill>
                <a:latin typeface="+mn-ea"/>
              </a:rPr>
              <a:t>年より人と人をつなげ主体的に活動できる市民社会を目指す現法人に参画。３世代３世帯暮らし２児の父。</a:t>
            </a:r>
          </a:p>
        </p:txBody>
      </p:sp>
      <p:pic>
        <p:nvPicPr>
          <p:cNvPr id="12" name="図 11">
            <a:extLst>
              <a:ext uri="{FF2B5EF4-FFF2-40B4-BE49-F238E27FC236}">
                <a16:creationId xmlns:a16="http://schemas.microsoft.com/office/drawing/2014/main" id="{4903884E-518C-A3B3-6912-5A08F3973621}"/>
              </a:ext>
            </a:extLst>
          </p:cNvPr>
          <p:cNvPicPr>
            <a:picLocks noChangeAspect="1"/>
          </p:cNvPicPr>
          <p:nvPr/>
        </p:nvPicPr>
        <p:blipFill>
          <a:blip r:embed="rId8"/>
          <a:stretch>
            <a:fillRect/>
          </a:stretch>
        </p:blipFill>
        <p:spPr>
          <a:xfrm>
            <a:off x="5503702" y="7711799"/>
            <a:ext cx="1391230" cy="1391230"/>
          </a:xfrm>
          <a:prstGeom prst="rect">
            <a:avLst/>
          </a:prstGeom>
        </p:spPr>
      </p:pic>
    </p:spTree>
    <p:extLst>
      <p:ext uri="{BB962C8B-B14F-4D97-AF65-F5344CB8AC3E}">
        <p14:creationId xmlns:p14="http://schemas.microsoft.com/office/powerpoint/2010/main" val="3908300074"/>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インセット">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a:bevelT w="101600" h="25400" prst="softRound"/>
            <a:contourClr>
              <a:schemeClr val="phClr">
                <a:shade val="30000"/>
              </a:schemeClr>
            </a:contourClr>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842</TotalTime>
  <Words>268</Words>
  <Application>Microsoft Office PowerPoint</Application>
  <PresentationFormat>画面に合わせる (4:3)</PresentationFormat>
  <Paragraphs>26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HGP創英角ﾎﾟｯﾌﾟ体</vt:lpstr>
      <vt:lpstr>Arial</vt:lpstr>
      <vt:lpstr>Trebuchet MS</vt:lpstr>
      <vt:lpstr>Wingdings 3</vt:lpstr>
      <vt:lpstr>ファセット</vt:lpstr>
      <vt:lpstr> 東播磨  ワクワクする未来づくりフォーラム</vt:lpstr>
    </vt:vector>
  </TitlesOfParts>
  <Company>兵庫県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佐治　香織</dc:creator>
  <cp:lastModifiedBy>佐治　香織</cp:lastModifiedBy>
  <cp:revision>21</cp:revision>
  <dcterms:created xsi:type="dcterms:W3CDTF">2025-09-10T05:11:41Z</dcterms:created>
  <dcterms:modified xsi:type="dcterms:W3CDTF">2025-10-07T23:25:00Z</dcterms:modified>
</cp:coreProperties>
</file>