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708" r:id="rId1"/>
  </p:sldMasterIdLst>
  <p:handoutMasterIdLst>
    <p:handoutMasterId r:id="rId23"/>
  </p:handoutMasterIdLst>
  <p:sldIdLst>
    <p:sldId id="262" r:id="rId2"/>
    <p:sldId id="256" r:id="rId3"/>
    <p:sldId id="259" r:id="rId4"/>
    <p:sldId id="280" r:id="rId5"/>
    <p:sldId id="258" r:id="rId6"/>
    <p:sldId id="263" r:id="rId7"/>
    <p:sldId id="264" r:id="rId8"/>
    <p:sldId id="265" r:id="rId9"/>
    <p:sldId id="275" r:id="rId10"/>
    <p:sldId id="281" r:id="rId11"/>
    <p:sldId id="282" r:id="rId12"/>
    <p:sldId id="266" r:id="rId13"/>
    <p:sldId id="267" r:id="rId14"/>
    <p:sldId id="272" r:id="rId15"/>
    <p:sldId id="273" r:id="rId16"/>
    <p:sldId id="278" r:id="rId17"/>
    <p:sldId id="274" r:id="rId18"/>
    <p:sldId id="268" r:id="rId19"/>
    <p:sldId id="284" r:id="rId20"/>
    <p:sldId id="285" r:id="rId21"/>
    <p:sldId id="277" r:id="rId22"/>
  </p:sldIdLst>
  <p:sldSz cx="9144000" cy="6858000" type="screen4x3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b9R74HkSqhreGYCGBKkhw==" hashData="8FY7Z+8oCXltGLHA0NZ+WIwughfQySh3EZXyd8HTgqvCQWUJTXwYHV652CxDo5cgFCyyDMQ92kUKuRvCRYIJp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36F"/>
    <a:srgbClr val="68A141"/>
    <a:srgbClr val="558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1.942%" autoAdjust="0"/>
    <p:restoredTop sz="94.66%"/>
  </p:normalViewPr>
  <p:slideViewPr>
    <p:cSldViewPr snapToGrid="0">
      <p:cViewPr varScale="1">
        <p:scale>
          <a:sx n="60" d="100"/>
          <a:sy n="60" d="100"/>
        </p:scale>
        <p:origin x="11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slide" Target="slides/slide17.xml"/><Relationship Id="rId26" Type="http://purl.oclc.org/ooxml/officeDocument/relationships/theme" Target="theme/theme1.xml"/><Relationship Id="rId3" Type="http://purl.oclc.org/ooxml/officeDocument/relationships/slide" Target="slides/slide2.xml"/><Relationship Id="rId21" Type="http://purl.oclc.org/ooxml/officeDocument/relationships/slide" Target="slides/slide20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slide" Target="slides/slide16.xml"/><Relationship Id="rId25" Type="http://purl.oclc.org/ooxml/officeDocument/relationships/viewProps" Target="viewProps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slide" Target="slides/slide19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24" Type="http://purl.oclc.org/ooxml/officeDocument/relationships/presProps" Target="presProps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purl.oclc.org/ooxml/officeDocument/relationships/handoutMaster" Target="handoutMasters/handoutMaster1.xml"/><Relationship Id="rId10" Type="http://purl.oclc.org/ooxml/officeDocument/relationships/slide" Target="slides/slide9.xml"/><Relationship Id="rId19" Type="http://purl.oclc.org/ooxml/officeDocument/relationships/slide" Target="slides/slide18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slide" Target="slides/slide21.xml"/><Relationship Id="rId27" Type="http://purl.oclc.org/ooxml/officeDocument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815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797245" y="0"/>
            <a:ext cx="4434999" cy="355815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r">
              <a:defRPr sz="1200"/>
            </a:lvl1pPr>
          </a:lstStyle>
          <a:p>
            <a:fld id="{632E9DBB-2D3F-45E6-B66C-6BD379705134}" type="datetimeFigureOut">
              <a:rPr kumimoji="1" lang="ja-JP" altLang="en-US" smtClean="0"/>
              <a:t>2020/10/26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743486"/>
            <a:ext cx="4434999" cy="355815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797245" y="6743486"/>
            <a:ext cx="4434999" cy="355815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r">
              <a:defRPr sz="1200"/>
            </a:lvl1pPr>
          </a:lstStyle>
          <a:p>
            <a:fld id="{A22F8715-BD40-4CC3-8A25-B45C47C38E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209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26B1-07B2-4C5E-B049-29BBA3A12A07}" type="datetimeFigureOut">
              <a:rPr kumimoji="1" lang="ja-JP" altLang="en-US" smtClean="0"/>
              <a:t>2020/10/26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E8F3-8B06-4137-ACAB-85044C662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30161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26B1-07B2-4C5E-B049-29BBA3A12A07}" type="datetimeFigureOut">
              <a:rPr kumimoji="1" lang="ja-JP" altLang="en-US" smtClean="0"/>
              <a:t>2020/10/26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E8F3-8B06-4137-ACAB-85044C662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393912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26B1-07B2-4C5E-B049-29BBA3A12A07}" type="datetimeFigureOut">
              <a:rPr kumimoji="1" lang="ja-JP" altLang="en-US" smtClean="0"/>
              <a:t>2020/10/26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E8F3-8B06-4137-ACAB-85044C662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158452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26B1-07B2-4C5E-B049-29BBA3A12A07}" type="datetimeFigureOut">
              <a:rPr kumimoji="1" lang="ja-JP" altLang="en-US" smtClean="0"/>
              <a:t>2020/10/26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E8F3-8B06-4137-ACAB-85044C662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789401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26B1-07B2-4C5E-B049-29BBA3A12A07}" type="datetimeFigureOut">
              <a:rPr kumimoji="1" lang="ja-JP" altLang="en-US" smtClean="0"/>
              <a:t>2020/10/26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E8F3-8B06-4137-ACAB-85044C662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248288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26B1-07B2-4C5E-B049-29BBA3A12A07}" type="datetimeFigureOut">
              <a:rPr kumimoji="1" lang="ja-JP" altLang="en-US" smtClean="0"/>
              <a:t>2020/10/26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E8F3-8B06-4137-ACAB-85044C662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516731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26B1-07B2-4C5E-B049-29BBA3A12A07}" type="datetimeFigureOut">
              <a:rPr kumimoji="1" lang="ja-JP" altLang="en-US" smtClean="0"/>
              <a:t>2020/10/26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E8F3-8B06-4137-ACAB-85044C662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148535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26B1-07B2-4C5E-B049-29BBA3A12A07}" type="datetimeFigureOut">
              <a:rPr kumimoji="1" lang="ja-JP" altLang="en-US" smtClean="0"/>
              <a:t>2020/10/26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E8F3-8B06-4137-ACAB-85044C662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473049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26B1-07B2-4C5E-B049-29BBA3A12A07}" type="datetimeFigureOut">
              <a:rPr kumimoji="1" lang="ja-JP" altLang="en-US" smtClean="0"/>
              <a:t>2020/10/26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E8F3-8B06-4137-ACAB-85044C662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766044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26B1-07B2-4C5E-B049-29BBA3A12A07}" type="datetimeFigureOut">
              <a:rPr kumimoji="1" lang="ja-JP" altLang="en-US" smtClean="0"/>
              <a:t>2020/10/26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E8F3-8B06-4137-ACAB-85044C662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960668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26B1-07B2-4C5E-B049-29BBA3A12A07}" type="datetimeFigureOut">
              <a:rPr kumimoji="1" lang="ja-JP" altLang="en-US" smtClean="0"/>
              <a:t>2020/10/26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E8F3-8B06-4137-ACAB-85044C662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43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accent4">
            <a:alpha val="46%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540D26B1-07B2-4C5E-B049-29BBA3A12A07}" type="datetimeFigureOut">
              <a:rPr kumimoji="1" lang="ja-JP" altLang="en-US" smtClean="0"/>
              <a:t>2020/10/26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A859E8F3-8B06-4137-ACAB-85044C662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40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image" Target="../media/image1.jpeg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13.png"/><Relationship Id="rId2" Type="http://purl.oclc.org/ooxml/officeDocument/relationships/image" Target="../media/image10.jpeg"/><Relationship Id="rId1" Type="http://purl.oclc.org/ooxml/officeDocument/relationships/slideLayout" Target="../slideLayouts/slideLayout1.xml"/><Relationship Id="rId5" Type="http://purl.oclc.org/ooxml/officeDocument/relationships/image" Target="../media/image15.jpeg"/><Relationship Id="rId4" Type="http://purl.oclc.org/ooxml/officeDocument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purl.oclc.org/ooxml/officeDocument/relationships/image" Target="../media/image17.jpeg"/><Relationship Id="rId2" Type="http://purl.oclc.org/ooxml/officeDocument/relationships/image" Target="../media/image16.emf"/><Relationship Id="rId1" Type="http://purl.oclc.org/ooxml/officeDocument/relationships/slideLayout" Target="../slideLayouts/slideLayout1.xml"/><Relationship Id="rId5" Type="http://purl.oclc.org/ooxml/officeDocument/relationships/image" Target="../media/image19.jpeg"/><Relationship Id="rId4" Type="http://purl.oclc.org/ooxml/officeDocument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image" Target="../media/image21.jpeg"/><Relationship Id="rId2" Type="http://purl.oclc.org/ooxml/officeDocument/relationships/image" Target="../media/image20.jpeg"/><Relationship Id="rId1" Type="http://purl.oclc.org/ooxml/officeDocument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purl.oclc.org/ooxml/officeDocument/relationships/image" Target="../media/image22.png"/><Relationship Id="rId1" Type="http://purl.oclc.org/ooxml/officeDocument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purl.oclc.org/ooxml/officeDocument/relationships/image" Target="../media/image24.jpeg"/><Relationship Id="rId2" Type="http://purl.oclc.org/ooxml/officeDocument/relationships/image" Target="../media/image23.jpeg"/><Relationship Id="rId1" Type="http://purl.oclc.org/ooxml/officeDocument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purl.oclc.org/ooxml/officeDocument/relationships/image" Target="../media/image25.jpg"/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3.jpeg"/><Relationship Id="rId2" Type="http://purl.oclc.org/ooxml/officeDocument/relationships/image" Target="../media/image2.jpeg"/><Relationship Id="rId1" Type="http://purl.oclc.org/ooxml/officeDocument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image" Target="../media/image5.png"/><Relationship Id="rId2" Type="http://purl.oclc.org/ooxml/officeDocument/relationships/image" Target="../media/image4.jpeg"/><Relationship Id="rId1" Type="http://purl.oclc.org/ooxml/officeDocument/relationships/slideLayout" Target="../slideLayouts/slideLayout1.xml"/><Relationship Id="rId4" Type="http://purl.oclc.org/ooxml/officeDocument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8.jpeg"/><Relationship Id="rId2" Type="http://purl.oclc.org/ooxml/officeDocument/relationships/image" Target="../media/image7.jpeg"/><Relationship Id="rId1" Type="http://purl.oclc.org/ooxml/officeDocument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10.jpeg"/><Relationship Id="rId2" Type="http://purl.oclc.org/ooxml/officeDocument/relationships/image" Target="../media/image9.jpg"/><Relationship Id="rId1" Type="http://purl.oclc.org/ooxml/officeDocument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12.jpeg"/><Relationship Id="rId2" Type="http://purl.oclc.org/ooxml/officeDocument/relationships/image" Target="../media/image11.jpeg"/><Relationship Id="rId1" Type="http://purl.oclc.org/ooxml/officeDocument/relationships/slideLayout" Target="../slideLayouts/slideLayout1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C706D7-3187-435B-898B-9CA808D1F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081283"/>
            <a:ext cx="9143999" cy="2137755"/>
          </a:xfrm>
        </p:spPr>
        <p:txBody>
          <a:bodyPr anchor="ctr">
            <a:normAutofit/>
          </a:bodyPr>
          <a:lstStyle/>
          <a:p>
            <a:r>
              <a:rPr lang="ja-JP" altLang="en-US" sz="7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クイズ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41D2802-5B6B-435D-89A9-12C33841DEF5}"/>
              </a:ext>
            </a:extLst>
          </p:cNvPr>
          <p:cNvGrpSpPr/>
          <p:nvPr/>
        </p:nvGrpSpPr>
        <p:grpSpPr>
          <a:xfrm>
            <a:off x="537951" y="4646316"/>
            <a:ext cx="4724401" cy="1374238"/>
            <a:chOff x="4419598" y="5076558"/>
            <a:chExt cx="4724401" cy="1374238"/>
          </a:xfrm>
        </p:grpSpPr>
        <p:sp>
          <p:nvSpPr>
            <p:cNvPr id="3" name="吹き出し: 角を丸めた四角形 2">
              <a:extLst>
                <a:ext uri="{FF2B5EF4-FFF2-40B4-BE49-F238E27FC236}">
                  <a16:creationId xmlns:a16="http://schemas.microsoft.com/office/drawing/2014/main" id="{95D5109B-C1CE-453D-BC74-E7E899D8CBB2}"/>
                </a:ext>
              </a:extLst>
            </p:cNvPr>
            <p:cNvSpPr/>
            <p:nvPr/>
          </p:nvSpPr>
          <p:spPr>
            <a:xfrm>
              <a:off x="4452356" y="5076558"/>
              <a:ext cx="4541346" cy="1374238"/>
            </a:xfrm>
            <a:prstGeom prst="wedgeRoundRectCallout">
              <a:avLst>
                <a:gd name="adj1" fmla="val 62224"/>
                <a:gd name="adj2" fmla="val 13636"/>
                <a:gd name="adj3" fmla="val 16667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タイトル 1">
              <a:extLst>
                <a:ext uri="{FF2B5EF4-FFF2-40B4-BE49-F238E27FC236}">
                  <a16:creationId xmlns:a16="http://schemas.microsoft.com/office/drawing/2014/main" id="{2A2E3B87-2D06-4C6F-BBB6-8402AC65E6EC}"/>
                </a:ext>
              </a:extLst>
            </p:cNvPr>
            <p:cNvSpPr txBox="1">
              <a:spLocks/>
            </p:cNvSpPr>
            <p:nvPr/>
          </p:nvSpPr>
          <p:spPr>
            <a:xfrm>
              <a:off x="4419598" y="5411337"/>
              <a:ext cx="4724401" cy="9615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%"/>
                </a:lnSpc>
                <a:spcBef>
                  <a:spcPct val="0%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%"/>
                </a:lnSpc>
              </a:pPr>
              <a:r>
                <a:rPr lang="ja-JP" altLang="en-US" sz="4800" b="1" dirty="0">
                  <a:latin typeface="+mn-ea"/>
                  <a:ea typeface="+mn-ea"/>
                </a:rPr>
                <a:t>全部で</a:t>
              </a:r>
              <a:r>
                <a:rPr lang="en-US" altLang="ja-JP" sz="4800" b="1" dirty="0">
                  <a:latin typeface="+mn-ea"/>
                  <a:ea typeface="+mn-ea"/>
                </a:rPr>
                <a:t>3</a:t>
              </a:r>
              <a:r>
                <a:rPr lang="ja-JP" altLang="en-US" sz="4800" b="1" dirty="0">
                  <a:latin typeface="+mn-ea"/>
                  <a:ea typeface="+mn-ea"/>
                </a:rPr>
                <a:t>つ！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9E8EF8A-373B-4180-AE77-77B39AC87B8A}"/>
                </a:ext>
              </a:extLst>
            </p:cNvPr>
            <p:cNvSpPr txBox="1"/>
            <p:nvPr/>
          </p:nvSpPr>
          <p:spPr>
            <a:xfrm>
              <a:off x="5083270" y="5180504"/>
              <a:ext cx="1232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1" lang="ja-JP" altLang="en-US" sz="2400" b="1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ぜん ぶ</a:t>
              </a:r>
            </a:p>
          </p:txBody>
        </p:sp>
      </p:grpSp>
      <p:pic>
        <p:nvPicPr>
          <p:cNvPr id="7" name="図 6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1DCED5E7-D230-472D-83AD-13FF9CC2FF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.078%" t="11.51%" r="2.656%" b="56.194%"/>
          <a:stretch/>
        </p:blipFill>
        <p:spPr>
          <a:xfrm>
            <a:off x="6243849" y="3900964"/>
            <a:ext cx="2485813" cy="2546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正方形/長方形 3"/>
          <p:cNvSpPr/>
          <p:nvPr/>
        </p:nvSpPr>
        <p:spPr>
          <a:xfrm>
            <a:off x="700370" y="327782"/>
            <a:ext cx="4471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あわじ菜の花エコプロジェクト</a:t>
            </a:r>
            <a:endParaRPr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941036" y="1066943"/>
            <a:ext cx="7261924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dirty="0" smtClean="0">
                <a:ln w="25400">
                  <a:noFill/>
                </a:ln>
                <a:solidFill>
                  <a:srgbClr val="230E0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紙芝居</a:t>
            </a:r>
            <a:endParaRPr kumimoji="1" lang="en-US" altLang="ja-JP" sz="3200" dirty="0" smtClean="0">
              <a:ln w="25400">
                <a:noFill/>
              </a:ln>
              <a:solidFill>
                <a:srgbClr val="230E07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dirty="0">
              <a:ln w="25400">
                <a:noFill/>
              </a:ln>
              <a:solidFill>
                <a:srgbClr val="230E07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 smtClean="0">
                <a:ln w="25400">
                  <a:noFill/>
                </a:ln>
                <a:solidFill>
                  <a:srgbClr val="230E0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ようこそ</a:t>
            </a:r>
            <a:r>
              <a:rPr kumimoji="1" lang="ja-JP" altLang="en-US" sz="3600" dirty="0">
                <a:ln w="25400">
                  <a:noFill/>
                </a:ln>
                <a:solidFill>
                  <a:srgbClr val="230E0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　あわじ島　菜の花タウンへ</a:t>
            </a:r>
          </a:p>
        </p:txBody>
      </p:sp>
    </p:spTree>
    <p:extLst>
      <p:ext uri="{BB962C8B-B14F-4D97-AF65-F5344CB8AC3E}">
        <p14:creationId xmlns:p14="http://schemas.microsoft.com/office/powerpoint/2010/main" val="5766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矢印: 下 49">
            <a:extLst>
              <a:ext uri="{FF2B5EF4-FFF2-40B4-BE49-F238E27FC236}">
                <a16:creationId xmlns:a16="http://schemas.microsoft.com/office/drawing/2014/main" id="{013B2D26-7FA4-413A-B6B2-61AAF4293D4A}"/>
              </a:ext>
            </a:extLst>
          </p:cNvPr>
          <p:cNvSpPr/>
          <p:nvPr/>
        </p:nvSpPr>
        <p:spPr>
          <a:xfrm rot="19217907">
            <a:off x="5564834" y="3414047"/>
            <a:ext cx="642938" cy="8991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%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A1A8617-F97E-4A64-A51B-42D77B4E44B7}"/>
              </a:ext>
            </a:extLst>
          </p:cNvPr>
          <p:cNvGrpSpPr/>
          <p:nvPr/>
        </p:nvGrpSpPr>
        <p:grpSpPr>
          <a:xfrm>
            <a:off x="4815489" y="229544"/>
            <a:ext cx="1081675" cy="703474"/>
            <a:chOff x="3993695" y="783400"/>
            <a:chExt cx="1132300" cy="824262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8C259EF-5DA2-4444-B88B-27BB2D6DA4A9}"/>
                </a:ext>
              </a:extLst>
            </p:cNvPr>
            <p:cNvSpPr/>
            <p:nvPr/>
          </p:nvSpPr>
          <p:spPr>
            <a:xfrm>
              <a:off x="3993695" y="783400"/>
              <a:ext cx="1132300" cy="82426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8DC92B3-A530-47D6-9DC0-19DE2503E623}"/>
                </a:ext>
              </a:extLst>
            </p:cNvPr>
            <p:cNvSpPr txBox="1"/>
            <p:nvPr/>
          </p:nvSpPr>
          <p:spPr>
            <a:xfrm>
              <a:off x="4018002" y="1019354"/>
              <a:ext cx="1044253" cy="584775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sz="3200" b="1" dirty="0"/>
                <a:t>機械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03C672E3-ED3E-41E4-9C9F-AB6FB26F217A}"/>
                </a:ext>
              </a:extLst>
            </p:cNvPr>
            <p:cNvSpPr txBox="1"/>
            <p:nvPr/>
          </p:nvSpPr>
          <p:spPr>
            <a:xfrm>
              <a:off x="4084321" y="783400"/>
              <a:ext cx="911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/>
                <a:t>きかい</a:t>
              </a:r>
            </a:p>
          </p:txBody>
        </p:sp>
      </p:grpSp>
      <p:sp>
        <p:nvSpPr>
          <p:cNvPr id="47" name="矢印: 左 46">
            <a:extLst>
              <a:ext uri="{FF2B5EF4-FFF2-40B4-BE49-F238E27FC236}">
                <a16:creationId xmlns:a16="http://schemas.microsoft.com/office/drawing/2014/main" id="{E1F4BD66-864E-4CCF-BBD5-161BEDAF3D6F}"/>
              </a:ext>
            </a:extLst>
          </p:cNvPr>
          <p:cNvSpPr/>
          <p:nvPr/>
        </p:nvSpPr>
        <p:spPr>
          <a:xfrm rot="10800000">
            <a:off x="2690722" y="1750291"/>
            <a:ext cx="746406" cy="797226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%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4456D8F-38B7-4E4D-ABE1-2AC9F2E08EAB}"/>
              </a:ext>
            </a:extLst>
          </p:cNvPr>
          <p:cNvGrpSpPr/>
          <p:nvPr/>
        </p:nvGrpSpPr>
        <p:grpSpPr>
          <a:xfrm>
            <a:off x="572827" y="468923"/>
            <a:ext cx="1933728" cy="772251"/>
            <a:chOff x="572827" y="468923"/>
            <a:chExt cx="1933728" cy="772251"/>
          </a:xfrm>
        </p:grpSpPr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3EB43A17-E2AA-403B-8A5B-F187B943BF0A}"/>
                </a:ext>
              </a:extLst>
            </p:cNvPr>
            <p:cNvSpPr/>
            <p:nvPr/>
          </p:nvSpPr>
          <p:spPr>
            <a:xfrm>
              <a:off x="572827" y="471247"/>
              <a:ext cx="1853096" cy="769927"/>
            </a:xfrm>
            <a:prstGeom prst="rect">
              <a:avLst/>
            </a:prstGeom>
            <a:ln w="28575">
              <a:solidFill>
                <a:schemeClr val="accent2">
                  <a:lumMod val="50%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6638A9D3-7041-4954-86E1-69C804E681F1}"/>
                </a:ext>
              </a:extLst>
            </p:cNvPr>
            <p:cNvSpPr txBox="1"/>
            <p:nvPr/>
          </p:nvSpPr>
          <p:spPr>
            <a:xfrm>
              <a:off x="617174" y="737418"/>
              <a:ext cx="173326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latin typeface="+mn-ea"/>
                </a:rPr>
                <a:t>菜の花の種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BCD2E95E-86F1-47A4-A3FE-2DA0B18E9430}"/>
                </a:ext>
              </a:extLst>
            </p:cNvPr>
            <p:cNvSpPr txBox="1"/>
            <p:nvPr/>
          </p:nvSpPr>
          <p:spPr>
            <a:xfrm>
              <a:off x="680315" y="468923"/>
              <a:ext cx="1826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/>
                <a:t>な    はな   たね　</a:t>
              </a:r>
            </a:p>
          </p:txBody>
        </p:sp>
      </p:grp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34518DE-528D-483E-9C8B-E892F21E5C20}"/>
              </a:ext>
            </a:extLst>
          </p:cNvPr>
          <p:cNvSpPr/>
          <p:nvPr/>
        </p:nvSpPr>
        <p:spPr>
          <a:xfrm>
            <a:off x="2094563" y="3610686"/>
            <a:ext cx="1562264" cy="704700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5EA17FF-D252-4879-9FCE-A3227FEFDF99}"/>
              </a:ext>
            </a:extLst>
          </p:cNvPr>
          <p:cNvSpPr txBox="1"/>
          <p:nvPr/>
        </p:nvSpPr>
        <p:spPr>
          <a:xfrm>
            <a:off x="2133995" y="3805636"/>
            <a:ext cx="1441980" cy="51690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+mn-ea"/>
              </a:rPr>
              <a:t>菜種油</a:t>
            </a:r>
            <a:endParaRPr kumimoji="1" lang="en-US" altLang="ja-JP" sz="3200" b="1" dirty="0">
              <a:latin typeface="+mn-ea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D3D19A7-5885-4472-8FDB-DFB89514F9A9}"/>
              </a:ext>
            </a:extLst>
          </p:cNvPr>
          <p:cNvSpPr txBox="1"/>
          <p:nvPr/>
        </p:nvSpPr>
        <p:spPr>
          <a:xfrm>
            <a:off x="2147616" y="3634928"/>
            <a:ext cx="1320868" cy="299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なたねあぶら</a:t>
            </a: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40A9DE30-B3BF-4EF7-AFF1-218150950852}"/>
              </a:ext>
            </a:extLst>
          </p:cNvPr>
          <p:cNvGrpSpPr/>
          <p:nvPr/>
        </p:nvGrpSpPr>
        <p:grpSpPr>
          <a:xfrm>
            <a:off x="6283234" y="3474231"/>
            <a:ext cx="3161212" cy="940629"/>
            <a:chOff x="6880651" y="4191446"/>
            <a:chExt cx="1326115" cy="819248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4990FA2F-9B57-4D27-9467-99C87835B3D4}"/>
                </a:ext>
              </a:extLst>
            </p:cNvPr>
            <p:cNvSpPr/>
            <p:nvPr/>
          </p:nvSpPr>
          <p:spPr>
            <a:xfrm>
              <a:off x="6892558" y="4191446"/>
              <a:ext cx="945031" cy="740886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5F39491-19FC-4DC7-826B-96940317B24D}"/>
                </a:ext>
              </a:extLst>
            </p:cNvPr>
            <p:cNvSpPr txBox="1"/>
            <p:nvPr/>
          </p:nvSpPr>
          <p:spPr>
            <a:xfrm>
              <a:off x="6887668" y="4425919"/>
              <a:ext cx="1319098" cy="584775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3200" b="1" dirty="0" smtClean="0">
                  <a:latin typeface="+mn-ea"/>
                </a:rPr>
                <a:t>飼料・肥料</a:t>
              </a:r>
              <a:endParaRPr kumimoji="1" lang="ja-JP" altLang="en-US" sz="3200" b="1" dirty="0">
                <a:latin typeface="+mn-ea"/>
              </a:endParaRP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8F42B841-2369-498A-A647-76A46C8FBFB4}"/>
                </a:ext>
              </a:extLst>
            </p:cNvPr>
            <p:cNvSpPr txBox="1"/>
            <p:nvPr/>
          </p:nvSpPr>
          <p:spPr>
            <a:xfrm>
              <a:off x="6880651" y="4249919"/>
              <a:ext cx="9516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 smtClean="0">
                  <a:latin typeface="+mn-ea"/>
                </a:rPr>
                <a:t>しり</a:t>
              </a:r>
              <a:r>
                <a:rPr kumimoji="1" lang="ja-JP" altLang="en-US" sz="1600" b="1" dirty="0" err="1" smtClean="0">
                  <a:latin typeface="+mn-ea"/>
                </a:rPr>
                <a:t>ょう</a:t>
              </a:r>
              <a:r>
                <a:rPr kumimoji="1" lang="ja-JP" altLang="en-US" sz="1600" b="1" dirty="0" smtClean="0">
                  <a:latin typeface="+mn-ea"/>
                </a:rPr>
                <a:t>  　  ひり</a:t>
              </a:r>
              <a:r>
                <a:rPr kumimoji="1" lang="ja-JP" altLang="en-US" sz="1600" b="1" dirty="0">
                  <a:latin typeface="+mn-ea"/>
                </a:rPr>
                <a:t>ょう</a:t>
              </a:r>
            </a:p>
          </p:txBody>
        </p:sp>
      </p:grpSp>
      <p:sp>
        <p:nvSpPr>
          <p:cNvPr id="37" name="矢印: 下 36">
            <a:extLst>
              <a:ext uri="{FF2B5EF4-FFF2-40B4-BE49-F238E27FC236}">
                <a16:creationId xmlns:a16="http://schemas.microsoft.com/office/drawing/2014/main" id="{FAD02E77-EE2D-441C-96F5-9CC951A5F744}"/>
              </a:ext>
            </a:extLst>
          </p:cNvPr>
          <p:cNvSpPr/>
          <p:nvPr/>
        </p:nvSpPr>
        <p:spPr>
          <a:xfrm rot="2276810">
            <a:off x="3987283" y="3381518"/>
            <a:ext cx="642938" cy="8991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%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.405%" t="16.258%" r="19.037%" b="11.168%"/>
          <a:stretch/>
        </p:blipFill>
        <p:spPr bwMode="auto">
          <a:xfrm>
            <a:off x="486556" y="1436124"/>
            <a:ext cx="1947625" cy="1886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図 24"/>
          <p:cNvPicPr/>
          <p:nvPr/>
        </p:nvPicPr>
        <p:blipFill>
          <a:blip r:embed="rId3"/>
          <a:stretch>
            <a:fillRect/>
          </a:stretch>
        </p:blipFill>
        <p:spPr>
          <a:xfrm>
            <a:off x="3693412" y="1131380"/>
            <a:ext cx="3713228" cy="214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DSC_026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.408%" t="6.794%" r="0.517%" b="30.906%"/>
          <a:stretch/>
        </p:blipFill>
        <p:spPr bwMode="auto">
          <a:xfrm>
            <a:off x="1119984" y="4414858"/>
            <a:ext cx="3416438" cy="2189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4" descr="画像 00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27" y="4490876"/>
            <a:ext cx="2714625" cy="20370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5028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A1A8617-F97E-4A64-A51B-42D77B4E44B7}"/>
              </a:ext>
            </a:extLst>
          </p:cNvPr>
          <p:cNvGrpSpPr/>
          <p:nvPr/>
        </p:nvGrpSpPr>
        <p:grpSpPr>
          <a:xfrm>
            <a:off x="6308130" y="288923"/>
            <a:ext cx="1081675" cy="703474"/>
            <a:chOff x="3993695" y="783400"/>
            <a:chExt cx="1132300" cy="824262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8C259EF-5DA2-4444-B88B-27BB2D6DA4A9}"/>
                </a:ext>
              </a:extLst>
            </p:cNvPr>
            <p:cNvSpPr/>
            <p:nvPr/>
          </p:nvSpPr>
          <p:spPr>
            <a:xfrm>
              <a:off x="3993695" y="783400"/>
              <a:ext cx="1132300" cy="82426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8DC92B3-A530-47D6-9DC0-19DE2503E623}"/>
                </a:ext>
              </a:extLst>
            </p:cNvPr>
            <p:cNvSpPr txBox="1"/>
            <p:nvPr/>
          </p:nvSpPr>
          <p:spPr>
            <a:xfrm>
              <a:off x="4018002" y="1019354"/>
              <a:ext cx="1044253" cy="584775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sz="3200" b="1" dirty="0"/>
                <a:t>機械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03C672E3-ED3E-41E4-9C9F-AB6FB26F217A}"/>
                </a:ext>
              </a:extLst>
            </p:cNvPr>
            <p:cNvSpPr txBox="1"/>
            <p:nvPr/>
          </p:nvSpPr>
          <p:spPr>
            <a:xfrm>
              <a:off x="4084321" y="783400"/>
              <a:ext cx="911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/>
                <a:t>きかい</a:t>
              </a:r>
            </a:p>
          </p:txBody>
        </p:sp>
      </p:grpSp>
      <p:sp>
        <p:nvSpPr>
          <p:cNvPr id="47" name="矢印: 左 46">
            <a:extLst>
              <a:ext uri="{FF2B5EF4-FFF2-40B4-BE49-F238E27FC236}">
                <a16:creationId xmlns:a16="http://schemas.microsoft.com/office/drawing/2014/main" id="{E1F4BD66-864E-4CCF-BBD5-161BEDAF3D6F}"/>
              </a:ext>
            </a:extLst>
          </p:cNvPr>
          <p:cNvSpPr/>
          <p:nvPr/>
        </p:nvSpPr>
        <p:spPr>
          <a:xfrm rot="10800000">
            <a:off x="3956851" y="1760923"/>
            <a:ext cx="746406" cy="797226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%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36705D5-9E1A-4353-AC0A-E32AFB3219D0}"/>
              </a:ext>
            </a:extLst>
          </p:cNvPr>
          <p:cNvGrpSpPr/>
          <p:nvPr/>
        </p:nvGrpSpPr>
        <p:grpSpPr>
          <a:xfrm>
            <a:off x="1389663" y="450599"/>
            <a:ext cx="1850478" cy="769927"/>
            <a:chOff x="5973789" y="89388"/>
            <a:chExt cx="1740577" cy="560485"/>
          </a:xfrm>
        </p:grpSpPr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3EB43A17-E2AA-403B-8A5B-F187B943BF0A}"/>
                </a:ext>
              </a:extLst>
            </p:cNvPr>
            <p:cNvSpPr/>
            <p:nvPr/>
          </p:nvSpPr>
          <p:spPr>
            <a:xfrm>
              <a:off x="5973789" y="89388"/>
              <a:ext cx="1540814" cy="560485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6638A9D3-7041-4954-86E1-69C804E681F1}"/>
                </a:ext>
              </a:extLst>
            </p:cNvPr>
            <p:cNvSpPr txBox="1"/>
            <p:nvPr/>
          </p:nvSpPr>
          <p:spPr>
            <a:xfrm>
              <a:off x="6073426" y="303499"/>
              <a:ext cx="1441177" cy="336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latin typeface="+mn-ea"/>
                </a:rPr>
                <a:t>使った油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BCD2E95E-86F1-47A4-A3FE-2DA0B18E9430}"/>
                </a:ext>
              </a:extLst>
            </p:cNvPr>
            <p:cNvSpPr txBox="1"/>
            <p:nvPr/>
          </p:nvSpPr>
          <p:spPr>
            <a:xfrm>
              <a:off x="5973789" y="104370"/>
              <a:ext cx="1740577" cy="26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/>
                <a:t>つか　   あぶら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D81119A-58AF-4AE5-B240-A00E9C1A5B47}"/>
              </a:ext>
            </a:extLst>
          </p:cNvPr>
          <p:cNvGrpSpPr/>
          <p:nvPr/>
        </p:nvGrpSpPr>
        <p:grpSpPr>
          <a:xfrm>
            <a:off x="1383063" y="3733927"/>
            <a:ext cx="1226473" cy="804317"/>
            <a:chOff x="1066813" y="4206377"/>
            <a:chExt cx="1226473" cy="804317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9BEE0B0-F81A-4D50-9641-F760FA0EF984}"/>
                </a:ext>
              </a:extLst>
            </p:cNvPr>
            <p:cNvSpPr/>
            <p:nvPr/>
          </p:nvSpPr>
          <p:spPr>
            <a:xfrm>
              <a:off x="1066813" y="4209015"/>
              <a:ext cx="1185329" cy="749102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4AE8685B-8DAA-41D5-B8B1-0A3BF8339DF0}"/>
                </a:ext>
              </a:extLst>
            </p:cNvPr>
            <p:cNvSpPr txBox="1"/>
            <p:nvPr/>
          </p:nvSpPr>
          <p:spPr>
            <a:xfrm>
              <a:off x="1131336" y="4425919"/>
              <a:ext cx="1005403" cy="584775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latin typeface="+mn-ea"/>
                </a:rPr>
                <a:t>燃料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3E1B6256-8B42-459E-891C-B131B57BAA04}"/>
                </a:ext>
              </a:extLst>
            </p:cNvPr>
            <p:cNvSpPr txBox="1"/>
            <p:nvPr/>
          </p:nvSpPr>
          <p:spPr>
            <a:xfrm>
              <a:off x="1082698" y="4206377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/>
                <a:t>ねんりょう</a:t>
              </a:r>
            </a:p>
          </p:txBody>
        </p:sp>
      </p:grpSp>
      <p:sp>
        <p:nvSpPr>
          <p:cNvPr id="36" name="矢印: 下 35">
            <a:extLst>
              <a:ext uri="{FF2B5EF4-FFF2-40B4-BE49-F238E27FC236}">
                <a16:creationId xmlns:a16="http://schemas.microsoft.com/office/drawing/2014/main" id="{61386DBF-1ECD-48D2-B712-0A6D57647C67}"/>
              </a:ext>
            </a:extLst>
          </p:cNvPr>
          <p:cNvSpPr/>
          <p:nvPr/>
        </p:nvSpPr>
        <p:spPr>
          <a:xfrm rot="3070791">
            <a:off x="3703533" y="2984456"/>
            <a:ext cx="705657" cy="165216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%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矢印: 左 37">
            <a:extLst>
              <a:ext uri="{FF2B5EF4-FFF2-40B4-BE49-F238E27FC236}">
                <a16:creationId xmlns:a16="http://schemas.microsoft.com/office/drawing/2014/main" id="{821A7956-AD3C-410C-9C8B-1306C47A92C7}"/>
              </a:ext>
            </a:extLst>
          </p:cNvPr>
          <p:cNvSpPr/>
          <p:nvPr/>
        </p:nvSpPr>
        <p:spPr>
          <a:xfrm rot="10800000">
            <a:off x="3953823" y="5113000"/>
            <a:ext cx="746406" cy="797226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%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0246871-5C88-4932-AC6E-7D21EF1D4C46}"/>
              </a:ext>
            </a:extLst>
          </p:cNvPr>
          <p:cNvGrpSpPr/>
          <p:nvPr/>
        </p:nvGrpSpPr>
        <p:grpSpPr>
          <a:xfrm>
            <a:off x="5274788" y="3702191"/>
            <a:ext cx="3241486" cy="782077"/>
            <a:chOff x="4784914" y="3614589"/>
            <a:chExt cx="3241486" cy="782077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7B5964E0-B396-40A9-8151-FC0085759140}"/>
                </a:ext>
              </a:extLst>
            </p:cNvPr>
            <p:cNvSpPr/>
            <p:nvPr/>
          </p:nvSpPr>
          <p:spPr>
            <a:xfrm>
              <a:off x="4784914" y="3614589"/>
              <a:ext cx="3241486" cy="782077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D7B18CC2-21DB-4D92-96C9-4CDC86C83A3B}"/>
                </a:ext>
              </a:extLst>
            </p:cNvPr>
            <p:cNvSpPr txBox="1"/>
            <p:nvPr/>
          </p:nvSpPr>
          <p:spPr>
            <a:xfrm>
              <a:off x="4874386" y="3864468"/>
              <a:ext cx="3057247" cy="52322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2800" b="1" dirty="0">
                  <a:latin typeface="+mn-ea"/>
                </a:rPr>
                <a:t>バスや農業機械に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AB9435CE-A130-4754-9852-BBB3B9BD9252}"/>
                </a:ext>
              </a:extLst>
            </p:cNvPr>
            <p:cNvSpPr txBox="1"/>
            <p:nvPr/>
          </p:nvSpPr>
          <p:spPr>
            <a:xfrm>
              <a:off x="5898462" y="3614589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/>
                <a:t>のうぎょうきかい</a:t>
              </a:r>
            </a:p>
          </p:txBody>
        </p:sp>
      </p:grpSp>
      <p:pic>
        <p:nvPicPr>
          <p:cNvPr id="31" name="図 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90" y="1347424"/>
            <a:ext cx="2576229" cy="191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" descr="\\Gsvhc2002\農政課（新）\農村振興係\新エネルギー関連\総合特区\県単：重点地区推進事業\24.1000万事業\実績報告\写真、図面等\酵素法倉庫\R00126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83" y="1075877"/>
            <a:ext cx="3157588" cy="235473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5" name="Picture 8" descr="IMGP260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.188%" r="7.583%" b="-0.418%"/>
          <a:stretch/>
        </p:blipFill>
        <p:spPr bwMode="auto">
          <a:xfrm>
            <a:off x="642751" y="4538244"/>
            <a:ext cx="2752725" cy="222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11" descr="DSC_314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.769%" b="16.96%"/>
          <a:stretch/>
        </p:blipFill>
        <p:spPr bwMode="auto">
          <a:xfrm>
            <a:off x="5511003" y="4526915"/>
            <a:ext cx="2638425" cy="2331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05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C706D7-3187-435B-898B-9CA808D1F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52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ja-JP" altLang="en-US" sz="8000" b="1" dirty="0">
                <a:latin typeface="+mn-ea"/>
                <a:ea typeface="+mn-ea"/>
              </a:rPr>
              <a:t>第３問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E7C59C-152C-4FBA-BDB1-DA518540B617}"/>
              </a:ext>
            </a:extLst>
          </p:cNvPr>
          <p:cNvSpPr txBox="1"/>
          <p:nvPr/>
        </p:nvSpPr>
        <p:spPr>
          <a:xfrm>
            <a:off x="3027527" y="2156347"/>
            <a:ext cx="412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だい さん もん</a:t>
            </a:r>
          </a:p>
        </p:txBody>
      </p:sp>
    </p:spTree>
    <p:extLst>
      <p:ext uri="{BB962C8B-B14F-4D97-AF65-F5344CB8AC3E}">
        <p14:creationId xmlns:p14="http://schemas.microsoft.com/office/powerpoint/2010/main" val="11569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C706D7-3187-435B-898B-9CA808D1F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7" y="1850525"/>
            <a:ext cx="9164472" cy="1815085"/>
          </a:xfrm>
        </p:spPr>
        <p:txBody>
          <a:bodyPr anchor="ctr">
            <a:normAutofit/>
          </a:bodyPr>
          <a:lstStyle/>
          <a:p>
            <a:pPr algn="l">
              <a:lnSpc>
                <a:spcPts val="6500"/>
              </a:lnSpc>
            </a:pPr>
            <a:r>
              <a:rPr kumimoji="1" lang="ja-JP" altLang="en-US" sz="4800" b="1" dirty="0">
                <a:latin typeface="+mn-ea"/>
                <a:ea typeface="+mn-ea"/>
              </a:rPr>
              <a:t>菜の花を育てると</a:t>
            </a:r>
            <a:r>
              <a:rPr kumimoji="1" lang="en-US" altLang="ja-JP" sz="4800" b="1" dirty="0">
                <a:latin typeface="+mn-ea"/>
                <a:ea typeface="+mn-ea"/>
              </a:rPr>
              <a:t/>
            </a:r>
            <a:br>
              <a:rPr kumimoji="1" lang="en-US" altLang="ja-JP" sz="4800" b="1" dirty="0">
                <a:latin typeface="+mn-ea"/>
                <a:ea typeface="+mn-ea"/>
              </a:rPr>
            </a:br>
            <a:r>
              <a:rPr kumimoji="1" lang="ja-JP" altLang="en-US" sz="4800" b="1" dirty="0">
                <a:latin typeface="+mn-ea"/>
                <a:ea typeface="+mn-ea"/>
              </a:rPr>
              <a:t>どんないいことがあるかな？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E7C59C-152C-4FBA-BDB1-DA518540B617}"/>
              </a:ext>
            </a:extLst>
          </p:cNvPr>
          <p:cNvSpPr txBox="1"/>
          <p:nvPr/>
        </p:nvSpPr>
        <p:spPr>
          <a:xfrm>
            <a:off x="646363" y="1619692"/>
            <a:ext cx="412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　       はな　    そだ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9FBF8A1-E2F1-49DA-94BF-4B5E563E3A1B}"/>
              </a:ext>
            </a:extLst>
          </p:cNvPr>
          <p:cNvSpPr txBox="1">
            <a:spLocks/>
          </p:cNvSpPr>
          <p:nvPr/>
        </p:nvSpPr>
        <p:spPr>
          <a:xfrm>
            <a:off x="-370823" y="599998"/>
            <a:ext cx="3570514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%"/>
              </a:lnSpc>
              <a:spcBef>
                <a:spcPct val="0%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第３問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1F9D0F-6262-42AF-BD3A-10FB7E39935E}"/>
              </a:ext>
            </a:extLst>
          </p:cNvPr>
          <p:cNvSpPr txBox="1"/>
          <p:nvPr/>
        </p:nvSpPr>
        <p:spPr>
          <a:xfrm>
            <a:off x="410332" y="371602"/>
            <a:ext cx="2734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だい   さん   もん</a:t>
            </a:r>
          </a:p>
        </p:txBody>
      </p:sp>
      <p:pic>
        <p:nvPicPr>
          <p:cNvPr id="8" name="図 7" descr="地図, 布 が含まれている画像&#10;&#10;自動的に生成された説明">
            <a:extLst>
              <a:ext uri="{FF2B5EF4-FFF2-40B4-BE49-F238E27FC236}">
                <a16:creationId xmlns:a16="http://schemas.microsoft.com/office/drawing/2014/main" id="{F5EA7162-D459-4E43-8AB8-1F6598809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9" y="3896443"/>
            <a:ext cx="3473274" cy="245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 descr="地図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ED45EBCB-3551-4FED-8868-2ABC1D426A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3862342"/>
            <a:ext cx="3473276" cy="245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72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5B5B7532-F8EC-4EF4-8563-88833696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b="1" dirty="0">
                <a:latin typeface="+mn-ea"/>
                <a:ea typeface="+mn-ea"/>
              </a:rPr>
              <a:t>菜の花を育てるといいこと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78B08B-14EC-4E3F-8040-1C1B815B1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99144"/>
            <a:ext cx="7886700" cy="4077818"/>
          </a:xfrm>
        </p:spPr>
        <p:txBody>
          <a:bodyPr>
            <a:normAutofit/>
          </a:bodyPr>
          <a:lstStyle/>
          <a:p>
            <a:endParaRPr lang="en-US" altLang="ja-JP" sz="1050" b="1" dirty="0"/>
          </a:p>
          <a:p>
            <a:r>
              <a:rPr lang="ja-JP" altLang="en-US" sz="3600" b="1" dirty="0"/>
              <a:t>たくさんの生き物がやってくる</a:t>
            </a: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>
              <a:lnSpc>
                <a:spcPct val="100%"/>
              </a:lnSpc>
            </a:pPr>
            <a:r>
              <a:rPr lang="ja-JP" altLang="en-US" sz="3600" b="1" dirty="0"/>
              <a:t>菜の花を見るために、</a:t>
            </a:r>
            <a:endParaRPr lang="en-US" altLang="ja-JP" sz="3600" b="1" dirty="0"/>
          </a:p>
          <a:p>
            <a:pPr>
              <a:lnSpc>
                <a:spcPct val="100%"/>
              </a:lnSpc>
            </a:pPr>
            <a:endParaRPr lang="en-US" altLang="ja-JP" sz="800" b="1" dirty="0"/>
          </a:p>
          <a:p>
            <a:pPr marL="0" indent="0">
              <a:lnSpc>
                <a:spcPct val="100%"/>
              </a:lnSpc>
              <a:buNone/>
            </a:pPr>
            <a:r>
              <a:rPr lang="ja-JP" altLang="en-US" sz="3600" b="1" dirty="0"/>
              <a:t> たくさんの人が集まる</a:t>
            </a:r>
            <a:endParaRPr lang="en-US" altLang="ja-JP" sz="3600" b="1" dirty="0"/>
          </a:p>
          <a:p>
            <a:endParaRPr lang="en-US" altLang="ja-JP" sz="3600" b="1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34948-B6E1-488B-9EE8-44FD35B2D049}"/>
              </a:ext>
            </a:extLst>
          </p:cNvPr>
          <p:cNvSpPr txBox="1"/>
          <p:nvPr/>
        </p:nvSpPr>
        <p:spPr>
          <a:xfrm>
            <a:off x="733827" y="229207"/>
            <a:ext cx="412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　    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はな　     そだ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0E30720-E141-4925-B056-544A34624640}"/>
              </a:ext>
            </a:extLst>
          </p:cNvPr>
          <p:cNvSpPr txBox="1"/>
          <p:nvPr/>
        </p:nvSpPr>
        <p:spPr>
          <a:xfrm>
            <a:off x="910082" y="3829804"/>
            <a:ext cx="412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　   はな　  み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CDFFB4-4390-4440-B844-6EBAD42BCEF8}"/>
              </a:ext>
            </a:extLst>
          </p:cNvPr>
          <p:cNvSpPr txBox="1"/>
          <p:nvPr/>
        </p:nvSpPr>
        <p:spPr>
          <a:xfrm>
            <a:off x="2974306" y="4803842"/>
            <a:ext cx="412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ひと　あつ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4D18CD-F507-499C-95AF-00CDF7743CF3}"/>
              </a:ext>
            </a:extLst>
          </p:cNvPr>
          <p:cNvSpPr txBox="1"/>
          <p:nvPr/>
        </p:nvSpPr>
        <p:spPr>
          <a:xfrm>
            <a:off x="3205607" y="1955105"/>
            <a:ext cx="412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　   もの</a:t>
            </a:r>
          </a:p>
        </p:txBody>
      </p:sp>
      <p:pic>
        <p:nvPicPr>
          <p:cNvPr id="9" name="図 8"/>
          <p:cNvPicPr/>
          <p:nvPr/>
        </p:nvPicPr>
        <p:blipFill>
          <a:blip r:embed="rId2"/>
          <a:stretch>
            <a:fillRect/>
          </a:stretch>
        </p:blipFill>
        <p:spPr>
          <a:xfrm>
            <a:off x="5603277" y="3497716"/>
            <a:ext cx="2998953" cy="232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35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5B5B7532-F8EC-4EF4-8563-88833696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b="1" dirty="0">
                <a:latin typeface="+mn-ea"/>
                <a:ea typeface="+mn-ea"/>
              </a:rPr>
              <a:t>菜の花を育てるといいこと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78B08B-14EC-4E3F-8040-1C1B815B1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2253"/>
            <a:ext cx="7886700" cy="3784709"/>
          </a:xfrm>
        </p:spPr>
        <p:txBody>
          <a:bodyPr/>
          <a:lstStyle/>
          <a:p>
            <a:pPr>
              <a:lnSpc>
                <a:spcPct val="100%"/>
              </a:lnSpc>
            </a:pPr>
            <a:r>
              <a:rPr lang="ja-JP" altLang="en-US" sz="3600" b="1" dirty="0"/>
              <a:t>油をしぼって天ぷらなどに使える</a:t>
            </a:r>
            <a:endParaRPr lang="en-US" altLang="ja-JP" sz="3600" b="1" dirty="0"/>
          </a:p>
          <a:p>
            <a:pPr>
              <a:lnSpc>
                <a:spcPct val="100%"/>
              </a:lnSpc>
            </a:pPr>
            <a:endParaRPr lang="en-US" altLang="ja-JP" sz="3600" b="1" dirty="0"/>
          </a:p>
          <a:p>
            <a:pPr>
              <a:lnSpc>
                <a:spcPct val="100%"/>
              </a:lnSpc>
            </a:pPr>
            <a:r>
              <a:rPr lang="ja-JP" altLang="en-US" sz="3600" b="1" dirty="0"/>
              <a:t>しぼりかすを肥料にできる</a:t>
            </a:r>
            <a:endParaRPr lang="en-US" altLang="ja-JP" sz="3600" b="1" dirty="0"/>
          </a:p>
          <a:p>
            <a:pPr>
              <a:lnSpc>
                <a:spcPct val="100%"/>
              </a:lnSpc>
            </a:pPr>
            <a:endParaRPr lang="en-US" altLang="ja-JP" sz="3600" b="1" dirty="0"/>
          </a:p>
          <a:p>
            <a:pPr>
              <a:lnSpc>
                <a:spcPct val="100%"/>
              </a:lnSpc>
            </a:pPr>
            <a:r>
              <a:rPr lang="ja-JP" altLang="en-US" sz="3600" b="1" dirty="0"/>
              <a:t>使った後の油を燃料にできる</a:t>
            </a:r>
            <a:endParaRPr lang="en-US" altLang="ja-JP" sz="3600" b="1" dirty="0"/>
          </a:p>
          <a:p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endParaRPr lang="en-US" altLang="ja-JP" sz="3600" b="1" dirty="0"/>
          </a:p>
          <a:p>
            <a:endParaRPr lang="en-US" altLang="ja-JP" sz="3600" b="1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132A51-BC70-4778-8D81-524D166AEEAF}"/>
              </a:ext>
            </a:extLst>
          </p:cNvPr>
          <p:cNvSpPr txBox="1"/>
          <p:nvPr/>
        </p:nvSpPr>
        <p:spPr>
          <a:xfrm>
            <a:off x="717925" y="230190"/>
            <a:ext cx="412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　       はな　     そだ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F55534-767F-4A1A-8431-1F1A2AAD2857}"/>
              </a:ext>
            </a:extLst>
          </p:cNvPr>
          <p:cNvSpPr txBox="1"/>
          <p:nvPr/>
        </p:nvSpPr>
        <p:spPr>
          <a:xfrm>
            <a:off x="3518110" y="3383456"/>
            <a:ext cx="412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ひりょう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181C29-6E51-4578-B721-75DCB650C22C}"/>
              </a:ext>
            </a:extLst>
          </p:cNvPr>
          <p:cNvSpPr txBox="1"/>
          <p:nvPr/>
        </p:nvSpPr>
        <p:spPr>
          <a:xfrm>
            <a:off x="798765" y="4721997"/>
            <a:ext cx="561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つか　　  あと   あぶら ねんりょう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53B7C8-2714-4425-937A-54B047F92216}"/>
              </a:ext>
            </a:extLst>
          </p:cNvPr>
          <p:cNvSpPr txBox="1"/>
          <p:nvPr/>
        </p:nvSpPr>
        <p:spPr>
          <a:xfrm>
            <a:off x="708874" y="2005674"/>
            <a:ext cx="817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あぶら　　　　　　 てん　　　　　　　つか</a:t>
            </a:r>
          </a:p>
        </p:txBody>
      </p:sp>
    </p:spTree>
    <p:extLst>
      <p:ext uri="{BB962C8B-B14F-4D97-AF65-F5344CB8AC3E}">
        <p14:creationId xmlns:p14="http://schemas.microsoft.com/office/powerpoint/2010/main" val="6740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E7C59C-152C-4FBA-BDB1-DA518540B617}"/>
              </a:ext>
            </a:extLst>
          </p:cNvPr>
          <p:cNvSpPr txBox="1"/>
          <p:nvPr/>
        </p:nvSpPr>
        <p:spPr>
          <a:xfrm>
            <a:off x="6170348" y="521647"/>
            <a:ext cx="2446669" cy="470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>
              <a:defRPr/>
            </a:pPr>
            <a:r>
              <a:rPr kumimoji="1" lang="ja-JP" altLang="en-US" sz="16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たね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　　　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279B651-4D84-45FD-868B-0C2D3BA7E2D0}"/>
              </a:ext>
            </a:extLst>
          </p:cNvPr>
          <p:cNvSpPr txBox="1">
            <a:spLocks/>
          </p:cNvSpPr>
          <p:nvPr/>
        </p:nvSpPr>
        <p:spPr>
          <a:xfrm>
            <a:off x="155640" y="3741516"/>
            <a:ext cx="8419272" cy="10411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%"/>
              </a:lnSpc>
            </a:pPr>
            <a:endParaRPr lang="en-US" altLang="ja-JP" sz="4500" b="1" dirty="0">
              <a:latin typeface="+mn-ea"/>
              <a:ea typeface="+mn-ea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9C66FF9-6BB2-4D14-B6AA-47A8B2C85124}"/>
              </a:ext>
            </a:extLst>
          </p:cNvPr>
          <p:cNvGrpSpPr/>
          <p:nvPr/>
        </p:nvGrpSpPr>
        <p:grpSpPr>
          <a:xfrm>
            <a:off x="-99974" y="51741"/>
            <a:ext cx="9200933" cy="6981609"/>
            <a:chOff x="-99974" y="51741"/>
            <a:chExt cx="9200933" cy="6981609"/>
          </a:xfrm>
        </p:grpSpPr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2678C617-8B76-43DB-814B-5AD294B19288}"/>
                </a:ext>
              </a:extLst>
            </p:cNvPr>
            <p:cNvSpPr/>
            <p:nvPr/>
          </p:nvSpPr>
          <p:spPr>
            <a:xfrm>
              <a:off x="5819308" y="630215"/>
              <a:ext cx="2094168" cy="993143"/>
            </a:xfrm>
            <a:custGeom>
              <a:avLst/>
              <a:gdLst>
                <a:gd name="connsiteX0" fmla="*/ 0 w 2094168"/>
                <a:gd name="connsiteY0" fmla="*/ 0 h 993143"/>
                <a:gd name="connsiteX1" fmla="*/ 2094168 w 2094168"/>
                <a:gd name="connsiteY1" fmla="*/ 0 h 993143"/>
                <a:gd name="connsiteX2" fmla="*/ 2094168 w 2094168"/>
                <a:gd name="connsiteY2" fmla="*/ 993143 h 993143"/>
                <a:gd name="connsiteX3" fmla="*/ 0 w 2094168"/>
                <a:gd name="connsiteY3" fmla="*/ 993143 h 993143"/>
                <a:gd name="connsiteX4" fmla="*/ 0 w 2094168"/>
                <a:gd name="connsiteY4" fmla="*/ 0 h 99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168" h="993143">
                  <a:moveTo>
                    <a:pt x="0" y="0"/>
                  </a:moveTo>
                  <a:lnTo>
                    <a:pt x="2094168" y="0"/>
                  </a:lnTo>
                  <a:lnTo>
                    <a:pt x="2094168" y="993143"/>
                  </a:lnTo>
                  <a:lnTo>
                    <a:pt x="0" y="9931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%"/>
                <a:hueOff val="0"/>
                <a:satOff val="0%"/>
                <a:lumOff val="0%"/>
                <a:alphaOff val="0%"/>
              </a:schemeClr>
            </a:lnRef>
            <a:fillRef idx="0">
              <a:schemeClr val="lt1">
                <a:alpha val="0%"/>
                <a:hueOff val="0"/>
                <a:satOff val="0%"/>
                <a:lumOff val="0%"/>
                <a:alphaOff val="0%"/>
              </a:schemeClr>
            </a:fillRef>
            <a:effectRef idx="0">
              <a:schemeClr val="lt1">
                <a:alpha val="0%"/>
                <a:hueOff val="0"/>
                <a:satOff val="0%"/>
                <a:lumOff val="0%"/>
                <a:alphaOff val="0%"/>
              </a:schemeClr>
            </a:effectRef>
            <a:fontRef idx="minor">
              <a:schemeClr val="tx1">
                <a:hueOff val="0"/>
                <a:satOff val="0%"/>
                <a:lumOff val="0%"/>
                <a:alphaOff val="0%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%"/>
                </a:lnSpc>
                <a:spcBef>
                  <a:spcPct val="0%"/>
                </a:spcBef>
                <a:spcAft>
                  <a:spcPct val="35%"/>
                </a:spcAft>
                <a:buNone/>
              </a:pPr>
              <a:r>
                <a:rPr kumimoji="1" lang="ja-JP" altLang="en-US" sz="2400" b="1" kern="1200" dirty="0">
                  <a:latin typeface="+mn-ea"/>
                  <a:ea typeface="+mn-ea"/>
                </a:rPr>
                <a:t>②</a:t>
              </a:r>
              <a:r>
                <a:rPr kumimoji="1" lang="ja-JP" altLang="en-US" sz="2800" b="1" kern="1200" dirty="0">
                  <a:latin typeface="+mn-ea"/>
                  <a:ea typeface="+mn-ea"/>
                </a:rPr>
                <a:t>種をとる</a:t>
              </a:r>
              <a:endParaRPr kumimoji="1" lang="ja-JP" altLang="en-US" sz="2400" b="1" kern="1200" dirty="0">
                <a:latin typeface="+mn-ea"/>
                <a:ea typeface="+mn-ea"/>
              </a:endParaRPr>
            </a:p>
          </p:txBody>
        </p:sp>
        <p:sp>
          <p:nvSpPr>
            <p:cNvPr id="5" name="矢印: 環状 4">
              <a:extLst>
                <a:ext uri="{FF2B5EF4-FFF2-40B4-BE49-F238E27FC236}">
                  <a16:creationId xmlns:a16="http://schemas.microsoft.com/office/drawing/2014/main" id="{A359BDAC-D457-4F5B-8902-0C2119B02176}"/>
                </a:ext>
              </a:extLst>
            </p:cNvPr>
            <p:cNvSpPr/>
            <p:nvPr/>
          </p:nvSpPr>
          <p:spPr>
            <a:xfrm>
              <a:off x="1577421" y="176857"/>
              <a:ext cx="6683633" cy="6683633"/>
            </a:xfrm>
            <a:prstGeom prst="circularArrow">
              <a:avLst>
                <a:gd name="adj1" fmla="val 3986"/>
                <a:gd name="adj2" fmla="val 250042"/>
                <a:gd name="adj3" fmla="val 20859535"/>
                <a:gd name="adj4" fmla="val 19297674"/>
                <a:gd name="adj5" fmla="val 4651"/>
              </a:avLst>
            </a:prstGeom>
            <a:solidFill>
              <a:schemeClr val="accent6">
                <a:lumMod val="75%"/>
              </a:schemeClr>
            </a:solidFill>
          </p:spPr>
          <p:style>
            <a:lnRef idx="2">
              <a:schemeClr val="lt1">
                <a:hueOff val="0"/>
                <a:satOff val="0%"/>
                <a:lumOff val="0%"/>
                <a:alphaOff val="0%"/>
              </a:schemeClr>
            </a:lnRef>
            <a:fillRef idx="1">
              <a:scrgbClr r="0%" g="0%" b="0%"/>
            </a:fillRef>
            <a:effectRef idx="0">
              <a:schemeClr val="accent2">
                <a:hueOff val="0"/>
                <a:satOff val="0%"/>
                <a:lumOff val="0%"/>
                <a:alphaOff val="0%"/>
              </a:schemeClr>
            </a:effectRef>
            <a:fontRef idx="minor">
              <a:schemeClr val="lt1"/>
            </a:fontRef>
          </p:style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E16AF2BB-5005-47D7-9450-FD0E8C4E3DB3}"/>
                </a:ext>
              </a:extLst>
            </p:cNvPr>
            <p:cNvSpPr/>
            <p:nvPr/>
          </p:nvSpPr>
          <p:spPr>
            <a:xfrm>
              <a:off x="6816453" y="3566412"/>
              <a:ext cx="2284506" cy="894251"/>
            </a:xfrm>
            <a:custGeom>
              <a:avLst/>
              <a:gdLst>
                <a:gd name="connsiteX0" fmla="*/ 0 w 2284506"/>
                <a:gd name="connsiteY0" fmla="*/ 0 h 894251"/>
                <a:gd name="connsiteX1" fmla="*/ 2284506 w 2284506"/>
                <a:gd name="connsiteY1" fmla="*/ 0 h 894251"/>
                <a:gd name="connsiteX2" fmla="*/ 2284506 w 2284506"/>
                <a:gd name="connsiteY2" fmla="*/ 894251 h 894251"/>
                <a:gd name="connsiteX3" fmla="*/ 0 w 2284506"/>
                <a:gd name="connsiteY3" fmla="*/ 894251 h 894251"/>
                <a:gd name="connsiteX4" fmla="*/ 0 w 2284506"/>
                <a:gd name="connsiteY4" fmla="*/ 0 h 89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4506" h="894251">
                  <a:moveTo>
                    <a:pt x="0" y="0"/>
                  </a:moveTo>
                  <a:lnTo>
                    <a:pt x="2284506" y="0"/>
                  </a:lnTo>
                  <a:lnTo>
                    <a:pt x="2284506" y="894251"/>
                  </a:lnTo>
                  <a:lnTo>
                    <a:pt x="0" y="8942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%"/>
                <a:hueOff val="0"/>
                <a:satOff val="0%"/>
                <a:lumOff val="0%"/>
                <a:alphaOff val="0%"/>
              </a:schemeClr>
            </a:lnRef>
            <a:fillRef idx="0">
              <a:schemeClr val="lt1">
                <a:alpha val="0%"/>
                <a:hueOff val="0"/>
                <a:satOff val="0%"/>
                <a:lumOff val="0%"/>
                <a:alphaOff val="0%"/>
              </a:schemeClr>
            </a:fillRef>
            <a:effectRef idx="0">
              <a:schemeClr val="lt1">
                <a:alpha val="0%"/>
                <a:hueOff val="0"/>
                <a:satOff val="0%"/>
                <a:lumOff val="0%"/>
                <a:alphaOff val="0%"/>
              </a:schemeClr>
            </a:effectRef>
            <a:fontRef idx="minor">
              <a:schemeClr val="tx1">
                <a:hueOff val="0"/>
                <a:satOff val="0%"/>
                <a:lumOff val="0%"/>
                <a:alphaOff val="0%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%"/>
                </a:lnSpc>
                <a:spcBef>
                  <a:spcPct val="0%"/>
                </a:spcBef>
                <a:spcAft>
                  <a:spcPct val="35%"/>
                </a:spcAft>
                <a:buNone/>
              </a:pPr>
              <a:r>
                <a:rPr kumimoji="1" lang="ja-JP" altLang="en-US" sz="2400" b="1" kern="1200" dirty="0">
                  <a:latin typeface="+mn-ea"/>
                  <a:ea typeface="+mn-ea"/>
                </a:rPr>
                <a:t>③</a:t>
              </a:r>
              <a:r>
                <a:rPr kumimoji="1" lang="ja-JP" altLang="en-US" sz="2800" b="1" kern="1200" dirty="0">
                  <a:latin typeface="+mn-ea"/>
                  <a:ea typeface="+mn-ea"/>
                </a:rPr>
                <a:t>油をしぼる</a:t>
              </a:r>
              <a:endParaRPr kumimoji="1" lang="ja-JP" altLang="en-US" sz="2400" b="1" kern="1200" dirty="0">
                <a:latin typeface="+mn-ea"/>
                <a:ea typeface="+mn-ea"/>
              </a:endParaRPr>
            </a:p>
          </p:txBody>
        </p:sp>
        <p:sp>
          <p:nvSpPr>
            <p:cNvPr id="7" name="矢印: 環状 6">
              <a:extLst>
                <a:ext uri="{FF2B5EF4-FFF2-40B4-BE49-F238E27FC236}">
                  <a16:creationId xmlns:a16="http://schemas.microsoft.com/office/drawing/2014/main" id="{23CF5F97-DD29-443F-B62F-13D8078967B5}"/>
                </a:ext>
              </a:extLst>
            </p:cNvPr>
            <p:cNvSpPr/>
            <p:nvPr/>
          </p:nvSpPr>
          <p:spPr>
            <a:xfrm>
              <a:off x="1594981" y="51741"/>
              <a:ext cx="6683633" cy="6683633"/>
            </a:xfrm>
            <a:prstGeom prst="circularArrow">
              <a:avLst>
                <a:gd name="adj1" fmla="val 3986"/>
                <a:gd name="adj2" fmla="val 307455"/>
                <a:gd name="adj3" fmla="val 2374801"/>
                <a:gd name="adj4" fmla="val 1389360"/>
                <a:gd name="adj5" fmla="val 4651"/>
              </a:avLst>
            </a:prstGeom>
            <a:solidFill>
              <a:schemeClr val="accent6">
                <a:lumMod val="60%"/>
                <a:lumOff val="40%"/>
              </a:schemeClr>
            </a:solidFill>
          </p:spPr>
          <p:style>
            <a:lnRef idx="2">
              <a:schemeClr val="lt1">
                <a:hueOff val="0"/>
                <a:satOff val="0%"/>
                <a:lumOff val="0%"/>
                <a:alphaOff val="0%"/>
              </a:schemeClr>
            </a:lnRef>
            <a:fillRef idx="1">
              <a:scrgbClr r="0%" g="0%" b="0%"/>
            </a:fillRef>
            <a:effectRef idx="0">
              <a:schemeClr val="accent2">
                <a:hueOff val="0"/>
                <a:satOff val="0%"/>
                <a:lumOff val="0%"/>
                <a:alphaOff val="0%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dirty="0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810ED837-21AB-4174-AF10-C530A61CCB25}"/>
                </a:ext>
              </a:extLst>
            </p:cNvPr>
            <p:cNvSpPr/>
            <p:nvPr/>
          </p:nvSpPr>
          <p:spPr>
            <a:xfrm>
              <a:off x="5274651" y="5389992"/>
              <a:ext cx="2115004" cy="1366290"/>
            </a:xfrm>
            <a:custGeom>
              <a:avLst/>
              <a:gdLst>
                <a:gd name="connsiteX0" fmla="*/ 0 w 2115004"/>
                <a:gd name="connsiteY0" fmla="*/ 0 h 1366290"/>
                <a:gd name="connsiteX1" fmla="*/ 2115004 w 2115004"/>
                <a:gd name="connsiteY1" fmla="*/ 0 h 1366290"/>
                <a:gd name="connsiteX2" fmla="*/ 2115004 w 2115004"/>
                <a:gd name="connsiteY2" fmla="*/ 1366290 h 1366290"/>
                <a:gd name="connsiteX3" fmla="*/ 0 w 2115004"/>
                <a:gd name="connsiteY3" fmla="*/ 1366290 h 1366290"/>
                <a:gd name="connsiteX4" fmla="*/ 0 w 2115004"/>
                <a:gd name="connsiteY4" fmla="*/ 0 h 136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004" h="1366290">
                  <a:moveTo>
                    <a:pt x="0" y="0"/>
                  </a:moveTo>
                  <a:lnTo>
                    <a:pt x="2115004" y="0"/>
                  </a:lnTo>
                  <a:lnTo>
                    <a:pt x="2115004" y="1366290"/>
                  </a:lnTo>
                  <a:lnTo>
                    <a:pt x="0" y="13662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%"/>
                <a:hueOff val="0"/>
                <a:satOff val="0%"/>
                <a:lumOff val="0%"/>
                <a:alphaOff val="0%"/>
              </a:schemeClr>
            </a:lnRef>
            <a:fillRef idx="0">
              <a:schemeClr val="lt1">
                <a:alpha val="0%"/>
                <a:hueOff val="0"/>
                <a:satOff val="0%"/>
                <a:lumOff val="0%"/>
                <a:alphaOff val="0%"/>
              </a:schemeClr>
            </a:fillRef>
            <a:effectRef idx="0">
              <a:schemeClr val="lt1">
                <a:alpha val="0%"/>
                <a:hueOff val="0"/>
                <a:satOff val="0%"/>
                <a:lumOff val="0%"/>
                <a:alphaOff val="0%"/>
              </a:schemeClr>
            </a:effectRef>
            <a:fontRef idx="minor">
              <a:schemeClr val="tx1">
                <a:hueOff val="0"/>
                <a:satOff val="0%"/>
                <a:lumOff val="0%"/>
                <a:alphaOff val="0%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%"/>
                </a:lnSpc>
                <a:spcBef>
                  <a:spcPct val="0%"/>
                </a:spcBef>
                <a:spcAft>
                  <a:spcPct val="35%"/>
                </a:spcAft>
                <a:buNone/>
              </a:pPr>
              <a:r>
                <a:rPr kumimoji="1" lang="ja-JP" altLang="en-US" sz="2800" b="1" kern="1200" dirty="0">
                  <a:latin typeface="+mn-ea"/>
                  <a:ea typeface="+mn-ea"/>
                </a:rPr>
                <a:t>④</a:t>
              </a:r>
              <a:r>
                <a:rPr kumimoji="1" lang="en-US" altLang="ja-JP" sz="2800" b="1" kern="1200" dirty="0">
                  <a:latin typeface="+mn-ea"/>
                  <a:ea typeface="+mn-ea"/>
                </a:rPr>
                <a:t>-1 </a:t>
              </a:r>
              <a:r>
                <a:rPr kumimoji="1" lang="ja-JP" altLang="en-US" sz="2800" b="1" kern="1200" dirty="0">
                  <a:latin typeface="+mn-ea"/>
                  <a:ea typeface="+mn-ea"/>
                </a:rPr>
                <a:t>食べる</a:t>
              </a:r>
            </a:p>
          </p:txBody>
        </p:sp>
        <p:sp>
          <p:nvSpPr>
            <p:cNvPr id="10" name="矢印: 環状 9">
              <a:extLst>
                <a:ext uri="{FF2B5EF4-FFF2-40B4-BE49-F238E27FC236}">
                  <a16:creationId xmlns:a16="http://schemas.microsoft.com/office/drawing/2014/main" id="{F1CE0FC0-4961-4D69-A3B4-623D3CE85231}"/>
                </a:ext>
              </a:extLst>
            </p:cNvPr>
            <p:cNvSpPr/>
            <p:nvPr/>
          </p:nvSpPr>
          <p:spPr>
            <a:xfrm>
              <a:off x="1275073" y="122626"/>
              <a:ext cx="6683633" cy="6683633"/>
            </a:xfrm>
            <a:prstGeom prst="circularArrow">
              <a:avLst>
                <a:gd name="adj1" fmla="val 3986"/>
                <a:gd name="adj2" fmla="val 250042"/>
                <a:gd name="adj3" fmla="val 6224624"/>
                <a:gd name="adj4" fmla="val 4653539"/>
                <a:gd name="adj5" fmla="val 4651"/>
              </a:avLst>
            </a:prstGeom>
            <a:solidFill>
              <a:schemeClr val="accent6">
                <a:lumMod val="40%"/>
                <a:lumOff val="60%"/>
              </a:schemeClr>
            </a:solidFill>
          </p:spPr>
          <p:style>
            <a:lnRef idx="2">
              <a:schemeClr val="lt1">
                <a:hueOff val="0"/>
                <a:satOff val="0%"/>
                <a:lumOff val="0%"/>
                <a:alphaOff val="0%"/>
              </a:schemeClr>
            </a:lnRef>
            <a:fillRef idx="1">
              <a:scrgbClr r="0%" g="0%" b="0%"/>
            </a:fillRef>
            <a:effectRef idx="0">
              <a:schemeClr val="accent2">
                <a:hueOff val="0"/>
                <a:satOff val="0%"/>
                <a:lumOff val="0%"/>
                <a:alphaOff val="0%"/>
              </a:schemeClr>
            </a:effectRef>
            <a:fontRef idx="minor">
              <a:schemeClr val="lt1"/>
            </a:fontRef>
          </p:style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DE960D21-F5F3-4542-B325-9FF2EE982190}"/>
                </a:ext>
              </a:extLst>
            </p:cNvPr>
            <p:cNvSpPr/>
            <p:nvPr/>
          </p:nvSpPr>
          <p:spPr>
            <a:xfrm>
              <a:off x="1533989" y="5003367"/>
              <a:ext cx="2256648" cy="1366290"/>
            </a:xfrm>
            <a:custGeom>
              <a:avLst/>
              <a:gdLst>
                <a:gd name="connsiteX0" fmla="*/ 0 w 2256648"/>
                <a:gd name="connsiteY0" fmla="*/ 0 h 1265882"/>
                <a:gd name="connsiteX1" fmla="*/ 2256648 w 2256648"/>
                <a:gd name="connsiteY1" fmla="*/ 0 h 1265882"/>
                <a:gd name="connsiteX2" fmla="*/ 2256648 w 2256648"/>
                <a:gd name="connsiteY2" fmla="*/ 1265882 h 1265882"/>
                <a:gd name="connsiteX3" fmla="*/ 0 w 2256648"/>
                <a:gd name="connsiteY3" fmla="*/ 1265882 h 1265882"/>
                <a:gd name="connsiteX4" fmla="*/ 0 w 2256648"/>
                <a:gd name="connsiteY4" fmla="*/ 0 h 126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6648" h="1265882">
                  <a:moveTo>
                    <a:pt x="0" y="0"/>
                  </a:moveTo>
                  <a:lnTo>
                    <a:pt x="2256648" y="0"/>
                  </a:lnTo>
                  <a:lnTo>
                    <a:pt x="2256648" y="1265882"/>
                  </a:lnTo>
                  <a:lnTo>
                    <a:pt x="0" y="12658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%"/>
                <a:hueOff val="0"/>
                <a:satOff val="0%"/>
                <a:lumOff val="0%"/>
                <a:alphaOff val="0%"/>
              </a:schemeClr>
            </a:lnRef>
            <a:fillRef idx="0">
              <a:schemeClr val="lt1">
                <a:alpha val="0%"/>
                <a:hueOff val="0"/>
                <a:satOff val="0%"/>
                <a:lumOff val="0%"/>
                <a:alphaOff val="0%"/>
              </a:schemeClr>
            </a:fillRef>
            <a:effectRef idx="0">
              <a:schemeClr val="lt1">
                <a:alpha val="0%"/>
                <a:hueOff val="0"/>
                <a:satOff val="0%"/>
                <a:lumOff val="0%"/>
                <a:alphaOff val="0%"/>
              </a:schemeClr>
            </a:effectRef>
            <a:fontRef idx="minor">
              <a:schemeClr val="tx1">
                <a:hueOff val="0"/>
                <a:satOff val="0%"/>
                <a:lumOff val="0%"/>
                <a:alphaOff val="0%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%"/>
                </a:lnSpc>
                <a:spcBef>
                  <a:spcPct val="0%"/>
                </a:spcBef>
                <a:spcAft>
                  <a:spcPct val="35%"/>
                </a:spcAft>
                <a:buNone/>
              </a:pPr>
              <a:endParaRPr kumimoji="1" lang="en-US" altLang="ja-JP" sz="800" b="1" kern="1200" dirty="0">
                <a:latin typeface="+mn-ea"/>
                <a:ea typeface="+mn-ea"/>
              </a:endParaRPr>
            </a:p>
            <a:p>
              <a:pPr marL="0" lvl="0" indent="0" algn="ctr" defTabSz="355600">
                <a:lnSpc>
                  <a:spcPct val="90%"/>
                </a:lnSpc>
                <a:spcBef>
                  <a:spcPct val="0%"/>
                </a:spcBef>
                <a:spcAft>
                  <a:spcPct val="35%"/>
                </a:spcAft>
                <a:buNone/>
              </a:pPr>
              <a:endParaRPr kumimoji="1" lang="en-US" altLang="ja-JP" sz="800" b="1" kern="1200" dirty="0">
                <a:latin typeface="+mn-ea"/>
                <a:ea typeface="+mn-ea"/>
              </a:endParaRPr>
            </a:p>
            <a:p>
              <a:pPr marL="0" lvl="0" indent="0" algn="ctr" defTabSz="355600">
                <a:lnSpc>
                  <a:spcPct val="90%"/>
                </a:lnSpc>
                <a:spcBef>
                  <a:spcPct val="0%"/>
                </a:spcBef>
                <a:spcAft>
                  <a:spcPct val="35%"/>
                </a:spcAft>
                <a:buNone/>
              </a:pPr>
              <a:r>
                <a:rPr kumimoji="1" lang="ja-JP" altLang="en-US" sz="2800" b="1" kern="1200" dirty="0">
                  <a:latin typeface="+mn-ea"/>
                  <a:ea typeface="+mn-ea"/>
                </a:rPr>
                <a:t>⑤使った油を</a:t>
              </a:r>
              <a:endParaRPr kumimoji="1" lang="en-US" altLang="ja-JP" sz="2800" b="1" kern="1200" dirty="0">
                <a:latin typeface="+mn-ea"/>
                <a:ea typeface="+mn-ea"/>
              </a:endParaRPr>
            </a:p>
            <a:p>
              <a:pPr marL="0" lvl="0" indent="0" algn="ctr" defTabSz="355600">
                <a:lnSpc>
                  <a:spcPct val="90%"/>
                </a:lnSpc>
                <a:spcBef>
                  <a:spcPct val="0%"/>
                </a:spcBef>
                <a:spcAft>
                  <a:spcPct val="35%"/>
                </a:spcAft>
                <a:buNone/>
              </a:pPr>
              <a:r>
                <a:rPr kumimoji="1" lang="ja-JP" altLang="en-US" sz="2800" b="1" kern="1200" dirty="0">
                  <a:latin typeface="+mn-ea"/>
                  <a:ea typeface="+mn-ea"/>
                </a:rPr>
                <a:t>回収</a:t>
              </a:r>
            </a:p>
          </p:txBody>
        </p:sp>
        <p:sp>
          <p:nvSpPr>
            <p:cNvPr id="13" name="矢印: 環状 12">
              <a:extLst>
                <a:ext uri="{FF2B5EF4-FFF2-40B4-BE49-F238E27FC236}">
                  <a16:creationId xmlns:a16="http://schemas.microsoft.com/office/drawing/2014/main" id="{AC7AAAA9-59C4-4A34-ADA7-74F1E00932B9}"/>
                </a:ext>
              </a:extLst>
            </p:cNvPr>
            <p:cNvSpPr/>
            <p:nvPr/>
          </p:nvSpPr>
          <p:spPr>
            <a:xfrm>
              <a:off x="1417226" y="173659"/>
              <a:ext cx="6683633" cy="6727344"/>
            </a:xfrm>
            <a:prstGeom prst="circularArrow">
              <a:avLst>
                <a:gd name="adj1" fmla="val 3986"/>
                <a:gd name="adj2" fmla="val 250042"/>
                <a:gd name="adj3" fmla="val 10097491"/>
                <a:gd name="adj4" fmla="val 9180242"/>
                <a:gd name="adj5" fmla="val 4651"/>
              </a:avLst>
            </a:prstGeom>
            <a:solidFill>
              <a:schemeClr val="accent6">
                <a:lumMod val="60%"/>
                <a:lumOff val="40%"/>
              </a:schemeClr>
            </a:solidFill>
          </p:spPr>
          <p:style>
            <a:lnRef idx="2">
              <a:schemeClr val="lt1">
                <a:hueOff val="0"/>
                <a:satOff val="0%"/>
                <a:lumOff val="0%"/>
                <a:alphaOff val="0%"/>
              </a:schemeClr>
            </a:lnRef>
            <a:fillRef idx="1">
              <a:scrgbClr r="0%" g="0%" b="0%"/>
            </a:fillRef>
            <a:effectRef idx="0">
              <a:schemeClr val="accent2">
                <a:hueOff val="0"/>
                <a:satOff val="0%"/>
                <a:lumOff val="0%"/>
                <a:alphaOff val="0%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dirty="0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8FDA5622-C385-4DF1-88FE-DC601194DC85}"/>
                </a:ext>
              </a:extLst>
            </p:cNvPr>
            <p:cNvSpPr/>
            <p:nvPr/>
          </p:nvSpPr>
          <p:spPr>
            <a:xfrm>
              <a:off x="-99974" y="3069146"/>
              <a:ext cx="3461634" cy="593493"/>
            </a:xfrm>
            <a:custGeom>
              <a:avLst/>
              <a:gdLst>
                <a:gd name="connsiteX0" fmla="*/ 0 w 3461634"/>
                <a:gd name="connsiteY0" fmla="*/ 0 h 1366290"/>
                <a:gd name="connsiteX1" fmla="*/ 3461634 w 3461634"/>
                <a:gd name="connsiteY1" fmla="*/ 0 h 1366290"/>
                <a:gd name="connsiteX2" fmla="*/ 3461634 w 3461634"/>
                <a:gd name="connsiteY2" fmla="*/ 1366290 h 1366290"/>
                <a:gd name="connsiteX3" fmla="*/ 0 w 3461634"/>
                <a:gd name="connsiteY3" fmla="*/ 1366290 h 1366290"/>
                <a:gd name="connsiteX4" fmla="*/ 0 w 3461634"/>
                <a:gd name="connsiteY4" fmla="*/ 0 h 136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1634" h="1366290">
                  <a:moveTo>
                    <a:pt x="0" y="0"/>
                  </a:moveTo>
                  <a:lnTo>
                    <a:pt x="3461634" y="0"/>
                  </a:lnTo>
                  <a:lnTo>
                    <a:pt x="3461634" y="1366290"/>
                  </a:lnTo>
                  <a:lnTo>
                    <a:pt x="0" y="13662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%"/>
                <a:hueOff val="0"/>
                <a:satOff val="0%"/>
                <a:lumOff val="0%"/>
                <a:alphaOff val="0%"/>
              </a:schemeClr>
            </a:lnRef>
            <a:fillRef idx="0">
              <a:schemeClr val="lt1">
                <a:alpha val="0%"/>
                <a:hueOff val="0"/>
                <a:satOff val="0%"/>
                <a:lumOff val="0%"/>
                <a:alphaOff val="0%"/>
              </a:schemeClr>
            </a:fillRef>
            <a:effectRef idx="0">
              <a:schemeClr val="lt1">
                <a:alpha val="0%"/>
                <a:hueOff val="0"/>
                <a:satOff val="0%"/>
                <a:lumOff val="0%"/>
                <a:alphaOff val="0%"/>
              </a:schemeClr>
            </a:effectRef>
            <a:fontRef idx="minor">
              <a:schemeClr val="tx1">
                <a:hueOff val="0"/>
                <a:satOff val="0%"/>
                <a:lumOff val="0%"/>
                <a:alphaOff val="0%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%"/>
                </a:lnSpc>
                <a:spcBef>
                  <a:spcPct val="0%"/>
                </a:spcBef>
                <a:spcAft>
                  <a:spcPct val="35%"/>
                </a:spcAft>
                <a:buNone/>
              </a:pPr>
              <a:r>
                <a:rPr kumimoji="1" lang="ja-JP" altLang="en-US" sz="2800" b="1" kern="1200" dirty="0">
                  <a:latin typeface="+mn-ea"/>
                  <a:ea typeface="+mn-ea"/>
                </a:rPr>
                <a:t>⑥燃料として活用</a:t>
              </a:r>
            </a:p>
          </p:txBody>
        </p:sp>
        <p:sp>
          <p:nvSpPr>
            <p:cNvPr id="16" name="矢印: 環状 15">
              <a:extLst>
                <a:ext uri="{FF2B5EF4-FFF2-40B4-BE49-F238E27FC236}">
                  <a16:creationId xmlns:a16="http://schemas.microsoft.com/office/drawing/2014/main" id="{EAD73A88-5E30-4568-98DF-9A18C39FFAD5}"/>
                </a:ext>
              </a:extLst>
            </p:cNvPr>
            <p:cNvSpPr/>
            <p:nvPr/>
          </p:nvSpPr>
          <p:spPr>
            <a:xfrm>
              <a:off x="1309277" y="349717"/>
              <a:ext cx="6683633" cy="6683633"/>
            </a:xfrm>
            <a:prstGeom prst="circularArrow">
              <a:avLst>
                <a:gd name="adj1" fmla="val 3986"/>
                <a:gd name="adj2" fmla="val 250042"/>
                <a:gd name="adj3" fmla="val 12932474"/>
                <a:gd name="adj4" fmla="val 12090973"/>
                <a:gd name="adj5" fmla="val 4651"/>
              </a:avLst>
            </a:prstGeom>
            <a:solidFill>
              <a:schemeClr val="accent6">
                <a:lumMod val="75%"/>
              </a:schemeClr>
            </a:solidFill>
          </p:spPr>
          <p:style>
            <a:lnRef idx="2">
              <a:schemeClr val="lt1">
                <a:hueOff val="0"/>
                <a:satOff val="0%"/>
                <a:lumOff val="0%"/>
                <a:alphaOff val="0%"/>
              </a:schemeClr>
            </a:lnRef>
            <a:fillRef idx="1">
              <a:scrgbClr r="0%" g="0%" b="0%"/>
            </a:fillRef>
            <a:effectRef idx="0">
              <a:schemeClr val="accent2">
                <a:hueOff val="0"/>
                <a:satOff val="0%"/>
                <a:lumOff val="0%"/>
                <a:alphaOff val="0%"/>
              </a:schemeClr>
            </a:effectRef>
            <a:fontRef idx="minor">
              <a:schemeClr val="lt1"/>
            </a:fontRef>
          </p:style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1AD27753-BA68-40A3-935B-FDA00D8C8525}"/>
                </a:ext>
              </a:extLst>
            </p:cNvPr>
            <p:cNvSpPr/>
            <p:nvPr/>
          </p:nvSpPr>
          <p:spPr>
            <a:xfrm>
              <a:off x="1630843" y="374612"/>
              <a:ext cx="2611323" cy="1366290"/>
            </a:xfrm>
            <a:custGeom>
              <a:avLst/>
              <a:gdLst>
                <a:gd name="connsiteX0" fmla="*/ 0 w 2611323"/>
                <a:gd name="connsiteY0" fmla="*/ 0 h 1366290"/>
                <a:gd name="connsiteX1" fmla="*/ 2611323 w 2611323"/>
                <a:gd name="connsiteY1" fmla="*/ 0 h 1366290"/>
                <a:gd name="connsiteX2" fmla="*/ 2611323 w 2611323"/>
                <a:gd name="connsiteY2" fmla="*/ 1366290 h 1366290"/>
                <a:gd name="connsiteX3" fmla="*/ 0 w 2611323"/>
                <a:gd name="connsiteY3" fmla="*/ 1366290 h 1366290"/>
                <a:gd name="connsiteX4" fmla="*/ 0 w 2611323"/>
                <a:gd name="connsiteY4" fmla="*/ 0 h 136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323" h="1366290">
                  <a:moveTo>
                    <a:pt x="0" y="0"/>
                  </a:moveTo>
                  <a:lnTo>
                    <a:pt x="2611323" y="0"/>
                  </a:lnTo>
                  <a:lnTo>
                    <a:pt x="2611323" y="1366290"/>
                  </a:lnTo>
                  <a:lnTo>
                    <a:pt x="0" y="13662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%"/>
                <a:hueOff val="0"/>
                <a:satOff val="0%"/>
                <a:lumOff val="0%"/>
                <a:alphaOff val="0%"/>
              </a:schemeClr>
            </a:lnRef>
            <a:fillRef idx="0">
              <a:schemeClr val="lt1">
                <a:alpha val="0%"/>
                <a:hueOff val="0"/>
                <a:satOff val="0%"/>
                <a:lumOff val="0%"/>
                <a:alphaOff val="0%"/>
              </a:schemeClr>
            </a:fillRef>
            <a:effectRef idx="0">
              <a:schemeClr val="lt1">
                <a:alpha val="0%"/>
                <a:hueOff val="0"/>
                <a:satOff val="0%"/>
                <a:lumOff val="0%"/>
                <a:alphaOff val="0%"/>
              </a:schemeClr>
            </a:effectRef>
            <a:fontRef idx="minor">
              <a:schemeClr val="tx1">
                <a:hueOff val="0"/>
                <a:satOff val="0%"/>
                <a:lumOff val="0%"/>
                <a:alphaOff val="0%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%"/>
                </a:lnSpc>
                <a:spcBef>
                  <a:spcPct val="0%"/>
                </a:spcBef>
                <a:spcAft>
                  <a:spcPct val="35%"/>
                </a:spcAft>
                <a:buNone/>
              </a:pPr>
              <a:r>
                <a:rPr kumimoji="1" lang="ja-JP" altLang="en-US" sz="2800" b="1" kern="1200" dirty="0">
                  <a:latin typeface="+mn-ea"/>
                  <a:ea typeface="+mn-ea"/>
                </a:rPr>
                <a:t>①種をまく、</a:t>
              </a:r>
              <a:endParaRPr kumimoji="1" lang="en-US" altLang="ja-JP" sz="2800" b="1" kern="1200" dirty="0">
                <a:latin typeface="+mn-ea"/>
                <a:ea typeface="+mn-ea"/>
              </a:endParaRPr>
            </a:p>
            <a:p>
              <a:pPr marL="0" lvl="0" indent="0" algn="ctr" defTabSz="1244600">
                <a:lnSpc>
                  <a:spcPct val="90%"/>
                </a:lnSpc>
                <a:spcBef>
                  <a:spcPct val="0%"/>
                </a:spcBef>
                <a:spcAft>
                  <a:spcPct val="35%"/>
                </a:spcAft>
                <a:buNone/>
              </a:pPr>
              <a:r>
                <a:rPr kumimoji="1" lang="ja-JP" altLang="en-US" sz="2800" b="1" kern="1200" dirty="0">
                  <a:latin typeface="+mn-ea"/>
                  <a:ea typeface="+mn-ea"/>
                </a:rPr>
                <a:t>育てる</a:t>
              </a:r>
            </a:p>
          </p:txBody>
        </p:sp>
        <p:sp>
          <p:nvSpPr>
            <p:cNvPr id="18" name="矢印: 環状 17">
              <a:extLst>
                <a:ext uri="{FF2B5EF4-FFF2-40B4-BE49-F238E27FC236}">
                  <a16:creationId xmlns:a16="http://schemas.microsoft.com/office/drawing/2014/main" id="{B3965CB1-5408-4555-B45B-EBCCE597185E}"/>
                </a:ext>
              </a:extLst>
            </p:cNvPr>
            <p:cNvSpPr/>
            <p:nvPr/>
          </p:nvSpPr>
          <p:spPr>
            <a:xfrm>
              <a:off x="1577874" y="97980"/>
              <a:ext cx="6683633" cy="6683633"/>
            </a:xfrm>
            <a:prstGeom prst="circularArrow">
              <a:avLst>
                <a:gd name="adj1" fmla="val 3986"/>
                <a:gd name="adj2" fmla="val 250042"/>
                <a:gd name="adj3" fmla="val 17332527"/>
                <a:gd name="adj4" fmla="val 15430737"/>
                <a:gd name="adj5" fmla="val 4651"/>
              </a:avLst>
            </a:prstGeom>
            <a:solidFill>
              <a:schemeClr val="accent6">
                <a:lumMod val="50%"/>
              </a:schemeClr>
            </a:solidFill>
          </p:spPr>
          <p:style>
            <a:lnRef idx="2">
              <a:schemeClr val="lt1">
                <a:hueOff val="0"/>
                <a:satOff val="0%"/>
                <a:lumOff val="0%"/>
                <a:alphaOff val="0%"/>
              </a:schemeClr>
            </a:lnRef>
            <a:fillRef idx="1">
              <a:scrgbClr r="0%" g="0%" b="0%"/>
            </a:fillRef>
            <a:effectRef idx="0">
              <a:schemeClr val="accent2">
                <a:hueOff val="0"/>
                <a:satOff val="0%"/>
                <a:lumOff val="0%"/>
                <a:alphaOff val="0%"/>
              </a:schemeClr>
            </a:effectRef>
            <a:fontRef idx="minor">
              <a:schemeClr val="lt1"/>
            </a:fontRef>
          </p:style>
        </p:sp>
      </p:grpSp>
      <p:sp>
        <p:nvSpPr>
          <p:cNvPr id="20" name="矢印: 上 19">
            <a:extLst>
              <a:ext uri="{FF2B5EF4-FFF2-40B4-BE49-F238E27FC236}">
                <a16:creationId xmlns:a16="http://schemas.microsoft.com/office/drawing/2014/main" id="{E6E7B37C-7ADD-4A73-A404-E0DD06784E92}"/>
              </a:ext>
            </a:extLst>
          </p:cNvPr>
          <p:cNvSpPr/>
          <p:nvPr/>
        </p:nvSpPr>
        <p:spPr>
          <a:xfrm rot="18879170">
            <a:off x="6073591" y="3397190"/>
            <a:ext cx="488897" cy="1456980"/>
          </a:xfrm>
          <a:prstGeom prst="upArrow">
            <a:avLst/>
          </a:prstGeom>
          <a:solidFill>
            <a:schemeClr val="accent6">
              <a:lumMod val="60%"/>
              <a:lumOff val="40%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79CD1C8-BE77-41FA-8C65-23399C8197AF}"/>
              </a:ext>
            </a:extLst>
          </p:cNvPr>
          <p:cNvSpPr txBox="1"/>
          <p:nvPr/>
        </p:nvSpPr>
        <p:spPr>
          <a:xfrm>
            <a:off x="3940319" y="2872992"/>
            <a:ext cx="285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n-ea"/>
              </a:rPr>
              <a:t>④</a:t>
            </a:r>
            <a:r>
              <a:rPr kumimoji="1" lang="en-US" altLang="ja-JP" sz="2800" b="1" dirty="0">
                <a:latin typeface="+mn-ea"/>
              </a:rPr>
              <a:t>-2 </a:t>
            </a:r>
            <a:r>
              <a:rPr kumimoji="1" lang="ja-JP" altLang="en-US" sz="2800" b="1" dirty="0">
                <a:latin typeface="+mn-ea"/>
              </a:rPr>
              <a:t>肥料にする</a:t>
            </a:r>
          </a:p>
        </p:txBody>
      </p:sp>
      <p:sp>
        <p:nvSpPr>
          <p:cNvPr id="24" name="矢印: 上 23">
            <a:extLst>
              <a:ext uri="{FF2B5EF4-FFF2-40B4-BE49-F238E27FC236}">
                <a16:creationId xmlns:a16="http://schemas.microsoft.com/office/drawing/2014/main" id="{156F55BE-AB0C-43F3-99D5-B2A89251AFCE}"/>
              </a:ext>
            </a:extLst>
          </p:cNvPr>
          <p:cNvSpPr/>
          <p:nvPr/>
        </p:nvSpPr>
        <p:spPr>
          <a:xfrm rot="18978454">
            <a:off x="4002505" y="1473260"/>
            <a:ext cx="465163" cy="1239336"/>
          </a:xfrm>
          <a:prstGeom prst="upArrow">
            <a:avLst/>
          </a:prstGeom>
          <a:solidFill>
            <a:schemeClr val="accent6">
              <a:lumMod val="75%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D20E97-336F-4689-A63F-DC5D108493EA}"/>
              </a:ext>
            </a:extLst>
          </p:cNvPr>
          <p:cNvSpPr txBox="1"/>
          <p:nvPr/>
        </p:nvSpPr>
        <p:spPr>
          <a:xfrm>
            <a:off x="2289154" y="771846"/>
            <a:ext cx="752626" cy="470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>
              <a:defRPr/>
            </a:pPr>
            <a:r>
              <a:rPr kumimoji="1" lang="ja-JP" altLang="en-US" sz="16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そだ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　　　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26524FC-D0EF-4615-B4DE-D06B8C2B3354}"/>
              </a:ext>
            </a:extLst>
          </p:cNvPr>
          <p:cNvSpPr txBox="1"/>
          <p:nvPr/>
        </p:nvSpPr>
        <p:spPr>
          <a:xfrm>
            <a:off x="2115908" y="175956"/>
            <a:ext cx="2446669" cy="470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>
              <a:defRPr/>
            </a:pPr>
            <a:r>
              <a:rPr kumimoji="1" lang="ja-JP" altLang="en-US" sz="16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たね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　　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25FF37D-EC7B-40C1-A0F8-15701EBEB4A7}"/>
              </a:ext>
            </a:extLst>
          </p:cNvPr>
          <p:cNvSpPr txBox="1"/>
          <p:nvPr/>
        </p:nvSpPr>
        <p:spPr>
          <a:xfrm>
            <a:off x="7025179" y="3370679"/>
            <a:ext cx="849250" cy="470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>
              <a:defRPr/>
            </a:pPr>
            <a:r>
              <a:rPr kumimoji="1" lang="ja-JP" altLang="en-US" sz="16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あぶら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　　　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E7DFA86-970B-467C-BDC2-838897390136}"/>
              </a:ext>
            </a:extLst>
          </p:cNvPr>
          <p:cNvSpPr txBox="1"/>
          <p:nvPr/>
        </p:nvSpPr>
        <p:spPr>
          <a:xfrm>
            <a:off x="6189674" y="5467803"/>
            <a:ext cx="2446669" cy="470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>
              <a:defRPr/>
            </a:pPr>
            <a:r>
              <a:rPr kumimoji="1" lang="ja-JP" altLang="en-US" sz="16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た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　　　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5902EF0-D9B1-47C0-8071-0AAD849AC5C7}"/>
              </a:ext>
            </a:extLst>
          </p:cNvPr>
          <p:cNvSpPr txBox="1"/>
          <p:nvPr/>
        </p:nvSpPr>
        <p:spPr>
          <a:xfrm>
            <a:off x="2082949" y="5555019"/>
            <a:ext cx="2736157" cy="470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>
              <a:defRPr/>
            </a:pPr>
            <a:r>
              <a:rPr kumimoji="1" lang="ja-JP" altLang="en-US" sz="16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かいしゅう　　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　　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CDF2F2C-22E2-45C7-8A16-9E7260297980}"/>
              </a:ext>
            </a:extLst>
          </p:cNvPr>
          <p:cNvSpPr txBox="1"/>
          <p:nvPr/>
        </p:nvSpPr>
        <p:spPr>
          <a:xfrm>
            <a:off x="399522" y="2735653"/>
            <a:ext cx="3042236" cy="470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>
              <a:defRPr/>
            </a:pPr>
            <a:r>
              <a:rPr kumimoji="1" lang="ja-JP" altLang="en-US" sz="16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ねんりょう　　 　　かつよう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　　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DE21031-3F0F-4071-8F83-1284A04D7CCB}"/>
              </a:ext>
            </a:extLst>
          </p:cNvPr>
          <p:cNvSpPr txBox="1"/>
          <p:nvPr/>
        </p:nvSpPr>
        <p:spPr>
          <a:xfrm>
            <a:off x="4732678" y="2512730"/>
            <a:ext cx="1083946" cy="470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>
              <a:defRPr/>
            </a:pPr>
            <a:r>
              <a:rPr kumimoji="1" lang="ja-JP" altLang="en-US" sz="16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ひりょう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　　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B4395CB-BD99-4E6E-B34B-4C5E7E9EDD34}"/>
              </a:ext>
            </a:extLst>
          </p:cNvPr>
          <p:cNvSpPr txBox="1"/>
          <p:nvPr/>
        </p:nvSpPr>
        <p:spPr>
          <a:xfrm>
            <a:off x="1837174" y="5076938"/>
            <a:ext cx="1953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>
              <a:defRPr/>
            </a:pPr>
            <a:r>
              <a:rPr kumimoji="1" lang="ja-JP" altLang="en-US" sz="16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つか   　　あぶら</a:t>
            </a:r>
          </a:p>
        </p:txBody>
      </p:sp>
    </p:spTree>
    <p:extLst>
      <p:ext uri="{BB962C8B-B14F-4D97-AF65-F5344CB8AC3E}">
        <p14:creationId xmlns:p14="http://schemas.microsoft.com/office/powerpoint/2010/main" val="15633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DD71531-B4BB-4A2D-BC05-12DE6746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" y="2766218"/>
            <a:ext cx="8897261" cy="1325563"/>
          </a:xfrm>
        </p:spPr>
        <p:txBody>
          <a:bodyPr>
            <a:noAutofit/>
          </a:bodyPr>
          <a:lstStyle/>
          <a:p>
            <a:r>
              <a:rPr kumimoji="1" lang="ja-JP" altLang="en-US" sz="4800" b="1" dirty="0">
                <a:latin typeface="+mn-ea"/>
                <a:ea typeface="+mn-ea"/>
              </a:rPr>
              <a:t>菜の花を育てると地球に優しい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0A59C1-F93A-424B-87AE-B3B4A471028E}"/>
              </a:ext>
            </a:extLst>
          </p:cNvPr>
          <p:cNvSpPr txBox="1"/>
          <p:nvPr/>
        </p:nvSpPr>
        <p:spPr>
          <a:xfrm>
            <a:off x="206981" y="2504608"/>
            <a:ext cx="8178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　     はな　 そだ　　　 　  ちきゅう      やさ　　　　　</a:t>
            </a: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3678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B9FBF8A1-E2F1-49DA-94BF-4B5E563E3A1B}"/>
              </a:ext>
            </a:extLst>
          </p:cNvPr>
          <p:cNvSpPr txBox="1">
            <a:spLocks/>
          </p:cNvSpPr>
          <p:nvPr/>
        </p:nvSpPr>
        <p:spPr>
          <a:xfrm>
            <a:off x="109182" y="467644"/>
            <a:ext cx="5307334" cy="1228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%"/>
              </a:lnSpc>
              <a:spcBef>
                <a:spcPct val="0%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考えてみよう！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1C27A9F-EAD5-4F84-BF13-C484658CD5D4}"/>
              </a:ext>
            </a:extLst>
          </p:cNvPr>
          <p:cNvSpPr txBox="1"/>
          <p:nvPr/>
        </p:nvSpPr>
        <p:spPr>
          <a:xfrm>
            <a:off x="258288" y="275492"/>
            <a:ext cx="1357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かんが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D09E190B-52AE-4580-969E-472BBCC3D5BE}"/>
              </a:ext>
            </a:extLst>
          </p:cNvPr>
          <p:cNvSpPr txBox="1">
            <a:spLocks/>
          </p:cNvSpPr>
          <p:nvPr/>
        </p:nvSpPr>
        <p:spPr>
          <a:xfrm>
            <a:off x="258288" y="1696523"/>
            <a:ext cx="9164472" cy="1815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500"/>
              </a:lnSpc>
            </a:pPr>
            <a:r>
              <a:rPr lang="ja-JP" altLang="en-US" sz="4800" b="1" dirty="0">
                <a:latin typeface="+mn-ea"/>
                <a:ea typeface="+mn-ea"/>
              </a:rPr>
              <a:t>他にどんなことができるかな？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4262A6-CBB7-47EB-8DBA-AD35AB55FA25}"/>
              </a:ext>
            </a:extLst>
          </p:cNvPr>
          <p:cNvSpPr txBox="1"/>
          <p:nvPr/>
        </p:nvSpPr>
        <p:spPr>
          <a:xfrm>
            <a:off x="307073" y="1808823"/>
            <a:ext cx="96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ほか</a:t>
            </a:r>
          </a:p>
        </p:txBody>
      </p:sp>
      <p:pic>
        <p:nvPicPr>
          <p:cNvPr id="8" name="図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" y="3794580"/>
            <a:ext cx="3583577" cy="24877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図 8" descr="C:\Users\m097243\Desktop\PDFデータ\DSC_019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524" y="3105829"/>
            <a:ext cx="3333750" cy="2501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53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5B5B7532-F8EC-4EF4-8563-88833696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b="1" dirty="0">
                <a:latin typeface="+mn-ea"/>
                <a:ea typeface="+mn-ea"/>
              </a:rPr>
              <a:t>地球のためにできること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78B08B-14EC-4E3F-8040-1C1B815B1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34602"/>
            <a:ext cx="8179585" cy="5104025"/>
          </a:xfrm>
        </p:spPr>
        <p:txBody>
          <a:bodyPr>
            <a:normAutofit/>
          </a:bodyPr>
          <a:lstStyle/>
          <a:p>
            <a:pPr>
              <a:lnSpc>
                <a:spcPct val="200%"/>
              </a:lnSpc>
            </a:pPr>
            <a:r>
              <a:rPr lang="en-US" altLang="ja-JP" sz="3600" b="1" dirty="0"/>
              <a:t>｢</a:t>
            </a:r>
            <a:r>
              <a:rPr lang="ja-JP" altLang="en-US" sz="3600" b="1" dirty="0"/>
              <a:t>マイバック</a:t>
            </a:r>
            <a:r>
              <a:rPr lang="en-US" altLang="ja-JP" sz="3600" b="1" dirty="0"/>
              <a:t>｣</a:t>
            </a:r>
            <a:r>
              <a:rPr lang="ja-JP" altLang="en-US" sz="3600" b="1" dirty="0"/>
              <a:t>を持って買い物にいく</a:t>
            </a:r>
            <a:endParaRPr lang="en-US" altLang="ja-JP" sz="3600" b="1" dirty="0"/>
          </a:p>
          <a:p>
            <a:pPr>
              <a:lnSpc>
                <a:spcPct val="200%"/>
              </a:lnSpc>
            </a:pPr>
            <a:r>
              <a:rPr lang="ja-JP" altLang="en-US" sz="3600" b="1" dirty="0"/>
              <a:t>ものを大切にする</a:t>
            </a:r>
            <a:endParaRPr lang="en-US" altLang="ja-JP" sz="3600" b="1" dirty="0"/>
          </a:p>
          <a:p>
            <a:pPr>
              <a:lnSpc>
                <a:spcPct val="200%"/>
              </a:lnSpc>
            </a:pPr>
            <a:r>
              <a:rPr lang="ja-JP" altLang="en-US" sz="3600" b="1" dirty="0"/>
              <a:t>水を大切にする</a:t>
            </a:r>
            <a:endParaRPr lang="en-US" altLang="ja-JP" sz="3600" b="1" dirty="0"/>
          </a:p>
          <a:p>
            <a:pPr>
              <a:lnSpc>
                <a:spcPct val="200%"/>
              </a:lnSpc>
            </a:pPr>
            <a:r>
              <a:rPr lang="ja-JP" altLang="en-US" sz="3600" b="1" dirty="0"/>
              <a:t>ごみを分けてリサイクルする</a:t>
            </a:r>
            <a:endParaRPr lang="en-US" altLang="ja-JP" sz="3600" b="1" dirty="0"/>
          </a:p>
          <a:p>
            <a:pPr>
              <a:lnSpc>
                <a:spcPct val="200%"/>
              </a:lnSpc>
            </a:pPr>
            <a:endParaRPr lang="en-US" altLang="ja-JP" sz="3600" b="1" dirty="0"/>
          </a:p>
          <a:p>
            <a:pPr>
              <a:lnSpc>
                <a:spcPct val="200%"/>
              </a:lnSpc>
            </a:pPr>
            <a:endParaRPr lang="en-US" altLang="ja-JP" sz="3600" b="1" dirty="0"/>
          </a:p>
          <a:p>
            <a:pPr marL="0" indent="0">
              <a:lnSpc>
                <a:spcPct val="200%"/>
              </a:lnSpc>
              <a:buNone/>
            </a:pPr>
            <a:endParaRPr lang="en-US" altLang="ja-JP" sz="3600" b="1" dirty="0"/>
          </a:p>
          <a:p>
            <a:pPr>
              <a:lnSpc>
                <a:spcPct val="200%"/>
              </a:lnSpc>
            </a:pPr>
            <a:endParaRPr lang="en-US" altLang="ja-JP" sz="3600" b="1" dirty="0"/>
          </a:p>
          <a:p>
            <a:pPr>
              <a:lnSpc>
                <a:spcPct val="200%"/>
              </a:lnSpc>
            </a:pPr>
            <a:endParaRPr lang="en-US" altLang="ja-JP" sz="3600" b="1" dirty="0"/>
          </a:p>
          <a:p>
            <a:pPr>
              <a:lnSpc>
                <a:spcPct val="200%"/>
              </a:lnSpc>
            </a:pPr>
            <a:endParaRPr kumimoji="1" lang="en-US" altLang="ja-JP" dirty="0"/>
          </a:p>
          <a:p>
            <a:pPr>
              <a:lnSpc>
                <a:spcPct val="200%"/>
              </a:lnSpc>
            </a:pPr>
            <a:endParaRPr lang="en-US" altLang="ja-JP" dirty="0"/>
          </a:p>
          <a:p>
            <a:pPr>
              <a:lnSpc>
                <a:spcPct val="200%"/>
              </a:lnSpc>
            </a:pP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132A51-BC70-4778-8D81-524D166AEEAF}"/>
              </a:ext>
            </a:extLst>
          </p:cNvPr>
          <p:cNvSpPr txBox="1"/>
          <p:nvPr/>
        </p:nvSpPr>
        <p:spPr>
          <a:xfrm>
            <a:off x="663646" y="219373"/>
            <a:ext cx="185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ちきゅう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F55534-767F-4A1A-8431-1F1A2AAD2857}"/>
              </a:ext>
            </a:extLst>
          </p:cNvPr>
          <p:cNvSpPr txBox="1"/>
          <p:nvPr/>
        </p:nvSpPr>
        <p:spPr>
          <a:xfrm>
            <a:off x="4119167" y="1605609"/>
            <a:ext cx="412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も　　　  か　   もの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181C29-6E51-4578-B721-75DCB650C22C}"/>
              </a:ext>
            </a:extLst>
          </p:cNvPr>
          <p:cNvSpPr txBox="1"/>
          <p:nvPr/>
        </p:nvSpPr>
        <p:spPr>
          <a:xfrm>
            <a:off x="2305966" y="5252391"/>
            <a:ext cx="561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B34719-6443-4166-B3D3-693159533F9F}"/>
              </a:ext>
            </a:extLst>
          </p:cNvPr>
          <p:cNvSpPr txBox="1"/>
          <p:nvPr/>
        </p:nvSpPr>
        <p:spPr>
          <a:xfrm>
            <a:off x="795562" y="4030878"/>
            <a:ext cx="412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みず   たいせつ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92CD5AF-3FB0-4532-A5C4-DB1DB5B0D438}"/>
              </a:ext>
            </a:extLst>
          </p:cNvPr>
          <p:cNvSpPr txBox="1"/>
          <p:nvPr/>
        </p:nvSpPr>
        <p:spPr>
          <a:xfrm>
            <a:off x="2054943" y="2841115"/>
            <a:ext cx="412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たいせつ</a:t>
            </a:r>
          </a:p>
        </p:txBody>
      </p:sp>
    </p:spTree>
    <p:extLst>
      <p:ext uri="{BB962C8B-B14F-4D97-AF65-F5344CB8AC3E}">
        <p14:creationId xmlns:p14="http://schemas.microsoft.com/office/powerpoint/2010/main" val="8375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C706D7-3187-435B-898B-9CA808D1F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52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ja-JP" altLang="en-US" sz="8800" b="1" dirty="0">
                <a:latin typeface="+mn-ea"/>
                <a:ea typeface="+mn-ea"/>
              </a:rPr>
              <a:t>第１問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E7C59C-152C-4FBA-BDB1-DA518540B617}"/>
              </a:ext>
            </a:extLst>
          </p:cNvPr>
          <p:cNvSpPr txBox="1"/>
          <p:nvPr/>
        </p:nvSpPr>
        <p:spPr>
          <a:xfrm>
            <a:off x="2864916" y="2137083"/>
            <a:ext cx="369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だい   いち  もん</a:t>
            </a:r>
          </a:p>
        </p:txBody>
      </p:sp>
    </p:spTree>
    <p:extLst>
      <p:ext uri="{BB962C8B-B14F-4D97-AF65-F5344CB8AC3E}">
        <p14:creationId xmlns:p14="http://schemas.microsoft.com/office/powerpoint/2010/main" val="40775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5B5B7532-F8EC-4EF4-8563-88833696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b="1" dirty="0">
                <a:latin typeface="+mn-ea"/>
                <a:ea typeface="+mn-ea"/>
              </a:rPr>
              <a:t>地球のためにできること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78B08B-14EC-4E3F-8040-1C1B815B1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34602"/>
            <a:ext cx="8179585" cy="5104025"/>
          </a:xfrm>
        </p:spPr>
        <p:txBody>
          <a:bodyPr>
            <a:normAutofit/>
          </a:bodyPr>
          <a:lstStyle/>
          <a:p>
            <a:pPr>
              <a:lnSpc>
                <a:spcPct val="200%"/>
              </a:lnSpc>
            </a:pPr>
            <a:r>
              <a:rPr lang="ja-JP" altLang="en-US" sz="3600" b="1" dirty="0"/>
              <a:t>ポイ捨てをしない</a:t>
            </a:r>
            <a:endParaRPr lang="en-US" altLang="ja-JP" sz="3600" b="1" dirty="0"/>
          </a:p>
          <a:p>
            <a:pPr>
              <a:lnSpc>
                <a:spcPct val="200%"/>
              </a:lnSpc>
            </a:pPr>
            <a:r>
              <a:rPr lang="ja-JP" altLang="en-US" sz="3600" b="1" dirty="0"/>
              <a:t>地域でとれた食べ物をえらぶ</a:t>
            </a:r>
            <a:endParaRPr lang="en-US" altLang="ja-JP" sz="3600" b="1" dirty="0"/>
          </a:p>
          <a:p>
            <a:pPr>
              <a:lnSpc>
                <a:spcPct val="200%"/>
              </a:lnSpc>
            </a:pPr>
            <a:endParaRPr lang="en-US" altLang="ja-JP" sz="3600" b="1" dirty="0"/>
          </a:p>
          <a:p>
            <a:pPr>
              <a:lnSpc>
                <a:spcPct val="200%"/>
              </a:lnSpc>
            </a:pPr>
            <a:endParaRPr lang="en-US" altLang="ja-JP" sz="3600" b="1" dirty="0"/>
          </a:p>
          <a:p>
            <a:pPr>
              <a:lnSpc>
                <a:spcPct val="200%"/>
              </a:lnSpc>
            </a:pPr>
            <a:endParaRPr lang="en-US" altLang="ja-JP" sz="3600" b="1" dirty="0"/>
          </a:p>
          <a:p>
            <a:pPr>
              <a:lnSpc>
                <a:spcPct val="200%"/>
              </a:lnSpc>
            </a:pPr>
            <a:endParaRPr lang="en-US" altLang="ja-JP" sz="3600" b="1" dirty="0"/>
          </a:p>
          <a:p>
            <a:pPr marL="0" indent="0">
              <a:lnSpc>
                <a:spcPct val="200%"/>
              </a:lnSpc>
              <a:buNone/>
            </a:pPr>
            <a:endParaRPr lang="en-US" altLang="ja-JP" sz="3600" b="1" dirty="0"/>
          </a:p>
          <a:p>
            <a:pPr>
              <a:lnSpc>
                <a:spcPct val="200%"/>
              </a:lnSpc>
            </a:pPr>
            <a:endParaRPr lang="en-US" altLang="ja-JP" sz="3600" b="1" dirty="0"/>
          </a:p>
          <a:p>
            <a:pPr>
              <a:lnSpc>
                <a:spcPct val="200%"/>
              </a:lnSpc>
            </a:pPr>
            <a:endParaRPr lang="en-US" altLang="ja-JP" sz="3600" b="1" dirty="0"/>
          </a:p>
          <a:p>
            <a:pPr>
              <a:lnSpc>
                <a:spcPct val="200%"/>
              </a:lnSpc>
            </a:pPr>
            <a:endParaRPr kumimoji="1" lang="en-US" altLang="ja-JP" dirty="0"/>
          </a:p>
          <a:p>
            <a:pPr>
              <a:lnSpc>
                <a:spcPct val="200%"/>
              </a:lnSpc>
            </a:pPr>
            <a:endParaRPr lang="en-US" altLang="ja-JP" dirty="0"/>
          </a:p>
          <a:p>
            <a:pPr>
              <a:lnSpc>
                <a:spcPct val="200%"/>
              </a:lnSpc>
            </a:pP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132A51-BC70-4778-8D81-524D166AEEAF}"/>
              </a:ext>
            </a:extLst>
          </p:cNvPr>
          <p:cNvSpPr txBox="1"/>
          <p:nvPr/>
        </p:nvSpPr>
        <p:spPr>
          <a:xfrm>
            <a:off x="669996" y="219373"/>
            <a:ext cx="185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ちきゅう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53B7C8-2714-4425-937A-54B047F92216}"/>
              </a:ext>
            </a:extLst>
          </p:cNvPr>
          <p:cNvSpPr txBox="1"/>
          <p:nvPr/>
        </p:nvSpPr>
        <p:spPr>
          <a:xfrm>
            <a:off x="853614" y="2813269"/>
            <a:ext cx="817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ちいき　　　　　　 た　  もの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68BE0D4-95AF-40E4-A3E5-53B4D857FDF9}"/>
              </a:ext>
            </a:extLst>
          </p:cNvPr>
          <p:cNvSpPr/>
          <p:nvPr/>
        </p:nvSpPr>
        <p:spPr>
          <a:xfrm>
            <a:off x="694434" y="4218544"/>
            <a:ext cx="8048013" cy="2209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%"/>
              </a:lnSpc>
            </a:pPr>
            <a:r>
              <a:rPr lang="ja-JP" altLang="en-US" sz="4400" b="1" dirty="0"/>
              <a:t>ほかにもたくさんあるよ！</a:t>
            </a:r>
            <a:endParaRPr lang="en-US" altLang="ja-JP" sz="4400" b="1" dirty="0"/>
          </a:p>
          <a:p>
            <a:pPr>
              <a:lnSpc>
                <a:spcPct val="150%"/>
              </a:lnSpc>
            </a:pPr>
            <a:endParaRPr lang="en-US" altLang="ja-JP" sz="800" b="1" dirty="0"/>
          </a:p>
          <a:p>
            <a:pPr>
              <a:lnSpc>
                <a:spcPct val="150%"/>
              </a:lnSpc>
            </a:pPr>
            <a:r>
              <a:rPr lang="ja-JP" altLang="en-US" sz="4400" b="1" dirty="0"/>
              <a:t>おうちでも話してみてね</a:t>
            </a:r>
            <a:endParaRPr lang="en-US" altLang="ja-JP" sz="4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E4C4F14-6536-4180-A8BE-F1D9908B69C6}"/>
              </a:ext>
            </a:extLst>
          </p:cNvPr>
          <p:cNvSpPr txBox="1"/>
          <p:nvPr/>
        </p:nvSpPr>
        <p:spPr>
          <a:xfrm>
            <a:off x="3462671" y="5252391"/>
            <a:ext cx="88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はな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A8CD55-ED96-493B-B0D1-8ED7D675761F}"/>
              </a:ext>
            </a:extLst>
          </p:cNvPr>
          <p:cNvSpPr txBox="1"/>
          <p:nvPr/>
        </p:nvSpPr>
        <p:spPr>
          <a:xfrm>
            <a:off x="1848075" y="1605609"/>
            <a:ext cx="561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す</a:t>
            </a:r>
            <a:endParaRPr kumimoji="1" lang="ja-JP" altLang="en-US" sz="2400" b="1" i="0" u="none" strike="noStrike" kern="1200" cap="none" spc="0" normalizeH="0" baseline="0%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6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E3C5BA-1F8B-4594-8855-24FDBDD8A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44" y="2920877"/>
            <a:ext cx="8531750" cy="1016245"/>
          </a:xfrm>
        </p:spPr>
        <p:txBody>
          <a:bodyPr>
            <a:noAutofit/>
          </a:bodyPr>
          <a:lstStyle/>
          <a:p>
            <a:r>
              <a:rPr kumimoji="1" lang="ja-JP" altLang="en-US" sz="5400" b="1" dirty="0">
                <a:latin typeface="+mn-ea"/>
                <a:ea typeface="+mn-ea"/>
              </a:rPr>
              <a:t>できることから始めよう！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ECF193-F2EB-4A00-9874-0D80E76B54DD}"/>
              </a:ext>
            </a:extLst>
          </p:cNvPr>
          <p:cNvSpPr txBox="1"/>
          <p:nvPr/>
        </p:nvSpPr>
        <p:spPr>
          <a:xfrm>
            <a:off x="5127471" y="2599357"/>
            <a:ext cx="135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はじめ</a:t>
            </a:r>
          </a:p>
        </p:txBody>
      </p:sp>
      <p:pic>
        <p:nvPicPr>
          <p:cNvPr id="6" name="図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3937122"/>
            <a:ext cx="2671653" cy="2575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43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C706D7-3187-435B-898B-9CA808D1F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236" y="1998591"/>
            <a:ext cx="9164472" cy="1193800"/>
          </a:xfrm>
        </p:spPr>
        <p:txBody>
          <a:bodyPr anchor="ctr">
            <a:normAutofit/>
          </a:bodyPr>
          <a:lstStyle/>
          <a:p>
            <a:pPr>
              <a:lnSpc>
                <a:spcPct val="100%"/>
              </a:lnSpc>
            </a:pPr>
            <a:r>
              <a:rPr kumimoji="1" lang="ja-JP" altLang="en-US" sz="4800" b="1" dirty="0">
                <a:latin typeface="+mn-ea"/>
                <a:ea typeface="+mn-ea"/>
              </a:rPr>
              <a:t>どんな生き物が出てきたかな？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E7C59C-152C-4FBA-BDB1-DA518540B617}"/>
              </a:ext>
            </a:extLst>
          </p:cNvPr>
          <p:cNvSpPr txBox="1"/>
          <p:nvPr/>
        </p:nvSpPr>
        <p:spPr>
          <a:xfrm>
            <a:off x="2157970" y="1805351"/>
            <a:ext cx="412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い　       もの　　  で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9FBF8A1-E2F1-49DA-94BF-4B5E563E3A1B}"/>
              </a:ext>
            </a:extLst>
          </p:cNvPr>
          <p:cNvSpPr txBox="1">
            <a:spLocks/>
          </p:cNvSpPr>
          <p:nvPr/>
        </p:nvSpPr>
        <p:spPr>
          <a:xfrm>
            <a:off x="-370823" y="599998"/>
            <a:ext cx="3570514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>
                <a:latin typeface="+mn-ea"/>
                <a:ea typeface="+mn-ea"/>
              </a:rPr>
              <a:t>第１問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1F9D0F-6262-42AF-BD3A-10FB7E39935E}"/>
              </a:ext>
            </a:extLst>
          </p:cNvPr>
          <p:cNvSpPr txBox="1"/>
          <p:nvPr/>
        </p:nvSpPr>
        <p:spPr>
          <a:xfrm>
            <a:off x="410332" y="371602"/>
            <a:ext cx="2734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だい   いち   もん</a:t>
            </a:r>
          </a:p>
        </p:txBody>
      </p:sp>
      <p:pic>
        <p:nvPicPr>
          <p:cNvPr id="7" name="図 6" descr="地図, 布 が含まれている画像&#10;&#10;自動的に生成された説明">
            <a:extLst>
              <a:ext uri="{FF2B5EF4-FFF2-40B4-BE49-F238E27FC236}">
                <a16:creationId xmlns:a16="http://schemas.microsoft.com/office/drawing/2014/main" id="{15E1661F-201B-40BD-82C0-25078BE79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21" y="3430153"/>
            <a:ext cx="4003905" cy="282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40052B43-2D8E-402A-B326-996EDE531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2" y="3429000"/>
            <a:ext cx="4003908" cy="2828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22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1F9D0F-6262-42AF-BD3A-10FB7E39935E}"/>
              </a:ext>
            </a:extLst>
          </p:cNvPr>
          <p:cNvSpPr txBox="1"/>
          <p:nvPr/>
        </p:nvSpPr>
        <p:spPr>
          <a:xfrm>
            <a:off x="3080069" y="1341217"/>
            <a:ext cx="490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あわじしま　　　い　　  もの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030808-4A7F-4588-90C4-7BA86FFF48C6}"/>
              </a:ext>
            </a:extLst>
          </p:cNvPr>
          <p:cNvSpPr txBox="1"/>
          <p:nvPr/>
        </p:nvSpPr>
        <p:spPr>
          <a:xfrm>
            <a:off x="1094125" y="1720464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/>
              <a:t>みんな淡路島の生き物！</a:t>
            </a:r>
          </a:p>
        </p:txBody>
      </p:sp>
      <p:pic>
        <p:nvPicPr>
          <p:cNvPr id="8" name="図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0.829%" t="16.787%" r="-0.35%" b="29.331%"/>
          <a:stretch/>
        </p:blipFill>
        <p:spPr bwMode="auto">
          <a:xfrm>
            <a:off x="592654" y="2656205"/>
            <a:ext cx="3064946" cy="22815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 descr="C:\Users\m097243\Desktop\Screenshot_20200124-180156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.054%" t="35.719%" r="9.688%" b="30.845%"/>
          <a:stretch/>
        </p:blipFill>
        <p:spPr bwMode="auto">
          <a:xfrm>
            <a:off x="5056822" y="2551461"/>
            <a:ext cx="3303407" cy="22515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図 15" descr="C:\Users\m097243\Desktop\Screenshot_20200124-180304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.407%" t="35.62%" r="10.041%" b="30.943%"/>
          <a:stretch/>
        </p:blipFill>
        <p:spPr bwMode="auto">
          <a:xfrm>
            <a:off x="2695439" y="4188414"/>
            <a:ext cx="3323545" cy="25389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40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C706D7-3187-435B-898B-9CA808D1F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52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ja-JP" altLang="en-US" sz="8000" b="1" dirty="0">
                <a:latin typeface="+mn-ea"/>
                <a:ea typeface="+mn-ea"/>
              </a:rPr>
              <a:t>第２問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E7C59C-152C-4FBA-BDB1-DA518540B617}"/>
              </a:ext>
            </a:extLst>
          </p:cNvPr>
          <p:cNvSpPr txBox="1"/>
          <p:nvPr/>
        </p:nvSpPr>
        <p:spPr>
          <a:xfrm>
            <a:off x="3027527" y="2156347"/>
            <a:ext cx="412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36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だい   に   もん</a:t>
            </a:r>
          </a:p>
        </p:txBody>
      </p:sp>
    </p:spTree>
    <p:extLst>
      <p:ext uri="{BB962C8B-B14F-4D97-AF65-F5344CB8AC3E}">
        <p14:creationId xmlns:p14="http://schemas.microsoft.com/office/powerpoint/2010/main" val="24003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C706D7-3187-435B-898B-9CA808D1F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43439" y="1891117"/>
            <a:ext cx="11630877" cy="1937236"/>
          </a:xfrm>
        </p:spPr>
        <p:txBody>
          <a:bodyPr anchor="ctr">
            <a:normAutofit/>
          </a:bodyPr>
          <a:lstStyle/>
          <a:p>
            <a:pPr>
              <a:lnSpc>
                <a:spcPct val="100%"/>
              </a:lnSpc>
            </a:pPr>
            <a:r>
              <a:rPr kumimoji="1" lang="ja-JP" altLang="en-US" sz="4800" b="1" dirty="0">
                <a:latin typeface="+mn-ea"/>
                <a:ea typeface="+mn-ea"/>
              </a:rPr>
              <a:t>菜の花は何になるでしょう？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E7C59C-152C-4FBA-BDB1-DA518540B617}"/>
              </a:ext>
            </a:extLst>
          </p:cNvPr>
          <p:cNvSpPr txBox="1"/>
          <p:nvPr/>
        </p:nvSpPr>
        <p:spPr>
          <a:xfrm>
            <a:off x="675564" y="2092908"/>
            <a:ext cx="412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な　       はな　    なに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9FBF8A1-E2F1-49DA-94BF-4B5E563E3A1B}"/>
              </a:ext>
            </a:extLst>
          </p:cNvPr>
          <p:cNvSpPr txBox="1">
            <a:spLocks/>
          </p:cNvSpPr>
          <p:nvPr/>
        </p:nvSpPr>
        <p:spPr>
          <a:xfrm>
            <a:off x="-425414" y="667296"/>
            <a:ext cx="3570514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5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第２問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1F9D0F-6262-42AF-BD3A-10FB7E39935E}"/>
              </a:ext>
            </a:extLst>
          </p:cNvPr>
          <p:cNvSpPr txBox="1"/>
          <p:nvPr/>
        </p:nvSpPr>
        <p:spPr>
          <a:xfrm>
            <a:off x="244921" y="404603"/>
            <a:ext cx="2734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だい    に    もん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4923C4B-374E-4603-A798-B056C2C76939}"/>
              </a:ext>
            </a:extLst>
          </p:cNvPr>
          <p:cNvSpPr txBox="1">
            <a:spLocks/>
          </p:cNvSpPr>
          <p:nvPr/>
        </p:nvSpPr>
        <p:spPr>
          <a:xfrm>
            <a:off x="101295" y="4109948"/>
            <a:ext cx="8941410" cy="1302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%"/>
              </a:lnSpc>
            </a:pPr>
            <a:r>
              <a:rPr lang="en-US" altLang="ja-JP" sz="4800" b="1" dirty="0">
                <a:latin typeface="+mn-ea"/>
                <a:ea typeface="+mn-ea"/>
              </a:rPr>
              <a:t>A. </a:t>
            </a:r>
            <a:r>
              <a:rPr lang="ja-JP" altLang="en-US" sz="4800" b="1" dirty="0">
                <a:latin typeface="+mn-ea"/>
                <a:ea typeface="+mn-ea"/>
              </a:rPr>
              <a:t>油　　</a:t>
            </a:r>
            <a:r>
              <a:rPr lang="en-US" altLang="ja-JP" sz="4800" b="1" dirty="0">
                <a:latin typeface="+mn-ea"/>
                <a:ea typeface="+mn-ea"/>
              </a:rPr>
              <a:t>B. </a:t>
            </a:r>
            <a:r>
              <a:rPr lang="ja-JP" altLang="en-US" sz="4800" b="1" dirty="0">
                <a:latin typeface="+mn-ea"/>
                <a:ea typeface="+mn-ea"/>
              </a:rPr>
              <a:t>肥料　　</a:t>
            </a:r>
            <a:r>
              <a:rPr lang="en-US" altLang="ja-JP" sz="4800" b="1" dirty="0">
                <a:latin typeface="+mn-ea"/>
                <a:ea typeface="+mn-ea"/>
              </a:rPr>
              <a:t>C. </a:t>
            </a:r>
            <a:r>
              <a:rPr lang="ja-JP" altLang="en-US" sz="4800" b="1" dirty="0">
                <a:latin typeface="+mn-ea"/>
                <a:ea typeface="+mn-ea"/>
              </a:rPr>
              <a:t>燃料</a:t>
            </a:r>
            <a:endParaRPr lang="en-US" altLang="ja-JP" sz="4800" b="1" dirty="0">
              <a:latin typeface="+mn-ea"/>
              <a:ea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0A9436-8902-4204-A44D-833A0099E8A8}"/>
              </a:ext>
            </a:extLst>
          </p:cNvPr>
          <p:cNvSpPr txBox="1"/>
          <p:nvPr/>
        </p:nvSpPr>
        <p:spPr>
          <a:xfrm>
            <a:off x="1218490" y="3905424"/>
            <a:ext cx="760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あぶら　      　  　　  ひりょう　  　　　　  ねんりょう</a:t>
            </a:r>
          </a:p>
        </p:txBody>
      </p:sp>
    </p:spTree>
    <p:extLst>
      <p:ext uri="{BB962C8B-B14F-4D97-AF65-F5344CB8AC3E}">
        <p14:creationId xmlns:p14="http://schemas.microsoft.com/office/powerpoint/2010/main" val="27253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0C3FE36C-3F7C-4CFA-B21C-1F88C3216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69" y="2623893"/>
            <a:ext cx="3814763" cy="269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2FCE122C-2D01-42A3-9504-97A4F10D6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0" y="2597203"/>
            <a:ext cx="3814763" cy="269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0C706D7-3187-435B-898B-9CA808D1F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68" y="1297223"/>
            <a:ext cx="3942188" cy="1326670"/>
          </a:xfrm>
        </p:spPr>
        <p:txBody>
          <a:bodyPr anchor="ctr">
            <a:normAutofit/>
          </a:bodyPr>
          <a:lstStyle/>
          <a:p>
            <a:pPr>
              <a:lnSpc>
                <a:spcPct val="100%"/>
              </a:lnSpc>
            </a:pPr>
            <a:r>
              <a:rPr lang="ja-JP" altLang="en-US" sz="2800" b="1" dirty="0">
                <a:latin typeface="+mn-ea"/>
                <a:ea typeface="+mn-ea"/>
              </a:rPr>
              <a:t>なんと</a:t>
            </a:r>
            <a:r>
              <a:rPr kumimoji="1" lang="ja-JP" altLang="en-US" sz="4800" b="1" dirty="0">
                <a:latin typeface="+mn-ea"/>
                <a:ea typeface="+mn-ea"/>
              </a:rPr>
              <a:t>全部！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E7C59C-152C-4FBA-BDB1-DA518540B617}"/>
              </a:ext>
            </a:extLst>
          </p:cNvPr>
          <p:cNvSpPr txBox="1"/>
          <p:nvPr/>
        </p:nvSpPr>
        <p:spPr>
          <a:xfrm>
            <a:off x="1755229" y="1175669"/>
            <a:ext cx="173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ぜん ぶ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9FBF8A1-E2F1-49DA-94BF-4B5E563E3A1B}"/>
              </a:ext>
            </a:extLst>
          </p:cNvPr>
          <p:cNvSpPr txBox="1">
            <a:spLocks/>
          </p:cNvSpPr>
          <p:nvPr/>
        </p:nvSpPr>
        <p:spPr>
          <a:xfrm>
            <a:off x="-473182" y="148719"/>
            <a:ext cx="3570514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5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こたえ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4923C4B-374E-4603-A798-B056C2C76939}"/>
              </a:ext>
            </a:extLst>
          </p:cNvPr>
          <p:cNvSpPr txBox="1">
            <a:spLocks/>
          </p:cNvSpPr>
          <p:nvPr/>
        </p:nvSpPr>
        <p:spPr>
          <a:xfrm>
            <a:off x="535032" y="5649873"/>
            <a:ext cx="8110242" cy="1059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.5%"/>
          </a:bodyPr>
          <a:lstStyle>
            <a:lvl1pPr algn="ctr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%"/>
              </a:lnSpc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菜の花はいろんなものに変身できる</a:t>
            </a:r>
            <a:endParaRPr lang="en-US" altLang="ja-JP" sz="40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0A9436-8902-4204-A44D-833A0099E8A8}"/>
              </a:ext>
            </a:extLst>
          </p:cNvPr>
          <p:cNvSpPr txBox="1"/>
          <p:nvPr/>
        </p:nvSpPr>
        <p:spPr>
          <a:xfrm>
            <a:off x="821635" y="5482276"/>
            <a:ext cx="719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な　　  はな　      　　　  　      　　　　　　へんしん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97280E37-AF21-4F47-B781-247489E45BC8}"/>
              </a:ext>
            </a:extLst>
          </p:cNvPr>
          <p:cNvSpPr/>
          <p:nvPr/>
        </p:nvSpPr>
        <p:spPr>
          <a:xfrm>
            <a:off x="6936581" y="3499016"/>
            <a:ext cx="1899461" cy="189946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F8F2118-6979-46A8-8749-81B946C487BC}"/>
              </a:ext>
            </a:extLst>
          </p:cNvPr>
          <p:cNvSpPr/>
          <p:nvPr/>
        </p:nvSpPr>
        <p:spPr>
          <a:xfrm>
            <a:off x="2891353" y="3583762"/>
            <a:ext cx="1899461" cy="189946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5CA536FE-0D09-4940-A416-0DBD238E8E37}"/>
              </a:ext>
            </a:extLst>
          </p:cNvPr>
          <p:cNvSpPr/>
          <p:nvPr/>
        </p:nvSpPr>
        <p:spPr>
          <a:xfrm>
            <a:off x="355885" y="4044097"/>
            <a:ext cx="1540064" cy="14779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6591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C706D7-3187-435B-898B-9CA808D1F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1416" y="2101495"/>
            <a:ext cx="9430603" cy="1169634"/>
          </a:xfrm>
        </p:spPr>
        <p:txBody>
          <a:bodyPr anchor="ctr">
            <a:normAutofit/>
          </a:bodyPr>
          <a:lstStyle/>
          <a:p>
            <a:pPr>
              <a:lnSpc>
                <a:spcPct val="100%"/>
              </a:lnSpc>
            </a:pPr>
            <a:r>
              <a:rPr kumimoji="1" lang="ja-JP" altLang="en-US" sz="4400" b="1" dirty="0">
                <a:latin typeface="+mn-ea"/>
                <a:ea typeface="+mn-ea"/>
              </a:rPr>
              <a:t>菜の花のどこが油になるのかな？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E7C59C-152C-4FBA-BDB1-DA518540B617}"/>
              </a:ext>
            </a:extLst>
          </p:cNvPr>
          <p:cNvSpPr txBox="1"/>
          <p:nvPr/>
        </p:nvSpPr>
        <p:spPr>
          <a:xfrm>
            <a:off x="525438" y="1927885"/>
            <a:ext cx="782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な　　    はな　　　　　　　       あぶら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9FBF8A1-E2F1-49DA-94BF-4B5E563E3A1B}"/>
              </a:ext>
            </a:extLst>
          </p:cNvPr>
          <p:cNvSpPr txBox="1">
            <a:spLocks/>
          </p:cNvSpPr>
          <p:nvPr/>
        </p:nvSpPr>
        <p:spPr>
          <a:xfrm>
            <a:off x="109182" y="467644"/>
            <a:ext cx="5307334" cy="1228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5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考えてみよう！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1C27A9F-EAD5-4F84-BF13-C484658CD5D4}"/>
              </a:ext>
            </a:extLst>
          </p:cNvPr>
          <p:cNvSpPr txBox="1"/>
          <p:nvPr/>
        </p:nvSpPr>
        <p:spPr>
          <a:xfrm>
            <a:off x="258288" y="275492"/>
            <a:ext cx="1357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かんが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279B651-4D84-45FD-868B-0C2D3BA7E2D0}"/>
              </a:ext>
            </a:extLst>
          </p:cNvPr>
          <p:cNvSpPr txBox="1">
            <a:spLocks/>
          </p:cNvSpPr>
          <p:nvPr/>
        </p:nvSpPr>
        <p:spPr>
          <a:xfrm>
            <a:off x="1006785" y="3586872"/>
            <a:ext cx="6865020" cy="1362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%"/>
              </a:lnSpc>
            </a:pPr>
            <a:r>
              <a:rPr lang="en-US" altLang="ja-JP" sz="4800" b="1" dirty="0">
                <a:latin typeface="+mn-ea"/>
                <a:ea typeface="+mn-ea"/>
              </a:rPr>
              <a:t>A. </a:t>
            </a:r>
            <a:r>
              <a:rPr lang="ja-JP" altLang="en-US" sz="4800" b="1" dirty="0">
                <a:latin typeface="+mn-ea"/>
                <a:ea typeface="+mn-ea"/>
              </a:rPr>
              <a:t>種　　</a:t>
            </a:r>
            <a:r>
              <a:rPr lang="en-US" altLang="ja-JP" sz="4800" b="1" dirty="0">
                <a:latin typeface="+mn-ea"/>
                <a:ea typeface="+mn-ea"/>
              </a:rPr>
              <a:t>B. </a:t>
            </a:r>
            <a:r>
              <a:rPr lang="ja-JP" altLang="en-US" sz="4800" b="1" dirty="0">
                <a:latin typeface="+mn-ea"/>
                <a:ea typeface="+mn-ea"/>
              </a:rPr>
              <a:t>花　　</a:t>
            </a:r>
            <a:r>
              <a:rPr lang="en-US" altLang="ja-JP" sz="4800" b="1" dirty="0">
                <a:latin typeface="+mn-ea"/>
                <a:ea typeface="+mn-ea"/>
              </a:rPr>
              <a:t>C. </a:t>
            </a:r>
            <a:r>
              <a:rPr lang="ja-JP" altLang="en-US" sz="4800" b="1" dirty="0">
                <a:latin typeface="+mn-ea"/>
                <a:ea typeface="+mn-ea"/>
              </a:rPr>
              <a:t>葉</a:t>
            </a:r>
            <a:endParaRPr lang="en-US" altLang="ja-JP" sz="4800" b="1" dirty="0"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FCBB5AC-507B-4FBF-99BC-A7D9A0AA3A01}"/>
              </a:ext>
            </a:extLst>
          </p:cNvPr>
          <p:cNvSpPr txBox="1"/>
          <p:nvPr/>
        </p:nvSpPr>
        <p:spPr>
          <a:xfrm>
            <a:off x="1817667" y="3461731"/>
            <a:ext cx="5952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たね　      　　　     はな　  　　　    　   は</a:t>
            </a:r>
          </a:p>
        </p:txBody>
      </p:sp>
      <p:pic>
        <p:nvPicPr>
          <p:cNvPr id="17" name="図 16" descr="花が咲いている&#10;&#10;自動的に生成された説明">
            <a:extLst>
              <a:ext uri="{FF2B5EF4-FFF2-40B4-BE49-F238E27FC236}">
                <a16:creationId xmlns:a16="http://schemas.microsoft.com/office/drawing/2014/main" id="{500A1680-2002-40E0-9A93-A5190F489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.264%" t="49.062%" r="3.281%" b="15.818%"/>
          <a:stretch/>
        </p:blipFill>
        <p:spPr>
          <a:xfrm>
            <a:off x="6381151" y="4716054"/>
            <a:ext cx="2071112" cy="1916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 descr="花が咲いている&#10;&#10;自動的に生成された説明">
            <a:extLst>
              <a:ext uri="{FF2B5EF4-FFF2-40B4-BE49-F238E27FC236}">
                <a16:creationId xmlns:a16="http://schemas.microsoft.com/office/drawing/2014/main" id="{595F5978-38C4-4F43-8CA5-A9E9F5493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.859%" t="38.278%" r="29.49%" b="33.766%"/>
          <a:stretch/>
        </p:blipFill>
        <p:spPr>
          <a:xfrm>
            <a:off x="3536444" y="4716054"/>
            <a:ext cx="2071112" cy="1916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.405%" t="16.258%" r="19.037%" b="11.168%"/>
          <a:stretch/>
        </p:blipFill>
        <p:spPr bwMode="auto">
          <a:xfrm>
            <a:off x="901337" y="4716054"/>
            <a:ext cx="1947625" cy="1886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55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B9FBF8A1-E2F1-49DA-94BF-4B5E563E3A1B}"/>
              </a:ext>
            </a:extLst>
          </p:cNvPr>
          <p:cNvSpPr txBox="1">
            <a:spLocks/>
          </p:cNvSpPr>
          <p:nvPr/>
        </p:nvSpPr>
        <p:spPr>
          <a:xfrm>
            <a:off x="-61416" y="42130"/>
            <a:ext cx="2578359" cy="1228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5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こたえ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279B651-4D84-45FD-868B-0C2D3BA7E2D0}"/>
              </a:ext>
            </a:extLst>
          </p:cNvPr>
          <p:cNvSpPr txBox="1">
            <a:spLocks/>
          </p:cNvSpPr>
          <p:nvPr/>
        </p:nvSpPr>
        <p:spPr>
          <a:xfrm>
            <a:off x="882594" y="1845506"/>
            <a:ext cx="2067339" cy="1362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%"/>
              </a:lnSpc>
            </a:pPr>
            <a:r>
              <a:rPr lang="en-US" altLang="ja-JP" b="1" dirty="0">
                <a:latin typeface="+mn-ea"/>
                <a:ea typeface="+mn-ea"/>
              </a:rPr>
              <a:t>A. </a:t>
            </a:r>
            <a:r>
              <a:rPr lang="ja-JP" altLang="en-US" b="1" dirty="0">
                <a:latin typeface="+mn-ea"/>
                <a:ea typeface="+mn-ea"/>
              </a:rPr>
              <a:t>種</a:t>
            </a:r>
            <a:endParaRPr lang="en-US" altLang="ja-JP" b="1" dirty="0"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FCBB5AC-507B-4FBF-99BC-A7D9A0AA3A01}"/>
              </a:ext>
            </a:extLst>
          </p:cNvPr>
          <p:cNvSpPr txBox="1"/>
          <p:nvPr/>
        </p:nvSpPr>
        <p:spPr>
          <a:xfrm>
            <a:off x="1936937" y="1519759"/>
            <a:ext cx="917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たね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BEDC02-F6CC-45FD-BF00-F611E2289243}"/>
              </a:ext>
            </a:extLst>
          </p:cNvPr>
          <p:cNvSpPr txBox="1"/>
          <p:nvPr/>
        </p:nvSpPr>
        <p:spPr>
          <a:xfrm>
            <a:off x="731518" y="5560874"/>
            <a:ext cx="7935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｢</a:t>
            </a:r>
            <a:r>
              <a:rPr kumimoji="1" lang="ja-JP" altLang="en-US" sz="4400" b="1" dirty="0"/>
              <a:t>菜種油</a:t>
            </a:r>
            <a:r>
              <a:rPr kumimoji="1" lang="en-US" altLang="ja-JP" sz="4400" b="1" dirty="0"/>
              <a:t>｣</a:t>
            </a:r>
            <a:r>
              <a:rPr kumimoji="1" lang="ja-JP" altLang="en-US" sz="4400" b="1" dirty="0"/>
              <a:t>とよばれているよ！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776240F-C7E1-4278-ACE8-EA6DB3FDCD41}"/>
              </a:ext>
            </a:extLst>
          </p:cNvPr>
          <p:cNvSpPr txBox="1"/>
          <p:nvPr/>
        </p:nvSpPr>
        <p:spPr>
          <a:xfrm>
            <a:off x="917248" y="5145899"/>
            <a:ext cx="242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なたねあぶら</a:t>
            </a:r>
          </a:p>
        </p:txBody>
      </p:sp>
      <p:pic>
        <p:nvPicPr>
          <p:cNvPr id="9" name="Picture 3" descr="画像 00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.935%" t="0.234%" r="10.571%" b="6.587%"/>
          <a:stretch/>
        </p:blipFill>
        <p:spPr bwMode="auto">
          <a:xfrm>
            <a:off x="1133652" y="2966487"/>
            <a:ext cx="1909994" cy="18600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0" descr="菜の花の恵み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18" y="1271009"/>
            <a:ext cx="3440294" cy="35555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2236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purl.oclc.org/ooxml/drawingml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Office Theme</Template>
  <TotalTime>973</TotalTime>
  <Words>365</Words>
  <Application>Microsoft Office PowerPoint</Application>
  <PresentationFormat>画面に合わせる (4:3)</PresentationFormat>
  <Paragraphs>152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0" baseType="lpstr">
      <vt:lpstr>HGP創英角ｺﾞｼｯｸUB</vt:lpstr>
      <vt:lpstr>HG創英角ﾎﾟｯﾌﾟ体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Theme</vt:lpstr>
      <vt:lpstr>クイズ</vt:lpstr>
      <vt:lpstr>第１問</vt:lpstr>
      <vt:lpstr>どんな生き物が出てきたかな？</vt:lpstr>
      <vt:lpstr>PowerPoint プレゼンテーション</vt:lpstr>
      <vt:lpstr>第２問</vt:lpstr>
      <vt:lpstr>菜の花は何になるでしょう？</vt:lpstr>
      <vt:lpstr>なんと全部！</vt:lpstr>
      <vt:lpstr>菜の花のどこが油になるのかな？</vt:lpstr>
      <vt:lpstr>PowerPoint プレゼンテーション</vt:lpstr>
      <vt:lpstr>PowerPoint プレゼンテーション</vt:lpstr>
      <vt:lpstr>PowerPoint プレゼンテーション</vt:lpstr>
      <vt:lpstr>第３問</vt:lpstr>
      <vt:lpstr>菜の花を育てると どんないいことがあるかな？</vt:lpstr>
      <vt:lpstr>菜の花を育てるといいこと</vt:lpstr>
      <vt:lpstr>菜の花を育てるといいこと</vt:lpstr>
      <vt:lpstr>PowerPoint プレゼンテーション</vt:lpstr>
      <vt:lpstr>菜の花を育てると地球に優しい</vt:lpstr>
      <vt:lpstr>PowerPoint プレゼンテーション</vt:lpstr>
      <vt:lpstr>地球のためにできること</vt:lpstr>
      <vt:lpstr>地球のためにできること</vt:lpstr>
      <vt:lpstr>できることから始めよう！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Printed>2020-10-26T06:14:02Z</cp:lastPrinted>
  <dcterms:created xsi:type="dcterms:W3CDTF">2020-01-07T14:02:43Z</dcterms:created>
  <dcterms:modified xsi:type="dcterms:W3CDTF">2020-10-26T06:19:32Z</dcterms:modified>
</cp:coreProperties>
</file>